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4" r:id="rId2"/>
    <p:sldId id="304" r:id="rId3"/>
    <p:sldId id="279" r:id="rId4"/>
    <p:sldId id="275" r:id="rId5"/>
    <p:sldId id="276" r:id="rId6"/>
    <p:sldId id="295" r:id="rId7"/>
    <p:sldId id="298" r:id="rId8"/>
    <p:sldId id="302" r:id="rId9"/>
    <p:sldId id="281" r:id="rId10"/>
    <p:sldId id="282" r:id="rId11"/>
    <p:sldId id="305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anose="02020603050405020304" pitchFamily="18" charset="0"/>
        <a:ea typeface="华文新魏" panose="020108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CC"/>
    <a:srgbClr val="FFFFCC"/>
    <a:srgbClr val="CC66FF"/>
    <a:srgbClr val="5F5F5F"/>
    <a:srgbClr val="43380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59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589AB-4230-4116-8889-76253C8F549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10909-5FBA-4158-8481-35C4B79092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717C-3DC7-437B-BAAA-198F258634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93186-99F1-42D9-BE35-676CBEC5E0D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98300-FCA8-4EB4-9719-D7A5431EEF9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D8BBB-C59D-4EB1-8B2B-9D007ED36F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65C2C-2C8B-4807-B182-5B8471C9AF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5FECD-EFEE-447A-ABE9-A6405EC1298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7F257-D54A-46E1-A34F-376F61F2FC8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F43CE-BEE0-43ED-9F62-AB11CE47F14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1F13A-89ED-45A6-A975-DCCF9383673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3E2B9-1FAF-41F6-8963-9101C164F7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>
              <a:defRPr/>
            </a:pPr>
            <a:fld id="{4D83D9C8-C1BD-4F3F-81FC-9AFF552A8FC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3528" y="1760891"/>
            <a:ext cx="86042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9pPr>
          </a:lstStyle>
          <a:p>
            <a:pPr algn="ctr" eaLnBrk="1" hangingPunct="1"/>
            <a:r>
              <a:rPr kumimoji="0" lang="zh-CN" altLang="en-US" sz="7200" b="1" dirty="0" smtClean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中</a:t>
            </a:r>
            <a:r>
              <a:rPr kumimoji="0" lang="zh-CN" altLang="en-US" sz="7200" b="1" dirty="0">
                <a:solidFill>
                  <a:srgbClr val="FF0000"/>
                </a:solidFill>
                <a:latin typeface="汉仪大宋简" pitchFamily="49" charset="-122"/>
                <a:ea typeface="汉仪大宋简" pitchFamily="49" charset="-122"/>
              </a:rPr>
              <a:t>位数和众数</a:t>
            </a:r>
          </a:p>
        </p:txBody>
      </p:sp>
      <p:pic>
        <p:nvPicPr>
          <p:cNvPr id="7171" name="Picture 6" descr="DD01352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6592" y="116632"/>
            <a:ext cx="1554163" cy="149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 descr="PE07677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9721" y="4951939"/>
            <a:ext cx="171291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2978406" y="5272787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63385" y="836712"/>
            <a:ext cx="8523288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 algn="just"/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假如你是一名厂长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…</a:t>
            </a:r>
          </a:p>
          <a:p>
            <a:pPr indent="266700" algn="just"/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每周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天工作制实施后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 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为了改变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某车间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管理松散状况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准备采取每天任务定额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超产有奖的措施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提高工作效率。下面是该车间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名工人过去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天中各自装配机器的数量（单位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: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台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)                                     </a:t>
            </a:r>
          </a:p>
          <a:p>
            <a:pPr indent="266700" algn="just"/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6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</a:p>
          <a:p>
            <a:pPr indent="266700" algn="just"/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10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11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13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16</a:t>
            </a:r>
          </a:p>
          <a:p>
            <a:pPr indent="266700" algn="just"/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那么应确定每人标准日产量为多少台最好？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1391" y="290336"/>
            <a:ext cx="3773487" cy="1143000"/>
          </a:xfrm>
        </p:spPr>
        <p:txBody>
          <a:bodyPr/>
          <a:lstStyle/>
          <a:p>
            <a:pPr eaLnBrk="1" hangingPunct="1"/>
            <a:r>
              <a:rPr lang="zh-CN" altLang="en-US" sz="600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本课小结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700808"/>
            <a:ext cx="8820472" cy="23939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通过本课的学习，我们已经充分认识了中位数和众数这两个重要的数学概念，已经能够进行简单的统计，这对我们以后的实际生活是有很大帮助的。关于中位数和众数，在我们以后的学习中还会遇到，本节课只是作为初步的认识和了解，你们学会了吗？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00438" y="357188"/>
            <a:ext cx="2541587" cy="1039812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07504" y="1700808"/>
            <a:ext cx="8540750" cy="4422775"/>
          </a:xfrm>
        </p:spPr>
        <p:txBody>
          <a:bodyPr/>
          <a:lstStyle/>
          <a:p>
            <a:pPr marL="609600" indent="-609600" eaLnBrk="1" hangingPunct="1"/>
            <a:r>
              <a:rPr lang="en-US" altLang="zh-CN" b="1" dirty="0" smtClean="0">
                <a:solidFill>
                  <a:srgbClr val="000000"/>
                </a:solidFill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在实际情境中，认识并会求一组数据的中位数和众数。</a:t>
            </a:r>
          </a:p>
          <a:p>
            <a:pPr marL="609600" indent="-609600" eaLnBrk="1" hangingPunct="1"/>
            <a:endParaRPr lang="zh-CN" altLang="en-US" b="1" dirty="0" smtClean="0">
              <a:solidFill>
                <a:srgbClr val="000000"/>
              </a:solidFill>
              <a:effectLst/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609600" indent="-609600" eaLnBrk="1" hangingPunct="1"/>
            <a:r>
              <a:rPr lang="en-US" altLang="zh-CN" b="1" dirty="0" smtClean="0">
                <a:solidFill>
                  <a:srgbClr val="000000"/>
                </a:solidFill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根据具体的问题，能选择适当的统计表表示数据的不同特征。</a:t>
            </a:r>
          </a:p>
          <a:p>
            <a:pPr marL="609600" indent="-609600" eaLnBrk="1" hangingPunct="1"/>
            <a:endParaRPr lang="zh-CN" altLang="en-US" b="1" dirty="0" smtClean="0">
              <a:solidFill>
                <a:srgbClr val="000000"/>
              </a:solidFill>
              <a:effectLst/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609600" indent="-609600" eaLnBrk="1" hangingPunct="1"/>
            <a:r>
              <a:rPr lang="en-US" altLang="zh-CN" b="1" dirty="0" smtClean="0">
                <a:solidFill>
                  <a:srgbClr val="000000"/>
                </a:solidFill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b="1" dirty="0" smtClean="0">
                <a:solidFill>
                  <a:srgbClr val="000000"/>
                </a:solidFill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感受统计在生活中的应用，增强统计意识。</a:t>
            </a:r>
            <a:r>
              <a:rPr lang="zh-CN" altLang="en-US" sz="3600" b="1" dirty="0" smtClean="0">
                <a:solidFill>
                  <a:srgbClr val="000000"/>
                </a:solidFill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1438" y="1441450"/>
            <a:ext cx="90233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</a:t>
            </a:r>
            <a:r>
              <a:rPr lang="zh-CN" altLang="en-US" sz="36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小马过河</a:t>
            </a:r>
            <a:r>
              <a:rPr lang="en-US" altLang="zh-CN" sz="36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</a:p>
          <a:p>
            <a:pPr eaLnBrk="1" hangingPunct="1"/>
            <a:endParaRPr lang="en-US" altLang="zh-CN" sz="36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sz="36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</a:t>
            </a:r>
            <a:r>
              <a:rPr lang="zh-CN" altLang="en-US" sz="36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河边上的牌子写着“平均深度为</a:t>
            </a:r>
            <a:r>
              <a:rPr lang="en-US" altLang="zh-CN" sz="36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1.1m”,</a:t>
            </a: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问一匹身高才</a:t>
            </a:r>
            <a:r>
              <a:rPr lang="en-US" altLang="zh-CN" sz="36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1.4 m</a:t>
            </a:r>
            <a:r>
              <a:rPr lang="zh-CN" altLang="en-US" sz="36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的小马</a:t>
            </a:r>
            <a:r>
              <a:rPr lang="en-US" altLang="zh-CN" sz="36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sz="36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能涉水过河而不</a:t>
            </a:r>
          </a:p>
          <a:p>
            <a:pPr eaLnBrk="1" hangingPunct="1"/>
            <a:r>
              <a:rPr lang="zh-CN" altLang="en-US" sz="36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出危险吗</a:t>
            </a:r>
            <a:r>
              <a:rPr lang="en-US" altLang="zh-CN" sz="3600" b="1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?</a:t>
            </a:r>
          </a:p>
          <a:p>
            <a:pPr eaLnBrk="1" hangingPunct="1"/>
            <a:endParaRPr lang="en-US" altLang="zh-CN" sz="3600" b="1" dirty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9219" name="Picture 3" descr="AN02479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5125" y="0"/>
            <a:ext cx="2428875" cy="217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5"/>
          <p:cNvSpPr>
            <a:spLocks noChangeArrowheads="1"/>
          </p:cNvSpPr>
          <p:nvPr/>
        </p:nvSpPr>
        <p:spPr bwMode="auto">
          <a:xfrm>
            <a:off x="3357563" y="333375"/>
            <a:ext cx="3571875" cy="1666875"/>
          </a:xfrm>
          <a:prstGeom prst="cloudCallout">
            <a:avLst>
              <a:gd name="adj1" fmla="val 77181"/>
              <a:gd name="adj2" fmla="val -196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just"/>
            <a:r>
              <a:rPr kumimoji="0"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kumimoji="0"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我们好几人工资都是</a:t>
            </a:r>
            <a:r>
              <a:rPr kumimoji="0"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1100</a:t>
            </a:r>
            <a:r>
              <a:rPr kumimoji="0"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元。</a:t>
            </a:r>
            <a:endParaRPr kumimoji="0" lang="en-US" altLang="zh-CN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43" name="AutoShape 6"/>
          <p:cNvSpPr>
            <a:spLocks noChangeArrowheads="1"/>
          </p:cNvSpPr>
          <p:nvPr/>
        </p:nvSpPr>
        <p:spPr bwMode="auto">
          <a:xfrm>
            <a:off x="0" y="2000250"/>
            <a:ext cx="3429000" cy="2286000"/>
          </a:xfrm>
          <a:prstGeom prst="cloudCallout">
            <a:avLst>
              <a:gd name="adj1" fmla="val -15792"/>
              <a:gd name="adj2" fmla="val 8560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just"/>
            <a:r>
              <a:rPr kumimoji="0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我的工资是</a:t>
            </a:r>
            <a:r>
              <a:rPr kumimoji="0" lang="en-US" altLang="zh-CN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1200</a:t>
            </a:r>
            <a:r>
              <a:rPr kumimoji="0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元，在公司中算中等收入。</a:t>
            </a:r>
            <a:endParaRPr kumimoji="0" lang="en-US" altLang="zh-CN" sz="28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44" name="AutoShape 7"/>
          <p:cNvSpPr>
            <a:spLocks noChangeArrowheads="1"/>
          </p:cNvSpPr>
          <p:nvPr/>
        </p:nvSpPr>
        <p:spPr bwMode="auto">
          <a:xfrm>
            <a:off x="2286000" y="3714750"/>
            <a:ext cx="4143375" cy="1928813"/>
          </a:xfrm>
          <a:prstGeom prst="cloudCallout">
            <a:avLst>
              <a:gd name="adj1" fmla="val 22440"/>
              <a:gd name="adj2" fmla="val 6654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just"/>
            <a:r>
              <a:rPr kumimoji="0"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我公司员工的收入很高，月平均工资为</a:t>
            </a:r>
            <a:r>
              <a:rPr kumimoji="0" lang="en-US" altLang="zh-CN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2000</a:t>
            </a:r>
            <a:r>
              <a:rPr kumimoji="0" lang="zh-CN" altLang="en-US" sz="2800" b="1">
                <a:latin typeface="华文楷体" panose="02010600040101010101" pitchFamily="2" charset="-122"/>
                <a:ea typeface="华文楷体" panose="02010600040101010101" pitchFamily="2" charset="-122"/>
              </a:rPr>
              <a:t>元。</a:t>
            </a:r>
            <a:endParaRPr kumimoji="0" lang="en-US" altLang="zh-CN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just"/>
            <a:endParaRPr kumimoji="0" lang="en-US" altLang="zh-CN" sz="28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714375" y="5572125"/>
            <a:ext cx="1266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zh-CN" altLang="en-US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职员</a:t>
            </a:r>
            <a:r>
              <a:rPr kumimoji="0" lang="en-US" altLang="zh-CN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7443788" y="571500"/>
            <a:ext cx="17002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zh-CN" altLang="en-US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职</a:t>
            </a:r>
          </a:p>
          <a:p>
            <a:pPr algn="ctr"/>
            <a:r>
              <a:rPr kumimoji="0" lang="zh-CN" altLang="en-US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员</a:t>
            </a:r>
          </a:p>
          <a:p>
            <a:pPr algn="ctr"/>
            <a:r>
              <a:rPr kumimoji="0" lang="en-US" altLang="zh-CN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D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4643438" y="5857875"/>
            <a:ext cx="1008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zh-CN" altLang="en-US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经理</a:t>
            </a:r>
          </a:p>
        </p:txBody>
      </p:sp>
      <p:sp>
        <p:nvSpPr>
          <p:cNvPr id="10248" name="Rectangle 11"/>
          <p:cNvSpPr>
            <a:spLocks noChangeArrowheads="1"/>
          </p:cNvSpPr>
          <p:nvPr/>
        </p:nvSpPr>
        <p:spPr bwMode="auto">
          <a:xfrm>
            <a:off x="4572000" y="4429125"/>
            <a:ext cx="4572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kumimoji="0" lang="zh-CN" altLang="en-US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应聘者</a:t>
            </a:r>
          </a:p>
          <a:p>
            <a:pPr algn="r"/>
            <a:r>
              <a:rPr kumimoji="0" lang="zh-CN" altLang="en-US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阿冲</a:t>
            </a:r>
          </a:p>
        </p:txBody>
      </p:sp>
      <p:sp>
        <p:nvSpPr>
          <p:cNvPr id="10249" name="AutoShape 12"/>
          <p:cNvSpPr>
            <a:spLocks noChangeArrowheads="1"/>
          </p:cNvSpPr>
          <p:nvPr/>
        </p:nvSpPr>
        <p:spPr bwMode="auto">
          <a:xfrm>
            <a:off x="5286375" y="2071688"/>
            <a:ext cx="3643313" cy="1933575"/>
          </a:xfrm>
          <a:prstGeom prst="cloudCallout">
            <a:avLst>
              <a:gd name="adj1" fmla="val 37903"/>
              <a:gd name="adj2" fmla="val 7021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kumimoji="0" lang="zh-CN" altLang="en-US" b="1">
                <a:latin typeface="华文楷体" panose="02010600040101010101" pitchFamily="2" charset="-122"/>
                <a:ea typeface="华文楷体" panose="02010600040101010101" pitchFamily="2" charset="-122"/>
              </a:rPr>
              <a:t>这个公司员工收入到底怎样呢？</a:t>
            </a:r>
          </a:p>
          <a:p>
            <a:pPr algn="ctr"/>
            <a:r>
              <a:rPr kumimoji="0" lang="en-US" altLang="zh-CN" b="1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</a:p>
        </p:txBody>
      </p:sp>
      <p:sp>
        <p:nvSpPr>
          <p:cNvPr id="10250" name="Text Box 13"/>
          <p:cNvSpPr txBox="1">
            <a:spLocks noChangeArrowheads="1"/>
          </p:cNvSpPr>
          <p:nvPr/>
        </p:nvSpPr>
        <p:spPr bwMode="auto">
          <a:xfrm>
            <a:off x="684213" y="333375"/>
            <a:ext cx="24479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阿冲应聘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5"/>
          <p:cNvSpPr>
            <a:spLocks noChangeArrowheads="1"/>
          </p:cNvSpPr>
          <p:nvPr/>
        </p:nvSpPr>
        <p:spPr bwMode="auto">
          <a:xfrm>
            <a:off x="3779838" y="0"/>
            <a:ext cx="3363912" cy="1143000"/>
          </a:xfrm>
          <a:prstGeom prst="cloudCallout">
            <a:avLst>
              <a:gd name="adj1" fmla="val 58097"/>
              <a:gd name="adj2" fmla="val -3222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just"/>
            <a:r>
              <a:rPr kumimoji="0"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  <a:r>
              <a:rPr kumimoji="0" lang="zh-CN" altLang="en-US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我们好几人工资都是</a:t>
            </a:r>
            <a:r>
              <a:rPr kumimoji="0"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1100</a:t>
            </a:r>
            <a:r>
              <a:rPr kumimoji="0" lang="zh-CN" altLang="en-US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  <a:r>
              <a:rPr kumimoji="0"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</a:p>
        </p:txBody>
      </p:sp>
      <p:sp>
        <p:nvSpPr>
          <p:cNvPr id="11267" name="AutoShape 6"/>
          <p:cNvSpPr>
            <a:spLocks noChangeArrowheads="1"/>
          </p:cNvSpPr>
          <p:nvPr/>
        </p:nvSpPr>
        <p:spPr bwMode="auto">
          <a:xfrm>
            <a:off x="5929313" y="1214438"/>
            <a:ext cx="3214687" cy="1798637"/>
          </a:xfrm>
          <a:prstGeom prst="cloudCallout">
            <a:avLst>
              <a:gd name="adj1" fmla="val 27991"/>
              <a:gd name="adj2" fmla="val 70093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kumimoji="0" lang="zh-CN" altLang="en-US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这个公司员工收入到底怎样呢？</a:t>
            </a:r>
          </a:p>
        </p:txBody>
      </p:sp>
      <p:sp>
        <p:nvSpPr>
          <p:cNvPr id="11268" name="AutoShape 7"/>
          <p:cNvSpPr>
            <a:spLocks noChangeArrowheads="1"/>
          </p:cNvSpPr>
          <p:nvPr/>
        </p:nvSpPr>
        <p:spPr bwMode="auto">
          <a:xfrm>
            <a:off x="0" y="0"/>
            <a:ext cx="3643313" cy="1571625"/>
          </a:xfrm>
          <a:prstGeom prst="cloudCallout">
            <a:avLst>
              <a:gd name="adj1" fmla="val -22296"/>
              <a:gd name="adj2" fmla="val 7566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just"/>
            <a:r>
              <a:rPr kumimoji="0" lang="zh-CN" altLang="en-US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我的工资是</a:t>
            </a:r>
            <a:r>
              <a:rPr kumimoji="0"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1200</a:t>
            </a:r>
            <a:r>
              <a:rPr kumimoji="0" lang="zh-CN" altLang="en-US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元，在公司算中等收入</a:t>
            </a:r>
            <a:r>
              <a:rPr kumimoji="0"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</a:p>
        </p:txBody>
      </p:sp>
      <p:sp>
        <p:nvSpPr>
          <p:cNvPr id="11269" name="AutoShape 8"/>
          <p:cNvSpPr>
            <a:spLocks noChangeArrowheads="1"/>
          </p:cNvSpPr>
          <p:nvPr/>
        </p:nvSpPr>
        <p:spPr bwMode="auto">
          <a:xfrm>
            <a:off x="2286000" y="1214438"/>
            <a:ext cx="3589338" cy="1357312"/>
          </a:xfrm>
          <a:prstGeom prst="cloudCallout">
            <a:avLst>
              <a:gd name="adj1" fmla="val 41958"/>
              <a:gd name="adj2" fmla="val 3146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kumimoji="0" lang="zh-CN" altLang="en-US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我公司员工的收入很高，月平均工资为</a:t>
            </a:r>
            <a:r>
              <a:rPr kumimoji="0"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2000</a:t>
            </a:r>
            <a:r>
              <a:rPr kumimoji="0" lang="zh-CN" altLang="en-US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元</a:t>
            </a:r>
            <a:r>
              <a:rPr kumimoji="0" lang="en-US" altLang="zh-CN" sz="2400" b="1"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</a:p>
          <a:p>
            <a:pPr algn="ctr"/>
            <a:endParaRPr kumimoji="0" lang="en-US" altLang="zh-CN" sz="2400" b="1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428625" y="2500313"/>
            <a:ext cx="995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9pPr>
          </a:lstStyle>
          <a:p>
            <a:pPr algn="ctr" eaLnBrk="1" hangingPunct="1"/>
            <a:r>
              <a:rPr kumimoji="0"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职员</a:t>
            </a:r>
            <a:r>
              <a:rPr kumimoji="0" lang="en-US" altLang="zh-CN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7429500" y="142875"/>
            <a:ext cx="4937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9pPr>
          </a:lstStyle>
          <a:p>
            <a:pPr algn="ctr" eaLnBrk="1" hangingPunct="1"/>
            <a:r>
              <a:rPr kumimoji="0"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职</a:t>
            </a:r>
          </a:p>
          <a:p>
            <a:pPr algn="ctr" eaLnBrk="1" hangingPunct="1"/>
            <a:r>
              <a:rPr kumimoji="0"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员</a:t>
            </a:r>
          </a:p>
          <a:p>
            <a:pPr algn="ctr" eaLnBrk="1" hangingPunct="1"/>
            <a:r>
              <a:rPr kumimoji="0"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Ｄ</a:t>
            </a:r>
          </a:p>
        </p:txBody>
      </p:sp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5143500" y="2428875"/>
            <a:ext cx="803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经理</a:t>
            </a:r>
          </a:p>
        </p:txBody>
      </p:sp>
      <p:sp>
        <p:nvSpPr>
          <p:cNvPr id="11273" name="Rectangle 12"/>
          <p:cNvSpPr>
            <a:spLocks noChangeArrowheads="1"/>
          </p:cNvSpPr>
          <p:nvPr/>
        </p:nvSpPr>
        <p:spPr bwMode="auto">
          <a:xfrm>
            <a:off x="5143500" y="2872846"/>
            <a:ext cx="4572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应聘者</a:t>
            </a:r>
          </a:p>
          <a:p>
            <a:pPr algn="ctr"/>
            <a:r>
              <a:rPr kumimoji="0" lang="zh-CN" altLang="en-US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  阿冲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1000125" y="3000375"/>
            <a:ext cx="3897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kumimoji="0" lang="zh-CN" altLang="en-US" sz="24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虹宇公司员工的月薪如下：</a:t>
            </a:r>
          </a:p>
        </p:txBody>
      </p:sp>
      <p:graphicFrame>
        <p:nvGraphicFramePr>
          <p:cNvPr id="38968" name="Group 56"/>
          <p:cNvGraphicFramePr>
            <a:graphicFrameLocks noGrp="1"/>
          </p:cNvGraphicFramePr>
          <p:nvPr/>
        </p:nvGraphicFramePr>
        <p:xfrm>
          <a:off x="714375" y="3571875"/>
          <a:ext cx="7200900" cy="1249632"/>
        </p:xfrm>
        <a:graphic>
          <a:graphicData uri="http://schemas.openxmlformats.org/drawingml/2006/table">
            <a:tbl>
              <a:tblPr/>
              <a:tblGrid>
                <a:gridCol w="1014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7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73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7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3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7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73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73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73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39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员工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经理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副经理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职员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职员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职员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职员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职员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职员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职员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月薪   </a:t>
                      </a:r>
                      <a:r>
                        <a:rPr kumimoji="0" lang="zh-CN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（元）</a:t>
                      </a: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6000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4000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1700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1300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1200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1100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1100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1100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500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969" name="Text Box 57"/>
          <p:cNvSpPr txBox="1">
            <a:spLocks noChangeArrowheads="1"/>
          </p:cNvSpPr>
          <p:nvPr/>
        </p:nvSpPr>
        <p:spPr bwMode="auto">
          <a:xfrm>
            <a:off x="0" y="4899025"/>
            <a:ext cx="9144000" cy="1816100"/>
          </a:xfrm>
          <a:prstGeom prst="rect">
            <a:avLst/>
          </a:prstGeom>
          <a:solidFill>
            <a:srgbClr val="FFCCCC"/>
          </a:solidFill>
          <a:ln w="12700" algn="ctr">
            <a:noFill/>
            <a:miter lim="800000"/>
          </a:ln>
          <a:effectLst>
            <a:outerShdw sx="1000" sy="1000" algn="ctr" rotWithShape="0">
              <a:srgbClr val="000000">
                <a:alpha val="85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经理说平均工资有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2000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元是否欺骗了阿冲？</a:t>
            </a:r>
          </a:p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平均工资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2000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元能否客观地反映公司员工的平均收入？</a:t>
            </a:r>
          </a:p>
          <a:p>
            <a:pPr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若不能，你认为用哪个数据表示该公司员工收入的“平</a:t>
            </a:r>
          </a:p>
          <a:p>
            <a:pPr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均水平”更合适？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 autoUpdateAnimBg="0"/>
      <p:bldP spid="389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3528" y="476672"/>
            <a:ext cx="8361583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66700">
              <a:tabLst>
                <a:tab pos="476250" algn="l"/>
              </a:tabLst>
            </a:pP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想一想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: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                                   </a:t>
            </a:r>
          </a:p>
          <a:p>
            <a:pPr indent="266700">
              <a:tabLst>
                <a:tab pos="476250" algn="l"/>
              </a:tabLst>
            </a:pPr>
            <a:endParaRPr lang="en-US" altLang="zh-CN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indent="266700">
              <a:buFontTx/>
              <a:buAutoNum type="arabicPeriod"/>
              <a:tabLst>
                <a:tab pos="476250" algn="l"/>
              </a:tabLst>
            </a:pP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已知某班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名学生的身高分别为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:(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单位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: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)</a:t>
            </a:r>
          </a:p>
          <a:p>
            <a:pPr indent="266700">
              <a:tabLst>
                <a:tab pos="476250" algn="l"/>
              </a:tabLst>
            </a:pPr>
            <a:endParaRPr lang="en-US" altLang="zh-CN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indent="266700">
              <a:tabLst>
                <a:tab pos="476250" algn="l"/>
              </a:tabLst>
            </a:pPr>
            <a:r>
              <a:rPr lang="en-US" altLang="zh-CN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1.74  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1.68  1.72  1.80  1.64  1.69  1.75  1.82 </a:t>
            </a:r>
          </a:p>
          <a:p>
            <a:pPr indent="266700">
              <a:tabLst>
                <a:tab pos="476250" algn="l"/>
              </a:tabLst>
            </a:pP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</a:t>
            </a:r>
          </a:p>
          <a:p>
            <a:pPr indent="266700">
              <a:tabLst>
                <a:tab pos="476250" algn="l"/>
              </a:tabLst>
            </a:pP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则这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名学生的平均身高是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(       ).      </a:t>
            </a:r>
          </a:p>
          <a:p>
            <a:pPr indent="266700">
              <a:tabLst>
                <a:tab pos="476250" algn="l"/>
              </a:tabLst>
            </a:pP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</a:t>
            </a:r>
          </a:p>
          <a:p>
            <a:pPr indent="266700">
              <a:tabLst>
                <a:tab pos="476250" algn="l"/>
              </a:tabLst>
            </a:pP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   1.60 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     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   1.82 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      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   1.73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     </a:t>
            </a:r>
            <a:r>
              <a:rPr lang="en-US" altLang="zh-CN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D   1.64 </a:t>
            </a:r>
            <a:r>
              <a:rPr lang="zh-CN" altLang="en-US" sz="28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米 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-29380" y="1803043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533400"/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．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名工人某天生产同一零件，生产的件数是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17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14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15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</a:t>
            </a:r>
            <a:r>
              <a:rPr lang="en-US" altLang="zh-CN" b="1" dirty="0" smtClean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19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17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16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14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　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12</a:t>
            </a:r>
            <a:endParaRPr lang="zh-CN" altLang="en-US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indent="533400"/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求这一组数据的众数和中位数分别是多少？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428625" y="642938"/>
            <a:ext cx="7858125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议一议</a:t>
            </a:r>
            <a:r>
              <a:rPr lang="en-US" altLang="zh-CN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:</a:t>
            </a:r>
          </a:p>
          <a:p>
            <a:pPr eaLnBrk="1" hangingPunct="1"/>
            <a:endParaRPr lang="en-US" altLang="zh-CN" sz="40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en-US" altLang="zh-CN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在一组数据中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平均数、中位数、众数都是唯一的吗？</a:t>
            </a:r>
          </a:p>
          <a:p>
            <a:pPr eaLnBrk="1" hangingPunct="1"/>
            <a:endParaRPr lang="zh-CN" altLang="en-US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在一组数据中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平均数</a:t>
            </a:r>
            <a:r>
              <a:rPr lang="en-US" altLang="zh-CN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.</a:t>
            </a:r>
            <a:r>
              <a:rPr lang="zh-CN" altLang="en-US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中位数、众数可能是同一个数吗</a:t>
            </a:r>
            <a:r>
              <a:rPr lang="en-US" altLang="zh-CN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?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-26309" y="692695"/>
            <a:ext cx="91725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一个</a:t>
            </a:r>
            <a:r>
              <a:rPr lang="zh-CN" altLang="en-US" sz="3600" b="1" i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极端 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的例子</a:t>
            </a:r>
            <a:r>
              <a:rPr lang="en-US" altLang="zh-CN" sz="24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“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急中生智”：</a:t>
            </a: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小臭班上有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个同学，其中有两个同</a:t>
            </a: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学的数学成绩为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分和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分，还有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 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名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90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分，</a:t>
            </a:r>
          </a:p>
          <a:p>
            <a:pPr eaLnBrk="1" hangingPunct="1"/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22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名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80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分，小臭得了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78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分，小臭在得知班</a:t>
            </a: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平均分后，告诉妈妈说自己呈中上水平。</a:t>
            </a:r>
          </a:p>
          <a:p>
            <a:pPr eaLnBrk="1" hangingPunct="1"/>
            <a:endParaRPr lang="zh-CN" altLang="en-US" sz="3600" b="1" dirty="0">
              <a:solidFill>
                <a:srgbClr val="FF000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）你觉得小臭撒谎了吗？</a:t>
            </a: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）你认为哪个数能代表该班的中等水平？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华文新魏" panose="0201080004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华文新魏" panose="02010800040101010101" pitchFamily="2" charset="-122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Microsoft Office PowerPoint</Application>
  <PresentationFormat>全屏显示(4:3)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汉仪大宋简</vt:lpstr>
      <vt:lpstr>华文楷体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教学目标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本课小结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2003-04-02T11:25:00Z</dcterms:created>
  <dcterms:modified xsi:type="dcterms:W3CDTF">2023-01-17T03:19:10Z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4AB10C8DC43D4CF18C8FDFE780235F0D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