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32" r:id="rId3"/>
    <p:sldId id="333" r:id="rId4"/>
    <p:sldId id="335" r:id="rId5"/>
    <p:sldId id="347" r:id="rId6"/>
    <p:sldId id="348" r:id="rId7"/>
    <p:sldId id="349" r:id="rId8"/>
    <p:sldId id="350" r:id="rId9"/>
    <p:sldId id="342" r:id="rId10"/>
    <p:sldId id="343" r:id="rId11"/>
    <p:sldId id="345" r:id="rId12"/>
    <p:sldId id="316" r:id="rId13"/>
    <p:sldId id="314" r:id="rId14"/>
    <p:sldId id="268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6FBFE"/>
    <a:srgbClr val="57D2E3"/>
    <a:srgbClr val="21B1C5"/>
    <a:srgbClr val="B2F3FC"/>
    <a:srgbClr val="4BCFE1"/>
    <a:srgbClr val="5BADF7"/>
    <a:srgbClr val="6A5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4808054-A48A-4082-82D9-0FC0EA0227F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313C33B-23F6-478E-A6DD-2FCDBD8291F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1126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12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4C9EFA4-BAFD-4E3D-8AA9-B793C966D988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3C33B-23F6-478E-A6DD-2FCDBD8291F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A91AD8E-DDDE-4952-B467-F6E69D84417E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 bwMode="auto">
          <a:xfrm>
            <a:off x="1" y="876300"/>
            <a:ext cx="6107906" cy="3740150"/>
            <a:chOff x="-1" y="869694"/>
            <a:chExt cx="8144452" cy="3740406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4899" y="1536701"/>
            <a:ext cx="6108338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1" y="171612"/>
            <a:ext cx="9144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 bwMode="auto">
          <a:xfrm>
            <a:off x="1675210" y="182564"/>
            <a:ext cx="746879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2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04635" y="252414"/>
            <a:ext cx="392906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9144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1" y="2127510"/>
            <a:ext cx="9144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984772" y="2373314"/>
            <a:ext cx="5828109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4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6375400"/>
            <a:ext cx="6667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90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90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48D8F0B-3C80-4277-A13E-61762C1955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576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40576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1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375400"/>
            <a:ext cx="6667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654AAC8-35C4-4FEE-AC53-56BE86355A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1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375400"/>
            <a:ext cx="6667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buFontTx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F3E6D31-54DE-4C01-9573-A5B36CBF5F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9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8.jpe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840302"/>
            <a:ext cx="9144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grpSp>
        <p:nvGrpSpPr>
          <p:cNvPr id="10242" name="组合 8"/>
          <p:cNvGrpSpPr/>
          <p:nvPr/>
        </p:nvGrpSpPr>
        <p:grpSpPr bwMode="auto">
          <a:xfrm>
            <a:off x="641269" y="2008069"/>
            <a:ext cx="5046194" cy="1549848"/>
            <a:chOff x="694072" y="2105677"/>
            <a:chExt cx="4600980" cy="1552011"/>
          </a:xfrm>
        </p:grpSpPr>
        <p:sp>
          <p:nvSpPr>
            <p:cNvPr id="10243" name="矩形 24"/>
            <p:cNvSpPr>
              <a:spLocks noChangeArrowheads="1"/>
            </p:cNvSpPr>
            <p:nvPr/>
          </p:nvSpPr>
          <p:spPr bwMode="auto">
            <a:xfrm>
              <a:off x="1306869" y="2105677"/>
              <a:ext cx="3375386" cy="832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200" b="1" dirty="0">
                  <a:latin typeface="Times New Roman" panose="02020603050405020304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Unit 3 Lesson 18</a:t>
              </a:r>
              <a:endParaRPr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244" name="TextBox 2"/>
            <p:cNvSpPr txBox="1">
              <a:spLocks noChangeArrowheads="1"/>
            </p:cNvSpPr>
            <p:nvPr/>
          </p:nvSpPr>
          <p:spPr bwMode="auto">
            <a:xfrm>
              <a:off x="694072" y="2948814"/>
              <a:ext cx="4600980" cy="708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lang="en-US" altLang="zh-CN" sz="40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Three </a:t>
              </a:r>
              <a:r>
                <a:rPr lang="en-US" altLang="zh-CN" sz="4000" b="1" dirty="0">
                  <a:latin typeface="Times New Roman" panose="02020603050405020304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Kites in the </a:t>
              </a:r>
              <a:r>
                <a:rPr lang="en-US" altLang="zh-CN" sz="40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Sky</a:t>
              </a:r>
              <a:endParaRPr lang="zh-CN" altLang="en-US" sz="40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10245" name="图片 6" descr="英语冀教（一起）六年级下册（2014年新编）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03280" y="1538288"/>
            <a:ext cx="3045619" cy="470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762866" y="55277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19225" y="1073934"/>
            <a:ext cx="6034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Read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28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CC0000"/>
                </a:solidFill>
                <a:latin typeface="Times New Roman" panose="02020603050405020304" pitchFamily="18" charset="0"/>
              </a:rPr>
              <a:t>story again 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and check the words you meet.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302669" y="2144713"/>
            <a:ext cx="4267200" cy="2665412"/>
          </a:xfrm>
          <a:prstGeom prst="horizontalScroll">
            <a:avLst>
              <a:gd name="adj" fmla="val 12500"/>
            </a:avLst>
          </a:prstGeom>
          <a:solidFill>
            <a:srgbClr val="33CCFF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eaLnBrk="0" hangingPunct="0">
              <a:buFontTx/>
              <a:buNone/>
              <a:defRPr/>
            </a:pPr>
            <a:r>
              <a:rPr lang="zh-CN" altLang="en-U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           third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tail                  wind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only                remember</a:t>
            </a: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2751535" y="3779839"/>
            <a:ext cx="1426369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408885" y="2695576"/>
            <a:ext cx="1426369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451748" y="3251201"/>
            <a:ext cx="1426369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740819" y="2703514"/>
            <a:ext cx="1426369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784873" y="3273425"/>
            <a:ext cx="1426369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500563" y="3794126"/>
            <a:ext cx="1426369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5"/>
          <p:cNvSpPr>
            <a:spLocks noChangeArrowheads="1"/>
          </p:cNvSpPr>
          <p:nvPr/>
        </p:nvSpPr>
        <p:spPr bwMode="auto">
          <a:xfrm>
            <a:off x="1884164" y="1579564"/>
            <a:ext cx="559261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Say something about the pictures.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506" name="矩形 5"/>
          <p:cNvSpPr>
            <a:spLocks noChangeArrowheads="1"/>
          </p:cNvSpPr>
          <p:nvPr/>
        </p:nvSpPr>
        <p:spPr bwMode="auto">
          <a:xfrm>
            <a:off x="314922" y="1028701"/>
            <a:ext cx="247828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Retell 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story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1507" name="图片 11" descr="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6344" y="2293939"/>
            <a:ext cx="1315641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图片 12" descr="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3207" y="2286001"/>
            <a:ext cx="1270397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7707" y="2259014"/>
            <a:ext cx="1331119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图片 14" descr="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15101" y="2314576"/>
            <a:ext cx="134659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图片 15" descr="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56222" y="4303713"/>
            <a:ext cx="1498997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72050" y="4289425"/>
            <a:ext cx="1482329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5"/>
          <p:cNvSpPr>
            <a:spLocks noChangeArrowheads="1"/>
          </p:cNvSpPr>
          <p:nvPr/>
        </p:nvSpPr>
        <p:spPr bwMode="auto">
          <a:xfrm>
            <a:off x="-263128" y="841376"/>
            <a:ext cx="217051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0" name="矩形 5"/>
          <p:cNvSpPr>
            <a:spLocks noChangeArrowheads="1"/>
          </p:cNvSpPr>
          <p:nvPr/>
        </p:nvSpPr>
        <p:spPr bwMode="auto">
          <a:xfrm>
            <a:off x="-25776" y="972747"/>
            <a:ext cx="4108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Summary and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evaluation 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270659" y="2602806"/>
            <a:ext cx="7595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400" dirty="0">
                <a:latin typeface="Times New Roman" panose="02020603050405020304" pitchFamily="18" charset="0"/>
              </a:rPr>
              <a:t>A excellent     B good     C adequate   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D </a:t>
            </a:r>
            <a:r>
              <a:rPr lang="en-US" altLang="zh-CN" sz="2400" dirty="0">
                <a:latin typeface="Times New Roman" panose="02020603050405020304" pitchFamily="18" charset="0"/>
              </a:rPr>
              <a:t>need improvement</a:t>
            </a:r>
            <a:endParaRPr lang="en-US" altLang="zh-CN" sz="2400" dirty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974056" y="2147888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106341" y="2119313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281488" y="2119313"/>
            <a:ext cx="228600" cy="304800"/>
          </a:xfrm>
          <a:prstGeom prst="smileyFace">
            <a:avLst>
              <a:gd name="adj" fmla="val -3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5923360" y="2133600"/>
            <a:ext cx="228600" cy="3048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822126" y="3352801"/>
          <a:ext cx="7644979" cy="2670177"/>
        </p:xfrm>
        <a:graphic>
          <a:graphicData uri="http://schemas.openxmlformats.org/drawingml/2006/table">
            <a:tbl>
              <a:tblPr/>
              <a:tblGrid>
                <a:gridCol w="38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7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内容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学生自评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小组互评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我能认真听老师讲课，听同学发言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遇到我会回答的问题主动举手了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活动中坚持使用英语来交际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我能积极参与小组讨论活动，能与他人合作。</a:t>
                      </a:r>
                      <a:r>
                        <a:rPr kumimoji="0" lang="zh-C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294410" y="1419225"/>
            <a:ext cx="6405363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have you learned in this class?</a:t>
            </a:r>
            <a:endParaRPr lang="zh-CN" altLang="en-US" sz="3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02226" y="2673532"/>
            <a:ext cx="6286500" cy="905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40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Try to retell the story.</a:t>
            </a:r>
            <a:endParaRPr lang="en-US" altLang="zh-CN" sz="40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3554" name="矩形 3"/>
          <p:cNvSpPr>
            <a:spLocks noChangeArrowheads="1"/>
          </p:cNvSpPr>
          <p:nvPr/>
        </p:nvSpPr>
        <p:spPr bwMode="auto">
          <a:xfrm>
            <a:off x="-2" y="1404939"/>
            <a:ext cx="300445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Homework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5"/>
          <p:cNvSpPr>
            <a:spLocks noChangeArrowheads="1"/>
          </p:cNvSpPr>
          <p:nvPr/>
        </p:nvSpPr>
        <p:spPr bwMode="auto">
          <a:xfrm>
            <a:off x="0" y="836613"/>
            <a:ext cx="298966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Warm-up</a:t>
            </a:r>
            <a:endParaRPr lang="zh-CN" altLang="en-US" sz="32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744002" y="5031390"/>
            <a:ext cx="58563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Which kite do you like, why?</a:t>
            </a:r>
            <a:endParaRPr lang="zh-CN" altLang="en-US" sz="3600" dirty="0"/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24013" y="2362201"/>
            <a:ext cx="1365647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74544" y="2347913"/>
            <a:ext cx="195143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68304" y="2346325"/>
            <a:ext cx="1764506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5"/>
          <p:cNvSpPr>
            <a:spLocks noChangeArrowheads="1"/>
          </p:cNvSpPr>
          <p:nvPr/>
        </p:nvSpPr>
        <p:spPr bwMode="auto">
          <a:xfrm>
            <a:off x="0" y="836613"/>
            <a:ext cx="2517569" cy="555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Story  time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314" name="矩形 5"/>
          <p:cNvSpPr>
            <a:spLocks noChangeArrowheads="1"/>
          </p:cNvSpPr>
          <p:nvPr/>
        </p:nvSpPr>
        <p:spPr bwMode="auto">
          <a:xfrm>
            <a:off x="3655281" y="1116807"/>
            <a:ext cx="260561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Fast reading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856935" y="1974381"/>
            <a:ext cx="612526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How many kites are there in the story?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 flipH="1">
            <a:off x="2864079" y="2739556"/>
            <a:ext cx="2085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Three.</a:t>
            </a:r>
            <a:endParaRPr lang="zh-CN" altLang="en-US" sz="2800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856935" y="3358681"/>
            <a:ext cx="420230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 are the kites’ name?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877176" y="4246095"/>
            <a:ext cx="3321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Kylie, Karla, Krista.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9" name="图片 10" descr="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4448" y="2248834"/>
            <a:ext cx="19716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5"/>
          <p:cNvSpPr>
            <a:spLocks noChangeArrowheads="1"/>
          </p:cNvSpPr>
          <p:nvPr/>
        </p:nvSpPr>
        <p:spPr bwMode="auto">
          <a:xfrm>
            <a:off x="0" y="836613"/>
            <a:ext cx="295513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>
                <a:latin typeface="Times New Roman" panose="02020603050405020304" pitchFamily="18" charset="0"/>
                <a:ea typeface="微软雅黑" panose="020B0503020204020204" pitchFamily="34" charset="-122"/>
              </a:rPr>
              <a:t> Story  time</a:t>
            </a: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38" name="矩形 5"/>
          <p:cNvSpPr>
            <a:spLocks noChangeArrowheads="1"/>
          </p:cNvSpPr>
          <p:nvPr/>
        </p:nvSpPr>
        <p:spPr bwMode="auto">
          <a:xfrm>
            <a:off x="3502819" y="1168206"/>
            <a:ext cx="333736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Intensive reading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3739754" y="1865314"/>
            <a:ext cx="422790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Is Kylie a beautiful kite?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she is.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Will everyone look up at her?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they will.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Will everyone like her?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they will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4340" name="图片 5" descr="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8213" y="2366964"/>
            <a:ext cx="2016919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5"/>
          <p:cNvSpPr>
            <a:spLocks noChangeArrowheads="1"/>
          </p:cNvSpPr>
          <p:nvPr/>
        </p:nvSpPr>
        <p:spPr bwMode="auto">
          <a:xfrm>
            <a:off x="0" y="836613"/>
            <a:ext cx="2790701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 Story  time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2" name="矩形 5"/>
          <p:cNvSpPr>
            <a:spLocks noChangeArrowheads="1"/>
          </p:cNvSpPr>
          <p:nvPr/>
        </p:nvSpPr>
        <p:spPr bwMode="auto">
          <a:xfrm>
            <a:off x="3502818" y="1112043"/>
            <a:ext cx="328986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Intensive reading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3644751" y="2055319"/>
            <a:ext cx="422790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Is Karla a strong kite?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she is.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Can she fly high and fast?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she can.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Will everyone like her?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they will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7498" y="2273300"/>
            <a:ext cx="2016919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5"/>
          <p:cNvSpPr>
            <a:spLocks noChangeArrowheads="1"/>
          </p:cNvSpPr>
          <p:nvPr/>
        </p:nvSpPr>
        <p:spPr bwMode="auto">
          <a:xfrm>
            <a:off x="0" y="836613"/>
            <a:ext cx="255319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Story  time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386" name="矩形 5"/>
          <p:cNvSpPr>
            <a:spLocks noChangeArrowheads="1"/>
          </p:cNvSpPr>
          <p:nvPr/>
        </p:nvSpPr>
        <p:spPr bwMode="auto">
          <a:xfrm>
            <a:off x="2897177" y="1112043"/>
            <a:ext cx="4464844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Intensive 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reading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3739753" y="2067193"/>
            <a:ext cx="422790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Is </a:t>
            </a:r>
            <a:r>
              <a:rPr lang="en-US" altLang="zh-CN" sz="2400" b="1" dirty="0">
                <a:latin typeface="Times New Roman" panose="02020603050405020304" pitchFamily="18" charset="0"/>
              </a:rPr>
              <a:t>Krista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 beautiful kite?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No, she isn’t.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Can she fly high or fast?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No, she can’t.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Will everyone like her?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No, they will not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6388" name="图片 6" descr="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89410" y="2216150"/>
            <a:ext cx="2121694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5"/>
          <p:cNvSpPr>
            <a:spLocks noChangeArrowheads="1"/>
          </p:cNvSpPr>
          <p:nvPr/>
        </p:nvSpPr>
        <p:spPr bwMode="auto">
          <a:xfrm>
            <a:off x="0" y="836613"/>
            <a:ext cx="2874169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 Story  time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410" name="矩形 5"/>
          <p:cNvSpPr>
            <a:spLocks noChangeArrowheads="1"/>
          </p:cNvSpPr>
          <p:nvPr/>
        </p:nvSpPr>
        <p:spPr bwMode="auto">
          <a:xfrm>
            <a:off x="3502817" y="1170782"/>
            <a:ext cx="384800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Intensive reading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3502817" y="2090944"/>
            <a:ext cx="546382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 does </a:t>
            </a:r>
            <a:r>
              <a:rPr lang="en-US" altLang="zh-CN" sz="2400" b="1" dirty="0">
                <a:latin typeface="Times New Roman" panose="02020603050405020304" pitchFamily="18" charset="0"/>
              </a:rPr>
              <a:t>Krista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see?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She sees a boy swimming in the lake.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Does the boy need help?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he does.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Who helps the boy?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Krista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7412" name="图片 5" descr="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831" y="2178051"/>
            <a:ext cx="1938338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5"/>
          <p:cNvSpPr>
            <a:spLocks noChangeArrowheads="1"/>
          </p:cNvSpPr>
          <p:nvPr/>
        </p:nvSpPr>
        <p:spPr bwMode="auto">
          <a:xfrm>
            <a:off x="0" y="836613"/>
            <a:ext cx="300445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>
                <a:latin typeface="Times New Roman" panose="02020603050405020304" pitchFamily="18" charset="0"/>
                <a:ea typeface="微软雅黑" panose="020B0503020204020204" pitchFamily="34" charset="-122"/>
              </a:rPr>
              <a:t> Story  time</a:t>
            </a: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434" name="矩形 5"/>
          <p:cNvSpPr>
            <a:spLocks noChangeArrowheads="1"/>
          </p:cNvSpPr>
          <p:nvPr/>
        </p:nvSpPr>
        <p:spPr bwMode="auto">
          <a:xfrm>
            <a:off x="3502819" y="1396775"/>
            <a:ext cx="3729254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Intensive reading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3759994" y="2108201"/>
            <a:ext cx="47427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Is </a:t>
            </a:r>
            <a:r>
              <a:rPr lang="en-US" altLang="zh-CN" sz="2400" b="1" dirty="0">
                <a:latin typeface="Times New Roman" panose="02020603050405020304" pitchFamily="18" charset="0"/>
              </a:rPr>
              <a:t>Krista afraid of water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she is.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Will everyone remember her?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they will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9181" y="1874838"/>
            <a:ext cx="1694260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5"/>
          <p:cNvSpPr>
            <a:spLocks noChangeArrowheads="1"/>
          </p:cNvSpPr>
          <p:nvPr/>
        </p:nvSpPr>
        <p:spPr bwMode="auto">
          <a:xfrm>
            <a:off x="0" y="836613"/>
            <a:ext cx="282632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b="1">
                <a:latin typeface="Times New Roman" panose="02020603050405020304" pitchFamily="18" charset="0"/>
                <a:ea typeface="微软雅黑" panose="020B0503020204020204" pitchFamily="34" charset="-122"/>
              </a:rPr>
              <a:t> Story  time</a:t>
            </a:r>
            <a:endParaRPr lang="zh-CN" altLang="en-US" sz="32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9458" name="矩形 5"/>
          <p:cNvSpPr>
            <a:spLocks noChangeArrowheads="1"/>
          </p:cNvSpPr>
          <p:nvPr/>
        </p:nvSpPr>
        <p:spPr bwMode="auto">
          <a:xfrm>
            <a:off x="3170310" y="1086355"/>
            <a:ext cx="350401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Intensive reading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9459" name="矩形 4"/>
          <p:cNvSpPr>
            <a:spLocks noChangeArrowheads="1"/>
          </p:cNvSpPr>
          <p:nvPr/>
        </p:nvSpPr>
        <p:spPr bwMode="auto">
          <a:xfrm>
            <a:off x="2330053" y="1831976"/>
            <a:ext cx="590907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</a:rPr>
              <a:t>What can you learn from the story?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矩形 5"/>
          <p:cNvSpPr>
            <a:spLocks noChangeArrowheads="1"/>
          </p:cNvSpPr>
          <p:nvPr/>
        </p:nvSpPr>
        <p:spPr bwMode="auto">
          <a:xfrm>
            <a:off x="1950244" y="3557588"/>
            <a:ext cx="157043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sz="3600" b="1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659856" y="3806825"/>
            <a:ext cx="20313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舍已为人</a:t>
            </a:r>
            <a:endParaRPr lang="en-US" altLang="zh-CN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5556" y="3336925"/>
            <a:ext cx="13144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434829" y="2801939"/>
            <a:ext cx="457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 be a brave and selfless person. 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全屏显示(4:3)</PresentationFormat>
  <Paragraphs>77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2023-01-17T03:19:21Z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9CEE6956E24E4EFEA9695677B3B4E83F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