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385" r:id="rId4"/>
    <p:sldId id="374" r:id="rId5"/>
    <p:sldId id="386" r:id="rId6"/>
    <p:sldId id="391" r:id="rId7"/>
    <p:sldId id="308" r:id="rId8"/>
    <p:sldId id="306" r:id="rId9"/>
    <p:sldId id="380" r:id="rId10"/>
    <p:sldId id="392" r:id="rId11"/>
    <p:sldId id="393" r:id="rId12"/>
    <p:sldId id="273" r:id="rId13"/>
    <p:sldId id="384" r:id="rId14"/>
    <p:sldId id="369" r:id="rId15"/>
    <p:sldId id="394" r:id="rId16"/>
    <p:sldId id="396" r:id="rId17"/>
    <p:sldId id="395" r:id="rId18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0" autoAdjust="0"/>
    <p:restoredTop sz="94660"/>
  </p:normalViewPr>
  <p:slideViewPr>
    <p:cSldViewPr snapToGrid="0">
      <p:cViewPr>
        <p:scale>
          <a:sx n="100" d="100"/>
          <a:sy n="100" d="100"/>
        </p:scale>
        <p:origin x="-3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D18BA-F2B3-4937-8A6C-ACFCB21BC0D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EF697-ADC3-422B-AEE0-272446A447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1" y="2391994"/>
            <a:ext cx="91440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Garbage </a:t>
            </a:r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Is Interesting!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0" y="227946"/>
            <a:ext cx="52292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Save 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5" y="545378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195386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让我们把这些苹果分成五份吧。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Let's ________ these apples ________ five parts.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553766" y="2876550"/>
            <a:ext cx="5961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divide				 into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88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单项填空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 year is ________ four seasons.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divide into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divided into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divide to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D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divided with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919287" y="2436813"/>
            <a:ext cx="201453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431926"/>
            <a:ext cx="83439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 think it's our duty to protect the environment.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我认为保护环境是我们的职责。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2946400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“It's one's duty to…”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是某人的职责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义务”，</a:t>
            </a:r>
            <a:r>
              <a:rPr lang="en-US" altLang="zh-CN" sz="2400" b="1" dirty="0">
                <a:latin typeface="Times New Roman" panose="02020603050405020304" pitchFamily="18" charset="0"/>
              </a:rPr>
              <a:t>it </a:t>
            </a:r>
            <a:r>
              <a:rPr lang="zh-CN" altLang="en-US" sz="2400" b="1" dirty="0">
                <a:latin typeface="Times New Roman" panose="02020603050405020304" pitchFamily="18" charset="0"/>
              </a:rPr>
              <a:t>为形式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是真正的主语。例如：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As a teacher, it's my duty to teach my students.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作为一名老师，教育学生是我的职责。</a:t>
            </a:r>
          </a:p>
        </p:txBody>
      </p:sp>
      <p:pic>
        <p:nvPicPr>
          <p:cNvPr id="17411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104" y="1077913"/>
            <a:ext cx="6310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34603" y="944563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783556" y="3481686"/>
            <a:ext cx="9501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主语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074194" y="3455989"/>
            <a:ext cx="28003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动词不定式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23875" y="1099815"/>
            <a:ext cx="8496300" cy="6578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It's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adj.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for/of sb.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to do </a:t>
            </a:r>
            <a:r>
              <a:rPr lang="en-US" altLang="zh-CN" sz="28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8449" name="Group 17"/>
          <p:cNvGraphicFramePr>
            <a:graphicFrameLocks noGrp="1"/>
          </p:cNvGraphicFramePr>
          <p:nvPr/>
        </p:nvGraphicFramePr>
        <p:xfrm>
          <a:off x="673894" y="2011363"/>
          <a:ext cx="7743826" cy="3343276"/>
        </p:xfrm>
        <a:graphic>
          <a:graphicData uri="http://schemas.openxmlformats.org/drawingml/2006/table">
            <a:tbl>
              <a:tblPr/>
              <a:tblGrid>
                <a:gridCol w="205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It's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adj.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for sb.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 do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sth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.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意为“做某事对某人来说是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······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的”其中形容词用来修饰物，如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hard, easy, funny, important, dangerous, possible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等。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It's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adj.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of sb.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 do sth.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意为“某人做某事是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······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的”其中形容词用来人，如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kind, good, right, wrong, clever, careless, polite, foolish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等。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4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945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799049"/>
            <a:ext cx="8611790" cy="22419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(1)It's really ________ you not to tell your parents about the</a:t>
            </a: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 problems. Do you think you can solve them on your own?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A. smart of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    B. smart for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C. silly of  		          D. silly for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5298" y="1768476"/>
            <a:ext cx="132516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2048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941513"/>
            <a:ext cx="861179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广东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It's very kind ________ you to lend me your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reusable shopping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bags.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A. of  		         B. for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C. to  		         D. with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3794" y="1768476"/>
            <a:ext cx="132635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1535907" y="2260600"/>
          <a:ext cx="7436644" cy="822960"/>
        </p:xfrm>
        <a:graphic>
          <a:graphicData uri="http://schemas.openxmlformats.org/drawingml/2006/table">
            <a:tbl>
              <a:tblPr/>
              <a:tblGrid>
                <a:gridCol w="7436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 Tuesday, Danny , Brian and I 2._______ the schoolyard.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1525191" y="5116513"/>
          <a:ext cx="7452122" cy="1336675"/>
        </p:xfrm>
        <a:graphic>
          <a:graphicData uri="http://schemas.openxmlformats.org/drawingml/2006/table">
            <a:tbl>
              <a:tblPr/>
              <a:tblGrid>
                <a:gridCol w="7452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Today, Danny 6.________ a car out of garbage. He used a big box for the body and pieces of wood for the 7._____.The wheels were plastic lids.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51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975" y="1052513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72666" y="919163"/>
            <a:ext cx="1066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课文回顾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0956" y="3440113"/>
          <a:ext cx="1201341" cy="1188720"/>
        </p:xfrm>
        <a:graphic>
          <a:graphicData uri="http://schemas.openxmlformats.org/drawingml/2006/table">
            <a:tbl>
              <a:tblPr/>
              <a:tblGrid>
                <a:gridCol w="1201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North America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535907" y="1379538"/>
          <a:ext cx="7436644" cy="518160"/>
        </p:xfrm>
        <a:graphic>
          <a:graphicData uri="http://schemas.openxmlformats.org/drawingml/2006/table">
            <a:tbl>
              <a:tblPr/>
              <a:tblGrid>
                <a:gridCol w="7436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This week, we learned about 1.__________.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531144" y="3308350"/>
          <a:ext cx="7441406" cy="1554480"/>
        </p:xfrm>
        <a:graphic>
          <a:graphicData uri="http://schemas.openxmlformats.org/drawingml/2006/table">
            <a:tbl>
              <a:tblPr/>
              <a:tblGrid>
                <a:gridCol w="7441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 Wednesday, we 3.________ our school’s garbage. We 4.______the garbage into different piles. Most of the garbage was paper. There was 5.______ amount of glass. 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左大括号 8"/>
          <p:cNvSpPr/>
          <p:nvPr/>
        </p:nvSpPr>
        <p:spPr>
          <a:xfrm>
            <a:off x="1294210" y="1651001"/>
            <a:ext cx="292894" cy="481806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458545" y="1403352"/>
            <a:ext cx="207525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pollution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6150768" y="2277766"/>
            <a:ext cx="18645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cleaned up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4730353" y="3262313"/>
            <a:ext cx="19085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sorted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2227660" y="3724275"/>
            <a:ext cx="14680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divided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6458545" y="3955107"/>
            <a:ext cx="2047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least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852863" y="5017295"/>
            <a:ext cx="193714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made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313385" y="5876132"/>
            <a:ext cx="207406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seats</a:t>
            </a:r>
          </a:p>
        </p:txBody>
      </p:sp>
      <p:sp>
        <p:nvSpPr>
          <p:cNvPr id="21545" name="Rectangle 5"/>
          <p:cNvSpPr>
            <a:spLocks noChangeArrowheads="1"/>
          </p:cNvSpPr>
          <p:nvPr/>
        </p:nvSpPr>
        <p:spPr bwMode="auto">
          <a:xfrm>
            <a:off x="715566" y="173980"/>
            <a:ext cx="69949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19" grpId="0"/>
      <p:bldP spid="20" grpId="0"/>
      <p:bldP spid="21" grpId="0"/>
      <p:bldP spid="22" grpId="0"/>
      <p:bldP spid="23" grpId="0"/>
      <p:bldP spid="2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1431132" y="3611563"/>
          <a:ext cx="7452122" cy="822960"/>
        </p:xfrm>
        <a:graphic>
          <a:graphicData uri="http://schemas.openxmlformats.org/drawingml/2006/table">
            <a:tbl>
              <a:tblPr/>
              <a:tblGrid>
                <a:gridCol w="7452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think it’s our 9.____ to protect the environment. If everyone 10.____________, the earth will be cleaner.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/>
        </p:nvGraphicFramePr>
        <p:xfrm>
          <a:off x="1425178" y="1809750"/>
          <a:ext cx="7433072" cy="1188720"/>
        </p:xfrm>
        <a:graphic>
          <a:graphicData uri="http://schemas.openxmlformats.org/drawingml/2006/table">
            <a:tbl>
              <a:tblPr/>
              <a:tblGrid>
                <a:gridCol w="743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Later this month, we’ll go on a class trip to the city 8.____________. We’ll see the workers sort garbage for recycling.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52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266" y="1133475"/>
            <a:ext cx="6310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10766" y="1000125"/>
            <a:ext cx="1066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课文回顾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1703784" y="2079804"/>
            <a:ext cx="18204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recycling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524250" y="3532189"/>
            <a:ext cx="207526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duty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214092" y="3906192"/>
            <a:ext cx="26955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does his/her part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2926557" y="2180055"/>
            <a:ext cx="207526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center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26" grpId="0"/>
      <p:bldP spid="27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/>
        </p:nvGraphicFramePr>
        <p:xfrm>
          <a:off x="407194" y="1825625"/>
          <a:ext cx="8189119" cy="4803775"/>
        </p:xfrm>
        <a:graphic>
          <a:graphicData uri="http://schemas.openxmlformats.org/drawingml/2006/table">
            <a:tbl>
              <a:tblPr/>
              <a:tblGrid>
                <a:gridCol w="65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用过的；旧的；二手的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(adj.)________→________(v.)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分开；分割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pile 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座位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5.lid________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7.duty________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851548" y="2655888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divide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380435" y="2319338"/>
            <a:ext cx="29835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used                   use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254794" y="1150939"/>
            <a:ext cx="2708672" cy="674687"/>
            <a:chOff x="183" y="1646"/>
            <a:chExt cx="4986" cy="1063"/>
          </a:xfrm>
        </p:grpSpPr>
        <p:pic>
          <p:nvPicPr>
            <p:cNvPr id="7186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07394" y="3368676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堆；大量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101454" y="4059238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seat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74768" y="4541193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盖子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15456" y="5026672"/>
            <a:ext cx="9220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933299" y="567878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责任；义务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4344" y="1111250"/>
          <a:ext cx="8305800" cy="3143250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1.thousands of 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2.make…out of…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把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分成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散步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171950" y="1495427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数以千计的；许多的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598348" y="2873375"/>
            <a:ext cx="211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divide…into…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32623" y="2032001"/>
            <a:ext cx="2962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制成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00275" y="3398838"/>
            <a:ext cx="2515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 for a walk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9" name="Group 13"/>
          <p:cNvGraphicFramePr>
            <a:graphicFrameLocks noGrp="1"/>
          </p:cNvGraphicFramePr>
          <p:nvPr/>
        </p:nvGraphicFramePr>
        <p:xfrm>
          <a:off x="378619" y="1387475"/>
          <a:ext cx="8467725" cy="3673475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他用了一点儿胶水把轮子粘上。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He used a bit of glue ______ _______ the wheels 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我认为保护环境是我们的职责。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 think ________ our duty ________ ________ the environment.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890962" y="2414589"/>
            <a:ext cx="5043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	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put 		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119311" y="3516314"/>
            <a:ext cx="59102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it’s			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to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protect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6" name="Group 16"/>
          <p:cNvGraphicFramePr>
            <a:graphicFrameLocks noGrp="1"/>
          </p:cNvGraphicFramePr>
          <p:nvPr/>
        </p:nvGraphicFramePr>
        <p:xfrm>
          <a:off x="407194" y="1133475"/>
          <a:ext cx="8736806" cy="4640835"/>
        </p:xfrm>
        <a:graphic>
          <a:graphicData uri="http://schemas.openxmlformats.org/drawingml/2006/table">
            <a:tbl>
              <a:tblPr/>
              <a:tblGrid>
                <a:gridCol w="59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4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0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判断正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(T)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误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(F)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：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)1.Last week Jenny learned about pollution.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)2. On Tuesday, Danny, Brian and Jenny cleaned up the schoolyard.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)3. On Wednesday, they sorted their school’s garbage.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)4. Today, Danny made a model plane out of garbage.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　　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)5. Later this month, they'll go on a school trip to the city recycling center.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93603" y="2132014"/>
            <a:ext cx="5369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08485" y="2593976"/>
            <a:ext cx="37266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178720" y="3503614"/>
            <a:ext cx="372666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126332" y="3965578"/>
            <a:ext cx="53697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096567" y="4427541"/>
            <a:ext cx="53697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254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6858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875" y="180657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9348" y="2271713"/>
            <a:ext cx="8327231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 adj.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用过的；旧的；二手的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04813" y="2865504"/>
            <a:ext cx="8334375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Danny found a used toy car with one broken wheel.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丹尼发现了有一个坏轮子的旧的玩具车。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bought a used bike last week.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他上周买了一辆二手的自行车。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4813" y="5253859"/>
            <a:ext cx="8334375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used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意为“用过的，旧的”，在英语中常将动词的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用作形容词，在句中作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</a:t>
            </a:r>
          </a:p>
        </p:txBody>
      </p:sp>
      <p:sp>
        <p:nvSpPr>
          <p:cNvPr id="16" name="TextBox 6"/>
          <p:cNvSpPr txBox="1"/>
          <p:nvPr/>
        </p:nvSpPr>
        <p:spPr>
          <a:xfrm>
            <a:off x="184731" y="5737774"/>
            <a:ext cx="22907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过去分词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4939903" y="5707613"/>
            <a:ext cx="201334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定语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1275" name="图片 18" descr="图标-0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1277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587" y="2001800"/>
            <a:ext cx="8611790" cy="217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．根据汉语意思完成句子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我想买一台二手电脑。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I want to buy a ________ computer.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3386847" y="3447366"/>
            <a:ext cx="201334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used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941279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875" y="107632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8385" y="1514476"/>
            <a:ext cx="8327231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fr-FR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fr-FR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fr-FR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divide  v</a:t>
            </a:r>
            <a:r>
              <a:rPr lang="zh-CN" altLang="fr-FR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分开；分割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83394" y="2518655"/>
            <a:ext cx="8333185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 put on gloves and divided the garbage into different piles: glass, metal, plastic, paper and everything else.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我们戴上手套，把垃圾分成不同的堆：玻璃、金属、塑料、纸和其他的东西。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This island is divided into two parts.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这个岛屿被分成两部分。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13147" y="3086167"/>
            <a:ext cx="849630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divide…in half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意为“把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分成两半”，相当于短语</a:t>
            </a:r>
            <a:r>
              <a:rPr lang="en-US" altLang="zh-CN" sz="2400" b="1" dirty="0">
                <a:latin typeface="Times New Roman" panose="02020603050405020304" pitchFamily="18" charset="0"/>
              </a:rPr>
              <a:t>divide…into halves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Let me divide the apple in half.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让我把这个苹果分成两半。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52438" y="1455765"/>
            <a:ext cx="84974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divide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意为“分开；分割”，常和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搭配。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divide…into…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意为“把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分成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，后跟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或代词。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68603" y="1312863"/>
            <a:ext cx="143351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404373" y="2020888"/>
            <a:ext cx="143470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48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Garbage Is Interesting!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2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886</Words>
  <Application>Microsoft Office PowerPoint</Application>
  <PresentationFormat>全屏显示(4:3)</PresentationFormat>
  <Paragraphs>155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3801533C237842B39BC3827FD64AC710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