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8"/>
  </p:notesMasterIdLst>
  <p:handoutMasterIdLst>
    <p:handoutMasterId r:id="rId29"/>
  </p:handoutMasterIdLst>
  <p:sldIdLst>
    <p:sldId id="369" r:id="rId3"/>
    <p:sldId id="370" r:id="rId4"/>
    <p:sldId id="457" r:id="rId5"/>
    <p:sldId id="458" r:id="rId6"/>
    <p:sldId id="459" r:id="rId7"/>
    <p:sldId id="460" r:id="rId8"/>
    <p:sldId id="461" r:id="rId9"/>
    <p:sldId id="462" r:id="rId10"/>
    <p:sldId id="463" r:id="rId11"/>
    <p:sldId id="464" r:id="rId12"/>
    <p:sldId id="465" r:id="rId13"/>
    <p:sldId id="479" r:id="rId14"/>
    <p:sldId id="475" r:id="rId15"/>
    <p:sldId id="480" r:id="rId16"/>
    <p:sldId id="481" r:id="rId17"/>
    <p:sldId id="477" r:id="rId18"/>
    <p:sldId id="482" r:id="rId19"/>
    <p:sldId id="485" r:id="rId20"/>
    <p:sldId id="466" r:id="rId21"/>
    <p:sldId id="467" r:id="rId22"/>
    <p:sldId id="469" r:id="rId23"/>
    <p:sldId id="470" r:id="rId24"/>
    <p:sldId id="472" r:id="rId25"/>
    <p:sldId id="483" r:id="rId26"/>
    <p:sldId id="415" r:id="rId2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1">
          <p15:clr>
            <a:srgbClr val="A4A3A4"/>
          </p15:clr>
        </p15:guide>
        <p15:guide id="2" pos="29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6600"/>
    <a:srgbClr val="000099"/>
    <a:srgbClr val="0A21CC"/>
    <a:srgbClr val="2740F5"/>
    <a:srgbClr val="009900"/>
    <a:srgbClr val="F9F8FE"/>
    <a:srgbClr val="53AD84"/>
    <a:srgbClr val="F9F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359" autoAdjust="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11"/>
        <p:guide pos="29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050925" y="754063"/>
            <a:ext cx="45720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
第二级
第三级
第四级
第五级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200" noProof="1" dirty="0">
                <a:ea typeface="Adobe 黑体 Std R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49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noProof="1" dirty="0">
                <a:ea typeface="Adobe 黑体 Std R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200" noProof="1" dirty="0">
                <a:ea typeface="Adobe 黑体 Std R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ea typeface="Adobe 黑体 Std R" pitchFamily="34" charset="-122"/>
              </a:defRPr>
            </a:lvl1pPr>
          </a:lstStyle>
          <a:p>
            <a:fld id="{ACB0ACF4-9A7C-4F8B-9DAB-998E7BEAFB8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Adobe 黑体 Std R" pitchFamily="34" charset="-122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</p:spPr>
      </p:sp>
      <p:sp>
        <p:nvSpPr>
          <p:cNvPr id="22530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</p:spPr>
      </p:sp>
      <p:sp>
        <p:nvSpPr>
          <p:cNvPr id="25602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5603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EF6777F-BC61-4912-A569-7E1BBCF41DB1}" type="slidenum">
              <a:rPr lang="zh-CN" altLang="en-US">
                <a:ea typeface="宋体" panose="02010600030101010101" pitchFamily="2" charset="-122"/>
              </a:rPr>
              <a:t>20</a:t>
            </a:fld>
            <a:endParaRPr lang="en-US" altLang="zh-CN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</p:spPr>
      </p:sp>
      <p:sp>
        <p:nvSpPr>
          <p:cNvPr id="2867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8675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29151703-047C-4E7E-B198-0DBB484F08EE}" type="slidenum">
              <a:rPr lang="zh-CN" altLang="en-US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</p:spPr>
      </p:sp>
      <p:sp>
        <p:nvSpPr>
          <p:cNvPr id="3072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0723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4080395D-6F6D-40A3-B2E5-8DCD4FCCD7D7}" type="slidenum">
              <a:rPr lang="zh-CN" altLang="en-US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0220E-27DC-4DB8-8123-DD86F8E07C1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6AD24-C700-4D8B-83C6-B3C2F1B05CF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2845AA-047C-4D2A-BFB7-EC8657465D9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F8CF22-6875-4362-9036-12E741A58ED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116AA-84EC-4759-B1F9-9CB2AC4DF96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53FC9-967E-4F72-8097-DF8EE98422F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D4601-11D6-442A-819F-9CF0F66CEB4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15ED7-7354-4D3D-9F9F-A27911D4E34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D30A6-CAE1-4BCF-AC9E-9E85A658390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0F1C6-EEDA-47B5-8908-46552A1B378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1216A-5798-49CC-A475-644DEF8B69F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906ED-EE03-4706-B8EB-22E489E1B11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3D342-FC6F-47AD-A198-9D3197EE2B1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04B04-8135-4197-95F8-AE9A3430249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6E9DB-95F0-43D4-84BB-0BA2867CD15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48FCE-1E73-4DBB-839C-C5CE8630DF4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55E67-6FED-4369-BACD-019A3D0F7AC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02CA5-22E6-4745-AC78-8323C30EE88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FBE1D-FA73-4AC9-B39D-768247CA9E8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999A7-0027-49AC-8D86-F7C5948D57D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9395F-3695-431B-8F0E-DDAEB7E3F0F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indent="0">
              <a:defRPr sz="1400" noProof="1" dirty="0">
                <a:ea typeface="Adobe 黑体 Std R" pitchFamily="34" charset="-122"/>
              </a:defRPr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indent="0" algn="ctr">
              <a:defRPr sz="1400" noProof="1" dirty="0">
                <a:ea typeface="Adobe 黑体 Std R" pitchFamily="34" charset="-122"/>
              </a:defRPr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ea typeface="Adobe 黑体 Std R" pitchFamily="34" charset="-122"/>
              </a:defRPr>
            </a:lvl1pPr>
          </a:lstStyle>
          <a:p>
            <a:fld id="{A4CDE3CE-AA3B-47E4-BE3A-CA1D726E7394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Adobe 黑体 Std R" pitchFamily="34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Adobe 黑体 Std R" pitchFamily="34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Adobe 黑体 Std R" pitchFamily="34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Adobe 黑体 Std R" pitchFamily="34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Adobe 黑体 Std R" pitchFamily="34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Adobe 黑体 Std R" pitchFamily="34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dobe 黑体 Std R" pitchFamily="34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dobe 黑体 Std R" pitchFamily="34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dobe 黑体 Std R" pitchFamily="34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dobe 黑体 Std R" pitchFamily="34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indent="0">
              <a:defRPr sz="1400" noProof="1" dirty="0">
                <a:ea typeface="Adobe 黑体 Std R" pitchFamily="34" charset="-122"/>
              </a:defRPr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indent="0" algn="ctr">
              <a:defRPr sz="1400" noProof="1" dirty="0">
                <a:ea typeface="Adobe 黑体 Std R" pitchFamily="34" charset="-122"/>
              </a:defRPr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ea typeface="Adobe 黑体 Std R" pitchFamily="34" charset="-122"/>
              </a:defRPr>
            </a:lvl1pPr>
          </a:lstStyle>
          <a:p>
            <a:fld id="{D8332676-B234-4CBD-AF80-D4311C407A9F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Adobe 黑体 Std R" pitchFamily="34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Adobe 黑体 Std R" pitchFamily="34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Adobe 黑体 Std R" pitchFamily="34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Adobe 黑体 Std R" pitchFamily="34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Adobe 黑体 Std R" pitchFamily="34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Adobe 黑体 Std R" pitchFamily="34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dobe 黑体 Std R" pitchFamily="34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dobe 黑体 Std R" pitchFamily="34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dobe 黑体 Std R" pitchFamily="34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dobe 黑体 Std R" pitchFamily="34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9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jpeg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2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9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0" y="1404120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随</a:t>
            </a:r>
            <a:r>
              <a:rPr lang="zh-CN" altLang="en-US" sz="5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机事件的概率</a:t>
            </a:r>
          </a:p>
        </p:txBody>
      </p:sp>
      <p:sp>
        <p:nvSpPr>
          <p:cNvPr id="1054" name="Rectangle 5"/>
          <p:cNvSpPr>
            <a:spLocks noChangeArrowheads="1"/>
          </p:cNvSpPr>
          <p:nvPr/>
        </p:nvSpPr>
        <p:spPr bwMode="auto">
          <a:xfrm>
            <a:off x="3671753" y="2924944"/>
            <a:ext cx="1800493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zh-CN" altLang="en-US" sz="3600" dirty="0">
                <a:latin typeface="黑体" panose="02010609060101010101" charset="-122"/>
                <a:ea typeface="黑体" panose="02010609060101010101" charset="-122"/>
              </a:rPr>
              <a:t>第</a:t>
            </a:r>
            <a:r>
              <a:rPr lang="en-US" altLang="zh-CN" sz="3600" dirty="0"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3600" dirty="0">
                <a:latin typeface="黑体" panose="02010609060101010101" charset="-122"/>
                <a:ea typeface="黑体" panose="02010609060101010101" charset="-122"/>
              </a:rPr>
              <a:t>课</a:t>
            </a:r>
            <a:r>
              <a:rPr lang="zh-CN" altLang="en-US" sz="3600" dirty="0" smtClean="0">
                <a:latin typeface="黑体" panose="02010609060101010101" charset="-122"/>
                <a:ea typeface="黑体" panose="02010609060101010101" charset="-122"/>
              </a:rPr>
              <a:t>时</a:t>
            </a:r>
            <a:endParaRPr noProof="1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4104" name="MH_Text_1"/>
          <p:cNvSpPr>
            <a:spLocks noChangeArrowheads="1"/>
          </p:cNvSpPr>
          <p:nvPr/>
        </p:nvSpPr>
        <p:spPr bwMode="auto">
          <a:xfrm>
            <a:off x="723900" y="4366691"/>
            <a:ext cx="1665288" cy="1055688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105" name="MH_SubTitle_1"/>
          <p:cNvSpPr>
            <a:spLocks noChangeArrowheads="1"/>
          </p:cNvSpPr>
          <p:nvPr/>
        </p:nvSpPr>
        <p:spPr bwMode="auto">
          <a:xfrm>
            <a:off x="722313" y="4638154"/>
            <a:ext cx="1665287" cy="53975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</a:p>
        </p:txBody>
      </p:sp>
      <p:sp>
        <p:nvSpPr>
          <p:cNvPr id="4106" name="MH_Other_1"/>
          <p:cNvSpPr>
            <a:spLocks noChangeArrowheads="1"/>
          </p:cNvSpPr>
          <p:nvPr/>
        </p:nvSpPr>
        <p:spPr bwMode="auto">
          <a:xfrm>
            <a:off x="2149475" y="4809604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07" name="MH_Text_2"/>
          <p:cNvSpPr>
            <a:spLocks noChangeArrowheads="1"/>
          </p:cNvSpPr>
          <p:nvPr/>
        </p:nvSpPr>
        <p:spPr bwMode="auto">
          <a:xfrm>
            <a:off x="2711450" y="4365104"/>
            <a:ext cx="1665288" cy="1057275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108" name="MH_SubTitle_2"/>
          <p:cNvSpPr>
            <a:spLocks noChangeArrowheads="1"/>
          </p:cNvSpPr>
          <p:nvPr/>
        </p:nvSpPr>
        <p:spPr bwMode="auto">
          <a:xfrm>
            <a:off x="2711450" y="4638154"/>
            <a:ext cx="1665288" cy="53975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</a:p>
        </p:txBody>
      </p:sp>
      <p:sp>
        <p:nvSpPr>
          <p:cNvPr id="4109" name="MH_Other_2"/>
          <p:cNvSpPr>
            <a:spLocks noChangeArrowheads="1"/>
          </p:cNvSpPr>
          <p:nvPr/>
        </p:nvSpPr>
        <p:spPr bwMode="auto">
          <a:xfrm>
            <a:off x="2746375" y="4806429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10" name="MH_Other_3"/>
          <p:cNvSpPr>
            <a:spLocks noChangeArrowheads="1"/>
          </p:cNvSpPr>
          <p:nvPr/>
        </p:nvSpPr>
        <p:spPr bwMode="auto">
          <a:xfrm>
            <a:off x="4179888" y="4809604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11" name="MH_Text_3"/>
          <p:cNvSpPr>
            <a:spLocks noChangeArrowheads="1"/>
          </p:cNvSpPr>
          <p:nvPr/>
        </p:nvSpPr>
        <p:spPr bwMode="auto">
          <a:xfrm>
            <a:off x="4719638" y="4365104"/>
            <a:ext cx="1666875" cy="1057275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112" name="MH_SubTitle_3"/>
          <p:cNvSpPr>
            <a:spLocks noChangeArrowheads="1"/>
          </p:cNvSpPr>
          <p:nvPr/>
        </p:nvSpPr>
        <p:spPr bwMode="auto">
          <a:xfrm>
            <a:off x="4719638" y="4638154"/>
            <a:ext cx="1665287" cy="53975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当堂练习</a:t>
            </a:r>
          </a:p>
        </p:txBody>
      </p:sp>
      <p:sp>
        <p:nvSpPr>
          <p:cNvPr id="4113" name="MH_Other_4"/>
          <p:cNvSpPr>
            <a:spLocks noChangeArrowheads="1"/>
          </p:cNvSpPr>
          <p:nvPr/>
        </p:nvSpPr>
        <p:spPr bwMode="auto">
          <a:xfrm>
            <a:off x="4776788" y="4806429"/>
            <a:ext cx="169862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14" name="MH_Other_5"/>
          <p:cNvSpPr>
            <a:spLocks noChangeArrowheads="1"/>
          </p:cNvSpPr>
          <p:nvPr/>
        </p:nvSpPr>
        <p:spPr bwMode="auto">
          <a:xfrm>
            <a:off x="6178550" y="4809604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15" name="MH_Text_4"/>
          <p:cNvSpPr>
            <a:spLocks noChangeArrowheads="1"/>
          </p:cNvSpPr>
          <p:nvPr/>
        </p:nvSpPr>
        <p:spPr bwMode="auto">
          <a:xfrm>
            <a:off x="6727825" y="4365104"/>
            <a:ext cx="1665288" cy="1057275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116" name="MH_SubTitle_4"/>
          <p:cNvSpPr>
            <a:spLocks noChangeArrowheads="1"/>
          </p:cNvSpPr>
          <p:nvPr/>
        </p:nvSpPr>
        <p:spPr bwMode="auto">
          <a:xfrm>
            <a:off x="6727825" y="4638154"/>
            <a:ext cx="1668463" cy="53975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4117" name="MH_Other_6"/>
          <p:cNvSpPr>
            <a:spLocks noChangeArrowheads="1"/>
          </p:cNvSpPr>
          <p:nvPr/>
        </p:nvSpPr>
        <p:spPr bwMode="auto">
          <a:xfrm>
            <a:off x="6777038" y="4806429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4118" name="MH_Other_7"/>
          <p:cNvGrpSpPr/>
          <p:nvPr/>
        </p:nvGrpSpPr>
        <p:grpSpPr bwMode="auto">
          <a:xfrm>
            <a:off x="2085975" y="4761979"/>
            <a:ext cx="890588" cy="266700"/>
            <a:chOff x="0" y="0"/>
            <a:chExt cx="561" cy="169"/>
          </a:xfrm>
        </p:grpSpPr>
        <p:pic>
          <p:nvPicPr>
            <p:cNvPr id="4119" name="MH_Other_7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56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20" name="Text Box 24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4121" name="MH_Other_8"/>
          <p:cNvSpPr>
            <a:spLocks noChangeArrowheads="1"/>
          </p:cNvSpPr>
          <p:nvPr/>
        </p:nvSpPr>
        <p:spPr bwMode="auto">
          <a:xfrm>
            <a:off x="2184400" y="4850879"/>
            <a:ext cx="695325" cy="88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4122" name="MH_Other_9"/>
          <p:cNvGrpSpPr/>
          <p:nvPr/>
        </p:nvGrpSpPr>
        <p:grpSpPr bwMode="auto">
          <a:xfrm>
            <a:off x="4116388" y="4761979"/>
            <a:ext cx="889000" cy="266700"/>
            <a:chOff x="0" y="0"/>
            <a:chExt cx="560" cy="169"/>
          </a:xfrm>
        </p:grpSpPr>
        <p:pic>
          <p:nvPicPr>
            <p:cNvPr id="4123" name="MH_Other_9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5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24" name="Text Box 28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4125" name="MH_Other_10"/>
          <p:cNvSpPr>
            <a:spLocks noChangeArrowheads="1"/>
          </p:cNvSpPr>
          <p:nvPr/>
        </p:nvSpPr>
        <p:spPr bwMode="auto">
          <a:xfrm>
            <a:off x="4214813" y="4850879"/>
            <a:ext cx="695325" cy="88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4126" name="MH_Other_11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050" y="4761979"/>
            <a:ext cx="890588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6226175" y="4863579"/>
            <a:ext cx="669925" cy="6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28" name="MH_Other_12"/>
          <p:cNvSpPr>
            <a:spLocks noChangeArrowheads="1"/>
          </p:cNvSpPr>
          <p:nvPr/>
        </p:nvSpPr>
        <p:spPr bwMode="auto">
          <a:xfrm>
            <a:off x="6213475" y="4850879"/>
            <a:ext cx="695325" cy="88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0" y="6021288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文本框 1"/>
          <p:cNvSpPr txBox="1">
            <a:spLocks noChangeArrowheads="1"/>
          </p:cNvSpPr>
          <p:nvPr/>
        </p:nvSpPr>
        <p:spPr bwMode="auto">
          <a:xfrm>
            <a:off x="385763" y="463550"/>
            <a:ext cx="6494462" cy="422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4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charset="-122"/>
              </a:rPr>
              <a:t>例</a:t>
            </a:r>
            <a:r>
              <a:rPr lang="en-US" altLang="zh-CN" sz="24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charset="-122"/>
              </a:rPr>
              <a:t>1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charset="-122"/>
              </a:rPr>
              <a:t> 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charset="-122"/>
              </a:rPr>
              <a:t>有一个转盘（如图所示），被分成6个相等的扇形，颜色分为红、绿、黄三种，指针的位置固定，转动转盘后任其自由停止，其中的某个扇形会恰好停在指针所指的位置（指针指向两个扇形的交线时，重新转动）．下列事件：①指针指向红色；②指针指向绿色；③指针指向黄色；④指针不指向黄色．估计各事件的可能性大小，完成下列问题：</a:t>
            </a:r>
            <a:endParaRPr lang="en-US" altLang="zh-CN" sz="2400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13314" name="文本框 2"/>
          <p:cNvSpPr txBox="1">
            <a:spLocks noChangeArrowheads="1"/>
          </p:cNvSpPr>
          <p:nvPr/>
        </p:nvSpPr>
        <p:spPr bwMode="auto">
          <a:xfrm>
            <a:off x="333375" y="4533900"/>
            <a:ext cx="84772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charset="-122"/>
              </a:rPr>
              <a:t>（1）可能性最大的事件是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charset="-122"/>
              </a:rPr>
              <a:t>_____,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charset="-122"/>
              </a:rPr>
              <a:t>可能性最小的事件是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charset="-122"/>
              </a:rPr>
              <a:t>_____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charset="-122"/>
              </a:rPr>
              <a:t>（填写序号）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charset="-122"/>
              </a:rPr>
              <a:t>;</a:t>
            </a:r>
          </a:p>
        </p:txBody>
      </p:sp>
      <p:sp>
        <p:nvSpPr>
          <p:cNvPr id="13315" name="文本框 3"/>
          <p:cNvSpPr txBox="1">
            <a:spLocks noChangeArrowheads="1"/>
          </p:cNvSpPr>
          <p:nvPr/>
        </p:nvSpPr>
        <p:spPr bwMode="auto">
          <a:xfrm>
            <a:off x="315913" y="5467350"/>
            <a:ext cx="8659812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charset="-122"/>
              </a:rPr>
              <a:t>（2）将这些事件的序号按发生的可能性从小到大的顺序排列：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charset="-122"/>
              </a:rPr>
              <a:t>_________________.</a:t>
            </a:r>
          </a:p>
        </p:txBody>
      </p:sp>
      <p:pic>
        <p:nvPicPr>
          <p:cNvPr id="13316" name="图片 4" descr="``WM5`W9M(%L$IMAT0ZQ06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96088" y="1447800"/>
            <a:ext cx="2249487" cy="221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081463" y="4635500"/>
            <a:ext cx="487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④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501650" y="6016625"/>
            <a:ext cx="2316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②＜③＜①＜④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7531100" y="4605338"/>
            <a:ext cx="487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文本框 1"/>
          <p:cNvSpPr txBox="1">
            <a:spLocks noChangeArrowheads="1"/>
          </p:cNvSpPr>
          <p:nvPr/>
        </p:nvSpPr>
        <p:spPr bwMode="auto">
          <a:xfrm>
            <a:off x="457200" y="620713"/>
            <a:ext cx="8083550" cy="288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charset="-122"/>
              </a:rPr>
              <a:t>例</a:t>
            </a:r>
            <a:r>
              <a:rPr lang="en-US" altLang="zh-CN" sz="28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charset="-122"/>
              </a:rPr>
              <a:t>2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charset="-122"/>
              </a:rPr>
              <a:t> 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charset="-122"/>
              </a:rPr>
              <a:t>一个不透明的口袋中有7个红球，5个黄球，4个绿球，这些球除颜色外没有其它区别，现从中任意摸出一球，如果要使摸到绿球的可能性最大，需要在这个口袋中至少再放入多少个绿球？请简要说明理由．</a:t>
            </a:r>
          </a:p>
        </p:txBody>
      </p:sp>
      <p:sp>
        <p:nvSpPr>
          <p:cNvPr id="30722" name="文本框 2"/>
          <p:cNvSpPr txBox="1">
            <a:spLocks noChangeArrowheads="1"/>
          </p:cNvSpPr>
          <p:nvPr/>
        </p:nvSpPr>
        <p:spPr bwMode="auto">
          <a:xfrm>
            <a:off x="492125" y="3509963"/>
            <a:ext cx="80137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解：至少再放入4个绿球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.</a:t>
            </a:r>
          </a:p>
        </p:txBody>
      </p:sp>
      <p:sp>
        <p:nvSpPr>
          <p:cNvPr id="30723" name="文本框 3"/>
          <p:cNvSpPr txBox="1">
            <a:spLocks noChangeArrowheads="1"/>
          </p:cNvSpPr>
          <p:nvPr/>
        </p:nvSpPr>
        <p:spPr bwMode="auto">
          <a:xfrm>
            <a:off x="1276350" y="4214813"/>
            <a:ext cx="7043738" cy="177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理由：袋中有绿球4个，再至少放入4个绿球后，袋中有不少于8个绿球，即绿球的数量最多，这样摸到绿球的可能性最大．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矩形 2"/>
          <p:cNvSpPr>
            <a:spLocks noChangeArrowheads="1"/>
          </p:cNvSpPr>
          <p:nvPr/>
        </p:nvSpPr>
        <p:spPr bwMode="auto">
          <a:xfrm>
            <a:off x="285750" y="1774825"/>
            <a:ext cx="5730875" cy="233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>
                <a:latin typeface="黑体" panose="02010609060101010101" charset="-122"/>
                <a:ea typeface="黑体" panose="02010609060101010101" charset="-122"/>
              </a:rPr>
              <a:t>    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盒子中有大小、质地完全相同的</a:t>
            </a:r>
            <a:r>
              <a:rPr lang="en-US" altLang="en-US" sz="2800">
                <a:latin typeface="黑体" panose="02010609060101010101" charset="-122"/>
                <a:ea typeface="黑体" panose="02010609060101010101" charset="-122"/>
              </a:rPr>
              <a:t>5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个球</a:t>
            </a:r>
            <a:r>
              <a:rPr lang="en-US" altLang="en-US" sz="2800">
                <a:latin typeface="黑体" panose="02010609060101010101" charset="-122"/>
                <a:ea typeface="黑体" panose="02010609060101010101" charset="-122"/>
              </a:rPr>
              <a:t>,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其中</a:t>
            </a:r>
            <a:r>
              <a:rPr lang="en-US" altLang="en-US" sz="2800">
                <a:latin typeface="黑体" panose="02010609060101010101" charset="-122"/>
                <a:ea typeface="黑体" panose="02010609060101010101" charset="-122"/>
              </a:rPr>
              <a:t>3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个是白球</a:t>
            </a:r>
            <a:r>
              <a:rPr lang="en-US" altLang="en-US" sz="2800">
                <a:latin typeface="黑体" panose="02010609060101010101" charset="-122"/>
                <a:ea typeface="黑体" panose="02010609060101010101" charset="-122"/>
              </a:rPr>
              <a:t>,2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个是黄球</a:t>
            </a:r>
            <a:r>
              <a:rPr lang="en-US" altLang="en-US" sz="2800" i="1">
                <a:latin typeface="黑体" panose="02010609060101010101" charset="-122"/>
                <a:ea typeface="黑体" panose="02010609060101010101" charset="-122"/>
              </a:rPr>
              <a:t>.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从中任意摸出</a:t>
            </a:r>
            <a:r>
              <a:rPr lang="en-US" altLang="en-US" sz="2800"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个球</a:t>
            </a:r>
            <a:r>
              <a:rPr lang="en-US" altLang="en-US" sz="2800">
                <a:latin typeface="黑体" panose="02010609060101010101" charset="-122"/>
                <a:ea typeface="黑体" panose="02010609060101010101" charset="-122"/>
              </a:rPr>
              <a:t>,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事件</a:t>
            </a:r>
            <a:r>
              <a:rPr lang="en-US" altLang="en-US" sz="2800" i="1">
                <a:latin typeface="黑体" panose="02010609060101010101" charset="-122"/>
                <a:ea typeface="黑体" panose="02010609060101010101" charset="-122"/>
              </a:rPr>
              <a:t>A</a:t>
            </a:r>
            <a:r>
              <a:rPr lang="en-US" altLang="en-US" sz="2800">
                <a:latin typeface="黑体" panose="02010609060101010101" charset="-122"/>
                <a:ea typeface="黑体" panose="02010609060101010101" charset="-122"/>
              </a:rPr>
              <a:t>=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“摸到白球”</a:t>
            </a:r>
            <a:r>
              <a:rPr lang="en-US" altLang="en-US" sz="2800">
                <a:latin typeface="黑体" panose="02010609060101010101" charset="-122"/>
                <a:ea typeface="黑体" panose="02010609060101010101" charset="-122"/>
              </a:rPr>
              <a:t>,</a:t>
            </a:r>
            <a:r>
              <a:rPr lang="en-US" altLang="en-US" sz="2800" i="1">
                <a:latin typeface="黑体" panose="02010609060101010101" charset="-122"/>
                <a:ea typeface="黑体" panose="02010609060101010101" charset="-122"/>
              </a:rPr>
              <a:t>B</a:t>
            </a:r>
            <a:r>
              <a:rPr lang="en-US" altLang="en-US" sz="2800">
                <a:latin typeface="黑体" panose="02010609060101010101" charset="-122"/>
                <a:ea typeface="黑体" panose="02010609060101010101" charset="-122"/>
              </a:rPr>
              <a:t>=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“摸到黄球”</a:t>
            </a:r>
            <a:r>
              <a:rPr lang="en-US" altLang="en-US" sz="2800" i="1">
                <a:latin typeface="黑体" panose="02010609060101010101" charset="-122"/>
                <a:ea typeface="黑体" panose="02010609060101010101" charset="-122"/>
              </a:rPr>
              <a:t>.</a:t>
            </a:r>
            <a:endParaRPr lang="zh-CN" altLang="en-US" sz="280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453" name="Rectangle 3"/>
          <p:cNvSpPr/>
          <p:nvPr/>
        </p:nvSpPr>
        <p:spPr>
          <a:xfrm>
            <a:off x="200025" y="4105275"/>
            <a:ext cx="7104063" cy="1211263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noProof="1">
                <a:solidFill>
                  <a:schemeClr val="accent6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 1.</a:t>
            </a:r>
            <a:r>
              <a:rPr lang="zh-CN" altLang="en-US" sz="2800" noProof="1">
                <a:solidFill>
                  <a:schemeClr val="accent6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直观猜测：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800" noProof="1">
                <a:latin typeface="黑体" panose="02010609060101010101" charset="-122"/>
                <a:ea typeface="黑体" panose="02010609060101010101" charset="-122"/>
              </a:rPr>
              <a:t>   事件</a:t>
            </a:r>
            <a:r>
              <a:rPr lang="en-US" altLang="zh-CN" sz="2800" i="1" noProof="1">
                <a:latin typeface="黑体" panose="02010609060101010101" charset="-122"/>
                <a:ea typeface="黑体" panose="02010609060101010101" charset="-122"/>
              </a:rPr>
              <a:t>A</a:t>
            </a:r>
            <a:r>
              <a:rPr lang="zh-CN" altLang="en-US" sz="2800" noProof="1">
                <a:latin typeface="黑体" panose="02010609060101010101" charset="-122"/>
                <a:ea typeface="黑体" panose="02010609060101010101" charset="-122"/>
              </a:rPr>
              <a:t>和</a:t>
            </a:r>
            <a:r>
              <a:rPr lang="en-US" altLang="zh-CN" sz="2800" i="1" noProof="1">
                <a:latin typeface="黑体" panose="02010609060101010101" charset="-122"/>
                <a:ea typeface="黑体" panose="02010609060101010101" charset="-122"/>
              </a:rPr>
              <a:t>B</a:t>
            </a:r>
            <a:r>
              <a:rPr lang="zh-CN" altLang="en-US" sz="2800" noProof="1">
                <a:latin typeface="黑体" panose="02010609060101010101" charset="-122"/>
                <a:ea typeface="黑体" panose="02010609060101010101" charset="-122"/>
              </a:rPr>
              <a:t>发生的可能性大小相同吗？</a:t>
            </a:r>
          </a:p>
        </p:txBody>
      </p:sp>
      <p:pic>
        <p:nvPicPr>
          <p:cNvPr id="15363" name="图片 10445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05538" y="1914525"/>
            <a:ext cx="2819400" cy="249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364" name="组合 6147"/>
          <p:cNvGrpSpPr/>
          <p:nvPr/>
        </p:nvGrpSpPr>
        <p:grpSpPr bwMode="auto">
          <a:xfrm>
            <a:off x="325438" y="246063"/>
            <a:ext cx="2771775" cy="887412"/>
            <a:chOff x="0" y="0"/>
            <a:chExt cx="4365" cy="1396"/>
          </a:xfrm>
        </p:grpSpPr>
        <p:sp>
          <p:nvSpPr>
            <p:cNvPr id="15365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6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7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5368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3488" cy="9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概率的概念</a:t>
              </a:r>
            </a:p>
          </p:txBody>
        </p:sp>
        <p:sp>
          <p:nvSpPr>
            <p:cNvPr id="15369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83" cy="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3200">
                  <a:solidFill>
                    <a:schemeClr val="accent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  <p:sp>
        <p:nvSpPr>
          <p:cNvPr id="15370" name="圆角矩形 31"/>
          <p:cNvSpPr>
            <a:spLocks noChangeArrowheads="1"/>
          </p:cNvSpPr>
          <p:nvPr/>
        </p:nvSpPr>
        <p:spPr bwMode="auto">
          <a:xfrm>
            <a:off x="325438" y="1220788"/>
            <a:ext cx="1647825" cy="47942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互动探究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4" name="矩形 5"/>
          <p:cNvSpPr/>
          <p:nvPr/>
        </p:nvSpPr>
        <p:spPr>
          <a:xfrm>
            <a:off x="304800" y="701675"/>
            <a:ext cx="8215313" cy="2330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en-US" sz="28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</a:rPr>
              <a:t>2</a:t>
            </a:r>
            <a:r>
              <a:rPr lang="en-US" altLang="en-US" sz="2800" i="1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</a:rPr>
              <a:t>.</a:t>
            </a:r>
            <a:r>
              <a:rPr lang="zh-CN" altLang="en-US" sz="28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</a:rPr>
              <a:t>动手试验</a:t>
            </a:r>
            <a:r>
              <a:rPr lang="en-US" altLang="en-US" sz="28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</a:rPr>
              <a:t>:</a:t>
            </a:r>
          </a:p>
          <a:p>
            <a:pPr>
              <a:lnSpc>
                <a:spcPct val="130000"/>
              </a:lnSpc>
            </a:pP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     分组做摸球试验</a:t>
            </a:r>
            <a:r>
              <a:rPr lang="en-US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,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每摸出</a:t>
            </a:r>
            <a:r>
              <a:rPr lang="en-US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1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个球</a:t>
            </a:r>
            <a:r>
              <a:rPr lang="en-US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,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记下球的颜色后放回盒子中</a:t>
            </a:r>
            <a:r>
              <a:rPr lang="en-US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,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搅匀后再进行下一次摸球</a:t>
            </a:r>
            <a:r>
              <a:rPr lang="en-US" altLang="en-US" sz="2800" i="1" noProof="1">
                <a:latin typeface="Times New Roman" panose="02020603050405020304" pitchFamily="18" charset="0"/>
                <a:ea typeface="黑体" panose="02010609060101010101" charset="-122"/>
              </a:rPr>
              <a:t>.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每组重复</a:t>
            </a:r>
            <a:r>
              <a:rPr lang="en-US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2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charset="-122"/>
              </a:rPr>
              <a:t>5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次试验</a:t>
            </a:r>
            <a:r>
              <a:rPr lang="en-US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,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记录事件</a:t>
            </a:r>
            <a:r>
              <a:rPr lang="en-US" altLang="en-US" sz="2800" i="1" noProof="1">
                <a:latin typeface="Times New Roman" panose="02020603050405020304" pitchFamily="18" charset="0"/>
                <a:ea typeface="黑体" panose="02010609060101010101" charset="-122"/>
              </a:rPr>
              <a:t>A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和</a:t>
            </a:r>
            <a:r>
              <a:rPr lang="en-US" altLang="en-US" sz="2800" i="1" noProof="1">
                <a:latin typeface="Times New Roman" panose="02020603050405020304" pitchFamily="18" charset="0"/>
                <a:ea typeface="黑体" panose="02010609060101010101" charset="-122"/>
              </a:rPr>
              <a:t>B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发生的次数</a:t>
            </a:r>
            <a:r>
              <a:rPr lang="en-US" altLang="en-US" sz="2800" i="1" noProof="1">
                <a:latin typeface="Times New Roman" panose="02020603050405020304" pitchFamily="18" charset="0"/>
                <a:ea typeface="黑体" panose="02010609060101010101" charset="-122"/>
              </a:rPr>
              <a:t>.</a:t>
            </a:r>
            <a:endParaRPr lang="zh-CN" altLang="en-US" sz="2800" noProof="1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104455" name="Rectangle 4"/>
          <p:cNvSpPr/>
          <p:nvPr/>
        </p:nvSpPr>
        <p:spPr>
          <a:xfrm>
            <a:off x="320675" y="3032125"/>
            <a:ext cx="8199438" cy="65087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</a:rPr>
              <a:t>3.</a:t>
            </a:r>
            <a:r>
              <a:rPr lang="zh-CN" altLang="en-US" sz="28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</a:rPr>
              <a:t>汇总数据：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汇总各组的摸球结果并填写下表：</a:t>
            </a:r>
          </a:p>
        </p:txBody>
      </p:sp>
      <p:graphicFrame>
        <p:nvGraphicFramePr>
          <p:cNvPr id="104563" name="表格 104562"/>
          <p:cNvGraphicFramePr/>
          <p:nvPr/>
        </p:nvGraphicFramePr>
        <p:xfrm>
          <a:off x="720725" y="3754438"/>
          <a:ext cx="7280275" cy="2681286"/>
        </p:xfrm>
        <a:graphic>
          <a:graphicData uri="http://schemas.openxmlformats.org/drawingml/2006/table">
            <a:tbl>
              <a:tblPr/>
              <a:tblGrid>
                <a:gridCol w="2907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1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3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7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305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b="1" dirty="0"/>
                        <a:t>事件</a:t>
                      </a:r>
                    </a:p>
                  </a:txBody>
                  <a:tcPr marT="45725" marB="45725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2400" b="1"/>
                        <a:t>A=</a:t>
                      </a:r>
                      <a:r>
                        <a:rPr lang="en-US" altLang="zh-CN" sz="2400" b="1">
                          <a:cs typeface="Arial" panose="020B0604020202020204" pitchFamily="34" charset="0"/>
                        </a:rPr>
                        <a:t>“</a:t>
                      </a:r>
                      <a:r>
                        <a:rPr lang="zh-CN" altLang="en-US" sz="2400" b="1" dirty="0"/>
                        <a:t>摸到白球</a:t>
                      </a:r>
                      <a:r>
                        <a:rPr lang="zh-CN" altLang="en-US" sz="2400" b="1" dirty="0">
                          <a:cs typeface="Arial" panose="020B0604020202020204" pitchFamily="34" charset="0"/>
                        </a:rPr>
                        <a:t>”</a:t>
                      </a:r>
                      <a:endParaRPr lang="zh-CN" altLang="en-US" sz="2400" b="1" dirty="0">
                        <a:ea typeface="Arial" panose="020B0604020202020204" pitchFamily="34" charset="0"/>
                      </a:endParaRPr>
                    </a:p>
                  </a:txBody>
                  <a:tcPr marT="45725" marB="4572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2400" b="1"/>
                        <a:t>B=</a:t>
                      </a:r>
                      <a:r>
                        <a:rPr lang="en-US" altLang="zh-CN" sz="2400" b="1">
                          <a:cs typeface="Arial" panose="020B0604020202020204" pitchFamily="34" charset="0"/>
                        </a:rPr>
                        <a:t>“</a:t>
                      </a:r>
                      <a:r>
                        <a:rPr lang="zh-CN" altLang="en-US" sz="2400" b="1" dirty="0"/>
                        <a:t>摸到黄球</a:t>
                      </a:r>
                      <a:r>
                        <a:rPr lang="zh-CN" altLang="en-US" sz="2400" b="1" dirty="0">
                          <a:cs typeface="Arial" panose="020B0604020202020204" pitchFamily="34" charset="0"/>
                        </a:rPr>
                        <a:t>”</a:t>
                      </a:r>
                      <a:endParaRPr lang="zh-CN" altLang="en-US" sz="2400" b="1" dirty="0">
                        <a:ea typeface="Arial" panose="020B0604020202020204" pitchFamily="34" charset="0"/>
                      </a:endParaRPr>
                    </a:p>
                  </a:txBody>
                  <a:tcPr marT="45725" marB="4572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b="1" dirty="0"/>
                        <a:t>合计</a:t>
                      </a:r>
                    </a:p>
                  </a:txBody>
                  <a:tcPr marT="45725" marB="4572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86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b="1" dirty="0"/>
                        <a:t>画</a:t>
                      </a:r>
                      <a:r>
                        <a:rPr lang="zh-CN" altLang="en-US" sz="2400" b="1" dirty="0">
                          <a:cs typeface="Arial" panose="020B0604020202020204" pitchFamily="34" charset="0"/>
                        </a:rPr>
                        <a:t>“</a:t>
                      </a:r>
                      <a:r>
                        <a:rPr lang="zh-CN" altLang="en-US" sz="2400" b="1" dirty="0"/>
                        <a:t>正</a:t>
                      </a:r>
                      <a:r>
                        <a:rPr lang="zh-CN" altLang="en-US" sz="2400" b="1" dirty="0">
                          <a:cs typeface="Arial" panose="020B0604020202020204" pitchFamily="34" charset="0"/>
                        </a:rPr>
                        <a:t>”</a:t>
                      </a:r>
                      <a:r>
                        <a:rPr lang="zh-CN" altLang="en-US" sz="2400" b="1" dirty="0"/>
                        <a:t>字计数</a:t>
                      </a:r>
                    </a:p>
                  </a:txBody>
                  <a:tcPr marT="45725" marB="45725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400" dirty="0"/>
                    </a:p>
                  </a:txBody>
                  <a:tcPr marT="45725" marB="4572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400" dirty="0"/>
                    </a:p>
                  </a:txBody>
                  <a:tcPr marT="45725" marB="4572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400" dirty="0"/>
                    </a:p>
                  </a:txBody>
                  <a:tcPr marT="45725" marB="4572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86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b="1" dirty="0"/>
                        <a:t>发生的次数（频数）</a:t>
                      </a:r>
                    </a:p>
                  </a:txBody>
                  <a:tcPr marT="45725" marB="45725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400" dirty="0"/>
                    </a:p>
                  </a:txBody>
                  <a:tcPr marT="45725" marB="4572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400" dirty="0"/>
                    </a:p>
                  </a:txBody>
                  <a:tcPr marT="45725" marB="4572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400" dirty="0"/>
                    </a:p>
                  </a:txBody>
                  <a:tcPr marT="45725" marB="4572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05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b="1" dirty="0"/>
                        <a:t>占试验总次数的百分比（频率）</a:t>
                      </a:r>
                    </a:p>
                  </a:txBody>
                  <a:tcPr marT="45725" marB="45725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400" dirty="0"/>
                    </a:p>
                  </a:txBody>
                  <a:tcPr marT="45725" marB="4572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400" dirty="0"/>
                    </a:p>
                  </a:txBody>
                  <a:tcPr marT="45725" marB="4572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400" dirty="0"/>
                    </a:p>
                  </a:txBody>
                  <a:tcPr marT="45725" marB="4572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4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4" grpId="0"/>
      <p:bldP spid="10445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5288" y="550863"/>
            <a:ext cx="7858125" cy="17700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4</a:t>
            </a:r>
            <a:r>
              <a:rPr lang="en-US" sz="2800" i="1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.</a:t>
            </a:r>
            <a:r>
              <a:rPr lang="zh-CN" altLang="en-US" sz="28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分析数据</a:t>
            </a:r>
            <a:r>
              <a:rPr lang="en-US" sz="28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:</a:t>
            </a:r>
            <a:endParaRPr lang="en-US" altLang="en-US" sz="2800" noProof="1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思考</a:t>
            </a:r>
            <a:r>
              <a:rPr lang="en-US" sz="2800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: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事件</a:t>
            </a:r>
            <a:r>
              <a:rPr lang="en-US" sz="2800" i="1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A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和</a:t>
            </a:r>
            <a:r>
              <a:rPr lang="en-US" sz="2800" i="1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B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发生的次数占试验总次数百分比的大小有什么规律</a:t>
            </a:r>
            <a:r>
              <a:rPr lang="en-US" sz="2800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?</a:t>
            </a:r>
            <a:endParaRPr lang="zh-CN" altLang="en-US" sz="2800" noProof="1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6725" y="2320925"/>
            <a:ext cx="7786688" cy="17700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5</a:t>
            </a:r>
            <a:r>
              <a:rPr lang="en-US" sz="2800" i="1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</a:rPr>
              <a:t>.</a:t>
            </a:r>
            <a:r>
              <a:rPr lang="zh-CN" altLang="en-US" sz="28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</a:rPr>
              <a:t>发现规律</a:t>
            </a:r>
            <a:r>
              <a:rPr lang="en-US" sz="28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</a:rPr>
              <a:t>:</a:t>
            </a:r>
            <a:endParaRPr lang="en-US" altLang="en-US" sz="2800" noProof="1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思考</a:t>
            </a:r>
            <a:r>
              <a:rPr lang="en-US" sz="2800" noProof="1">
                <a:latin typeface="Times New Roman" panose="02020603050405020304" pitchFamily="18" charset="0"/>
                <a:ea typeface="黑体" panose="02010609060101010101" charset="-122"/>
              </a:rPr>
              <a:t>: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能用两个数分别刻画事件</a:t>
            </a:r>
            <a:r>
              <a:rPr lang="en-US" sz="2800" i="1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A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和</a:t>
            </a:r>
            <a:r>
              <a:rPr lang="en-US" sz="2800" i="1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B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发生的可能性大小吗</a:t>
            </a:r>
            <a:r>
              <a:rPr lang="en-US" sz="2800" noProof="1">
                <a:latin typeface="Times New Roman" panose="02020603050405020304" pitchFamily="18" charset="0"/>
                <a:ea typeface="黑体" panose="02010609060101010101" charset="-122"/>
              </a:rPr>
              <a:t>?</a:t>
            </a:r>
            <a:endParaRPr lang="zh-CN" altLang="en-US" sz="2800" noProof="1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15963" y="4437063"/>
            <a:ext cx="7215187" cy="177165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做</a:t>
            </a:r>
            <a:r>
              <a:rPr lang="en-US" sz="28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n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次重复试验</a:t>
            </a:r>
            <a:r>
              <a:rPr 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,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如果事件</a:t>
            </a:r>
            <a:r>
              <a:rPr lang="en-US" sz="28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A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发生了</a:t>
            </a:r>
            <a:r>
              <a:rPr lang="en-US" sz="28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m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次</a:t>
            </a:r>
            <a:r>
              <a:rPr 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,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那么数</a:t>
            </a:r>
            <a:r>
              <a:rPr lang="en-US" sz="28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m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叫做事件</a:t>
            </a:r>
            <a:r>
              <a:rPr lang="en-US" sz="28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A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发生的频数</a:t>
            </a:r>
            <a:r>
              <a:rPr 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,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比值</a:t>
            </a:r>
            <a:r>
              <a:rPr 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      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叫做事件</a:t>
            </a:r>
            <a:r>
              <a:rPr lang="en-US" sz="28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A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发生的频率</a:t>
            </a:r>
            <a:r>
              <a:rPr lang="en-US" sz="28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.</a:t>
            </a:r>
            <a:endParaRPr lang="zh-CN" altLang="en-US" sz="2800" noProof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5403850" y="5072063"/>
          <a:ext cx="285750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r:id="rId3" imgW="4267200" imgH="9448800" progId="Equation.DSMT4">
                  <p:embed/>
                </p:oleObj>
              </mc:Choice>
              <mc:Fallback>
                <p:oleObj r:id="rId3" imgW="4267200" imgH="9448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3850" y="5072063"/>
                        <a:ext cx="285750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矩形 2"/>
          <p:cNvSpPr/>
          <p:nvPr/>
        </p:nvSpPr>
        <p:spPr>
          <a:xfrm>
            <a:off x="361950" y="661988"/>
            <a:ext cx="8420100" cy="39703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</a:rPr>
              <a:t>思考</a:t>
            </a:r>
            <a:r>
              <a:rPr lang="en-US" altLang="en-US" sz="28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</a:rPr>
              <a:t>:</a:t>
            </a:r>
            <a:r>
              <a:rPr lang="zh-CN" altLang="en-US" sz="28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1</a:t>
            </a:r>
            <a:r>
              <a:rPr lang="en-US" altLang="en-US" sz="2800" i="1" noProof="1">
                <a:latin typeface="Times New Roman" panose="02020603050405020304" pitchFamily="18" charset="0"/>
                <a:ea typeface="黑体" panose="02010609060101010101" charset="-122"/>
              </a:rPr>
              <a:t>.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在上面“互动探究”的摸球试验中</a:t>
            </a:r>
            <a:r>
              <a:rPr lang="en-US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,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任意摸出</a:t>
            </a:r>
            <a:r>
              <a:rPr lang="en-US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1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个球</a:t>
            </a:r>
            <a:r>
              <a:rPr lang="en-US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,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有几种可能的结果</a:t>
            </a:r>
            <a:r>
              <a:rPr lang="en-US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?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摸到每个球的可能性大小是否相同</a:t>
            </a:r>
            <a:r>
              <a:rPr lang="en-US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?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能不能用数值刻画摸到每个球的可能性大小</a:t>
            </a:r>
            <a:r>
              <a:rPr lang="en-US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?</a:t>
            </a:r>
            <a:endParaRPr lang="zh-CN" altLang="en-US" sz="2800" noProof="1"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2</a:t>
            </a:r>
            <a:r>
              <a:rPr lang="en-US" altLang="en-US" sz="2800" i="1" noProof="1">
                <a:latin typeface="Times New Roman" panose="02020603050405020304" pitchFamily="18" charset="0"/>
                <a:ea typeface="黑体" panose="02010609060101010101" charset="-122"/>
              </a:rPr>
              <a:t>.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你能用数值刻画摸到红球的可能性大小吗</a:t>
            </a:r>
            <a:r>
              <a:rPr lang="en-US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?</a:t>
            </a:r>
            <a:endParaRPr lang="zh-CN" altLang="en-US" sz="2800" noProof="1"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3</a:t>
            </a:r>
            <a:r>
              <a:rPr lang="en-US" altLang="en-US" sz="2800" i="1" noProof="1">
                <a:latin typeface="Times New Roman" panose="02020603050405020304" pitchFamily="18" charset="0"/>
                <a:ea typeface="黑体" panose="02010609060101010101" charset="-122"/>
              </a:rPr>
              <a:t>.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你能用数值刻画摸到黄球的可能性大小吗</a:t>
            </a:r>
            <a:r>
              <a:rPr lang="en-US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?</a:t>
            </a:r>
            <a:endParaRPr lang="zh-CN" altLang="en-US" sz="2800" noProof="1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1" name="矩形 4"/>
          <p:cNvSpPr/>
          <p:nvPr/>
        </p:nvSpPr>
        <p:spPr>
          <a:xfrm>
            <a:off x="708025" y="1690688"/>
            <a:ext cx="7812088" cy="3970337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概率的定义：</a:t>
            </a:r>
          </a:p>
          <a:p>
            <a:pPr>
              <a:lnSpc>
                <a:spcPct val="150000"/>
              </a:lnSpc>
            </a:pP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我们用一个数刻画随机事件</a:t>
            </a:r>
            <a:r>
              <a:rPr lang="en-US" altLang="en-US" sz="2800" i="1" noProof="1">
                <a:latin typeface="Times New Roman" panose="02020603050405020304" pitchFamily="18" charset="0"/>
                <a:ea typeface="黑体" panose="02010609060101010101" charset="-122"/>
              </a:rPr>
              <a:t>A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发生的可能性大小</a:t>
            </a:r>
            <a:r>
              <a:rPr lang="en-US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,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这个数叫做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事件</a:t>
            </a:r>
            <a:r>
              <a:rPr lang="en-US" altLang="en-US" sz="28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A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的概率</a:t>
            </a:r>
            <a:r>
              <a:rPr lang="en-US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,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记作</a:t>
            </a:r>
            <a:r>
              <a:rPr lang="en-US" altLang="en-US" sz="28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P</a:t>
            </a:r>
            <a:r>
              <a:rPr lang="en-US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(</a:t>
            </a:r>
            <a:r>
              <a:rPr lang="en-US" altLang="en-US" sz="28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A</a:t>
            </a:r>
            <a:r>
              <a:rPr lang="en-US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).</a:t>
            </a:r>
            <a:endParaRPr lang="zh-CN" altLang="en-US" sz="2800" noProof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        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如果一个试验有</a:t>
            </a:r>
            <a:r>
              <a:rPr lang="en-US" altLang="en-US" sz="2800" i="1" noProof="1">
                <a:latin typeface="Times New Roman" panose="02020603050405020304" pitchFamily="18" charset="0"/>
                <a:ea typeface="黑体" panose="02010609060101010101" charset="-122"/>
              </a:rPr>
              <a:t>n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种等可能的结果</a:t>
            </a:r>
            <a:r>
              <a:rPr lang="en-US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,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事件</a:t>
            </a:r>
            <a:r>
              <a:rPr lang="en-US" altLang="en-US" sz="2800" i="1" noProof="1">
                <a:latin typeface="Times New Roman" panose="02020603050405020304" pitchFamily="18" charset="0"/>
                <a:ea typeface="黑体" panose="02010609060101010101" charset="-122"/>
              </a:rPr>
              <a:t>A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包含其中的</a:t>
            </a:r>
            <a:r>
              <a:rPr lang="en-US" altLang="en-US" sz="2800" i="1" noProof="1">
                <a:latin typeface="Times New Roman" panose="02020603050405020304" pitchFamily="18" charset="0"/>
                <a:ea typeface="黑体" panose="02010609060101010101" charset="-122"/>
              </a:rPr>
              <a:t>k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种结果</a:t>
            </a:r>
            <a:r>
              <a:rPr lang="en-US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,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那么事件</a:t>
            </a:r>
            <a:r>
              <a:rPr lang="en-US" altLang="en-US" sz="2800" i="1" noProof="1">
                <a:latin typeface="Times New Roman" panose="02020603050405020304" pitchFamily="18" charset="0"/>
                <a:ea typeface="黑体" panose="02010609060101010101" charset="-122"/>
              </a:rPr>
              <a:t>A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</a:rPr>
              <a:t>发生的概率为</a:t>
            </a:r>
            <a:r>
              <a:rPr lang="en-US" altLang="en-US" sz="28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P</a:t>
            </a:r>
            <a:r>
              <a:rPr lang="en-US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(</a:t>
            </a:r>
            <a:r>
              <a:rPr lang="en-US" altLang="en-US" sz="28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A</a:t>
            </a:r>
            <a:r>
              <a:rPr lang="en-US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)=        </a:t>
            </a:r>
            <a:r>
              <a:rPr lang="en-US" altLang="en-US" sz="28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.</a:t>
            </a:r>
            <a:endParaRPr lang="zh-CN" altLang="en-US" sz="2800" noProof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graphicFrame>
        <p:nvGraphicFramePr>
          <p:cNvPr id="106500" name="Object 2"/>
          <p:cNvGraphicFramePr>
            <a:graphicFrameLocks noChangeAspect="1"/>
          </p:cNvGraphicFramePr>
          <p:nvPr/>
        </p:nvGraphicFramePr>
        <p:xfrm>
          <a:off x="1828800" y="4921250"/>
          <a:ext cx="285750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r:id="rId3" imgW="3657600" imgH="9448800" progId="Equation.DSMT4">
                  <p:embed/>
                </p:oleObj>
              </mc:Choice>
              <mc:Fallback>
                <p:oleObj r:id="rId3" imgW="3657600" imgH="9448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921250"/>
                        <a:ext cx="285750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9" name="圆角矩形 31"/>
          <p:cNvSpPr>
            <a:spLocks noChangeArrowheads="1"/>
          </p:cNvSpPr>
          <p:nvPr/>
        </p:nvSpPr>
        <p:spPr bwMode="auto">
          <a:xfrm>
            <a:off x="576263" y="811213"/>
            <a:ext cx="1647825" cy="47942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要点归纳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1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9"/>
          <p:cNvGraphicFramePr>
            <a:graphicFrameLocks noChangeAspect="1"/>
          </p:cNvGraphicFramePr>
          <p:nvPr/>
        </p:nvGraphicFramePr>
        <p:xfrm>
          <a:off x="2608263" y="468313"/>
          <a:ext cx="3687762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7" r:id="rId3" imgW="1498600" imgH="393700" progId="Equation.DSMT4">
                  <p:embed/>
                </p:oleObj>
              </mc:Choice>
              <mc:Fallback>
                <p:oleObj r:id="rId3" imgW="1498600" imgH="3937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8263" y="468313"/>
                        <a:ext cx="3687762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132013" y="1604963"/>
            <a:ext cx="6686550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   ∴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			</a:t>
            </a:r>
          </a:p>
          <a:p>
            <a:endParaRPr lang="zh-CN" altLang="en-US" sz="24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r>
              <a:rPr lang="zh-CN" altLang="en-US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    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特别的</a:t>
            </a:r>
          </a:p>
        </p:txBody>
      </p:sp>
      <p:graphicFrame>
        <p:nvGraphicFramePr>
          <p:cNvPr id="7" name="Object 21"/>
          <p:cNvGraphicFramePr>
            <a:graphicFrameLocks noChangeAspect="1"/>
          </p:cNvGraphicFramePr>
          <p:nvPr/>
        </p:nvGraphicFramePr>
        <p:xfrm>
          <a:off x="3935413" y="2144713"/>
          <a:ext cx="336232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8" r:id="rId5" imgW="1828800" imgH="482600" progId="Equation.DSMT4">
                  <p:embed/>
                </p:oleObj>
              </mc:Choice>
              <mc:Fallback>
                <p:oleObj r:id="rId5" imgW="1828800" imgH="4826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5413" y="2144713"/>
                        <a:ext cx="3362325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组合 38"/>
          <p:cNvGrpSpPr/>
          <p:nvPr/>
        </p:nvGrpSpPr>
        <p:grpSpPr bwMode="auto">
          <a:xfrm>
            <a:off x="1365250" y="627063"/>
            <a:ext cx="1090613" cy="811212"/>
            <a:chOff x="574515" y="5301208"/>
            <a:chExt cx="892963" cy="648072"/>
          </a:xfrm>
        </p:grpSpPr>
        <p:grpSp>
          <p:nvGrpSpPr>
            <p:cNvPr id="20485" name="组合 35"/>
            <p:cNvGrpSpPr/>
            <p:nvPr/>
          </p:nvGrpSpPr>
          <p:grpSpPr bwMode="auto">
            <a:xfrm>
              <a:off x="611560" y="5301208"/>
              <a:ext cx="648072" cy="648072"/>
              <a:chOff x="467544" y="5318792"/>
              <a:chExt cx="648072" cy="648072"/>
            </a:xfrm>
          </p:grpSpPr>
          <p:sp>
            <p:nvSpPr>
              <p:cNvPr id="20486" name="椭圆 33"/>
              <p:cNvSpPr>
                <a:spLocks noChangeArrowheads="1"/>
              </p:cNvSpPr>
              <p:nvPr/>
            </p:nvSpPr>
            <p:spPr bwMode="auto">
              <a:xfrm>
                <a:off x="467544" y="5318792"/>
                <a:ext cx="648072" cy="648072"/>
              </a:xfrm>
              <a:prstGeom prst="ellipse">
                <a:avLst/>
              </a:prstGeom>
              <a:solidFill>
                <a:srgbClr val="EB2A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ea typeface="Adobe 黑体 Std R" pitchFamily="34" charset="-122"/>
                </a:endParaRPr>
              </a:p>
            </p:txBody>
          </p:sp>
          <p:sp>
            <p:nvSpPr>
              <p:cNvPr id="20487" name="椭圆 34"/>
              <p:cNvSpPr>
                <a:spLocks noChangeArrowheads="1"/>
              </p:cNvSpPr>
              <p:nvPr/>
            </p:nvSpPr>
            <p:spPr bwMode="auto">
              <a:xfrm>
                <a:off x="539552" y="5318792"/>
                <a:ext cx="504056" cy="504056"/>
              </a:xfrm>
              <a:prstGeom prst="ellipse">
                <a:avLst/>
              </a:prstGeom>
              <a:solidFill>
                <a:srgbClr val="FFCC00">
                  <a:alpha val="62743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ea typeface="Adobe 黑体 Std R" pitchFamily="34" charset="-122"/>
                </a:endParaRPr>
              </a:p>
            </p:txBody>
          </p:sp>
        </p:grpSp>
        <p:sp>
          <p:nvSpPr>
            <p:cNvPr id="20488" name="TextBox 37"/>
            <p:cNvSpPr txBox="1">
              <a:spLocks noChangeArrowheads="1"/>
            </p:cNvSpPr>
            <p:nvPr/>
          </p:nvSpPr>
          <p:spPr bwMode="auto">
            <a:xfrm>
              <a:off x="574515" y="5410960"/>
              <a:ext cx="892963" cy="438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>
                  <a:solidFill>
                    <a:srgbClr val="00206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注意</a:t>
              </a:r>
            </a:p>
          </p:txBody>
        </p:sp>
      </p:grpSp>
      <p:graphicFrame>
        <p:nvGraphicFramePr>
          <p:cNvPr id="33" name="Object 20"/>
          <p:cNvGraphicFramePr>
            <a:graphicFrameLocks noChangeAspect="1"/>
          </p:cNvGraphicFramePr>
          <p:nvPr/>
        </p:nvGraphicFramePr>
        <p:xfrm>
          <a:off x="2994025" y="1604963"/>
          <a:ext cx="1963738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9" r:id="rId7" imgW="814705" imgH="203835" progId="Equation.DSMT4">
                  <p:embed/>
                </p:oleObj>
              </mc:Choice>
              <mc:Fallback>
                <p:oleObj r:id="rId7" imgW="814705" imgH="203835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4025" y="1604963"/>
                        <a:ext cx="1963738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"/>
          <p:cNvGrpSpPr/>
          <p:nvPr/>
        </p:nvGrpSpPr>
        <p:grpSpPr bwMode="auto">
          <a:xfrm>
            <a:off x="1690688" y="4576763"/>
            <a:ext cx="6197600" cy="720725"/>
            <a:chOff x="703" y="3158"/>
            <a:chExt cx="3904" cy="454"/>
          </a:xfrm>
        </p:grpSpPr>
        <p:sp>
          <p:nvSpPr>
            <p:cNvPr id="20491" name="Line 6"/>
            <p:cNvSpPr>
              <a:spLocks noChangeShapeType="1"/>
            </p:cNvSpPr>
            <p:nvPr/>
          </p:nvSpPr>
          <p:spPr bwMode="auto">
            <a:xfrm>
              <a:off x="793" y="3612"/>
              <a:ext cx="36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2" name="Line 7"/>
            <p:cNvSpPr>
              <a:spLocks noChangeShapeType="1"/>
            </p:cNvSpPr>
            <p:nvPr/>
          </p:nvSpPr>
          <p:spPr bwMode="auto">
            <a:xfrm>
              <a:off x="793" y="3475"/>
              <a:ext cx="0" cy="1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3" name="Line 8"/>
            <p:cNvSpPr>
              <a:spLocks noChangeShapeType="1"/>
            </p:cNvSpPr>
            <p:nvPr/>
          </p:nvSpPr>
          <p:spPr bwMode="auto">
            <a:xfrm>
              <a:off x="4468" y="3475"/>
              <a:ext cx="0" cy="1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4" name="Line 9"/>
            <p:cNvSpPr>
              <a:spLocks noChangeShapeType="1"/>
            </p:cNvSpPr>
            <p:nvPr/>
          </p:nvSpPr>
          <p:spPr bwMode="auto">
            <a:xfrm>
              <a:off x="2608" y="3521"/>
              <a:ext cx="0" cy="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5" name="Text Box 10"/>
            <p:cNvSpPr txBox="1">
              <a:spLocks noChangeArrowheads="1"/>
            </p:cNvSpPr>
            <p:nvPr/>
          </p:nvSpPr>
          <p:spPr bwMode="auto">
            <a:xfrm>
              <a:off x="703" y="3158"/>
              <a:ext cx="19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  <a:ea typeface="黑体" panose="02010609060101010101" charset="-122"/>
                </a:rPr>
                <a:t>0</a:t>
              </a:r>
            </a:p>
          </p:txBody>
        </p:sp>
        <p:sp>
          <p:nvSpPr>
            <p:cNvPr id="20496" name="Text Box 11"/>
            <p:cNvSpPr txBox="1">
              <a:spLocks noChangeArrowheads="1"/>
            </p:cNvSpPr>
            <p:nvPr/>
          </p:nvSpPr>
          <p:spPr bwMode="auto">
            <a:xfrm>
              <a:off x="4410" y="3216"/>
              <a:ext cx="19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  <a:ea typeface="黑体" panose="02010609060101010101" charset="-122"/>
                </a:rPr>
                <a:t>1</a:t>
              </a:r>
            </a:p>
          </p:txBody>
        </p:sp>
      </p:grpSp>
      <p:sp>
        <p:nvSpPr>
          <p:cNvPr id="22" name="Line 12"/>
          <p:cNvSpPr>
            <a:spLocks noChangeShapeType="1"/>
          </p:cNvSpPr>
          <p:nvPr/>
        </p:nvSpPr>
        <p:spPr bwMode="auto">
          <a:xfrm flipH="1">
            <a:off x="1978025" y="4865688"/>
            <a:ext cx="5400675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3275013" y="5800725"/>
            <a:ext cx="32813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latin typeface="黑体" panose="02010609060101010101" charset="-122"/>
                <a:ea typeface="黑体" panose="02010609060101010101" charset="-122"/>
              </a:rPr>
              <a:t>事件发生的可能性越来越大</a:t>
            </a: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3275013" y="4360863"/>
            <a:ext cx="32813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latin typeface="黑体" panose="02010609060101010101" charset="-122"/>
                <a:ea typeface="黑体" panose="02010609060101010101" charset="-122"/>
              </a:rPr>
              <a:t>事件发生的可能性越来越小</a:t>
            </a:r>
          </a:p>
        </p:txBody>
      </p: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1185863" y="5584825"/>
            <a:ext cx="1452562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latin typeface="黑体" panose="02010609060101010101" charset="-122"/>
                <a:ea typeface="黑体" panose="02010609060101010101" charset="-122"/>
              </a:rPr>
              <a:t>不可能事件</a:t>
            </a:r>
          </a:p>
        </p:txBody>
      </p:sp>
      <p:sp>
        <p:nvSpPr>
          <p:cNvPr id="26" name="Text Box 16"/>
          <p:cNvSpPr txBox="1">
            <a:spLocks noChangeArrowheads="1"/>
          </p:cNvSpPr>
          <p:nvPr/>
        </p:nvSpPr>
        <p:spPr bwMode="auto">
          <a:xfrm>
            <a:off x="7162800" y="5584825"/>
            <a:ext cx="11985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latin typeface="黑体" panose="02010609060101010101" charset="-122"/>
                <a:ea typeface="黑体" panose="02010609060101010101" charset="-122"/>
              </a:rPr>
              <a:t>必然事件</a:t>
            </a: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552450" y="4976813"/>
            <a:ext cx="1217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latin typeface="黑体" panose="02010609060101010101" charset="-122"/>
                <a:ea typeface="黑体" panose="02010609060101010101" charset="-122"/>
              </a:rPr>
              <a:t>概率的值</a:t>
            </a:r>
          </a:p>
        </p:txBody>
      </p:sp>
      <p:sp>
        <p:nvSpPr>
          <p:cNvPr id="28" name="Line 18"/>
          <p:cNvSpPr>
            <a:spLocks noChangeShapeType="1"/>
          </p:cNvSpPr>
          <p:nvPr/>
        </p:nvSpPr>
        <p:spPr bwMode="auto">
          <a:xfrm>
            <a:off x="2051050" y="5584825"/>
            <a:ext cx="5472113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08" name="Text Box 19"/>
          <p:cNvSpPr txBox="1">
            <a:spLocks noChangeArrowheads="1"/>
          </p:cNvSpPr>
          <p:nvPr/>
        </p:nvSpPr>
        <p:spPr bwMode="auto">
          <a:xfrm>
            <a:off x="633413" y="3421063"/>
            <a:ext cx="74168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事件发生的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概率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越大，该事件就越有可能发生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1640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11150" y="592138"/>
            <a:ext cx="8523288" cy="28892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例</a:t>
            </a:r>
            <a:r>
              <a:rPr lang="en-US" sz="28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3</a:t>
            </a:r>
            <a:r>
              <a:rPr lang="zh-CN" altLang="en-US" sz="28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：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有</a:t>
            </a:r>
            <a:r>
              <a:rPr lang="en-US" sz="2800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10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张正面分别写有</a:t>
            </a:r>
            <a:r>
              <a:rPr lang="en-US" sz="2800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1,2,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…</a:t>
            </a:r>
            <a:r>
              <a:rPr lang="en-US" sz="2800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,10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的卡片</a:t>
            </a:r>
            <a:r>
              <a:rPr lang="en-US" sz="2800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,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背面图案相同</a:t>
            </a:r>
            <a:r>
              <a:rPr lang="en-US" sz="2800" i="1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.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将卡片背面朝上充分混匀后</a:t>
            </a:r>
            <a:r>
              <a:rPr lang="en-US" sz="2800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,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从中随机抽取</a:t>
            </a:r>
            <a:r>
              <a:rPr lang="en-US" sz="2800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1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张卡片</a:t>
            </a:r>
            <a:r>
              <a:rPr lang="en-US" sz="2800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,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得到一个数</a:t>
            </a:r>
            <a:r>
              <a:rPr lang="en-US" sz="2800" i="1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.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设</a:t>
            </a:r>
            <a:r>
              <a:rPr lang="en-US" sz="2800" i="1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A</a:t>
            </a:r>
            <a:r>
              <a:rPr lang="en-US" sz="2800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=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“得到的数是</a:t>
            </a:r>
            <a:r>
              <a:rPr lang="en-US" sz="2800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5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”</a:t>
            </a:r>
            <a:r>
              <a:rPr lang="en-US" sz="2800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,</a:t>
            </a:r>
            <a:r>
              <a:rPr lang="en-US" sz="2800" i="1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B</a:t>
            </a:r>
            <a:r>
              <a:rPr lang="en-US" sz="2800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=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“得到的数是偶数”</a:t>
            </a:r>
            <a:r>
              <a:rPr lang="en-US" sz="2800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,</a:t>
            </a:r>
            <a:r>
              <a:rPr lang="en-US" sz="2800" i="1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C</a:t>
            </a:r>
            <a:r>
              <a:rPr lang="en-US" sz="2800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=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“得到的数能被</a:t>
            </a:r>
            <a:r>
              <a:rPr lang="en-US" sz="2800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3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整除”</a:t>
            </a:r>
            <a:r>
              <a:rPr lang="en-US" sz="2800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,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求事件</a:t>
            </a:r>
            <a:r>
              <a:rPr lang="en-US" sz="2800" i="1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A</a:t>
            </a:r>
            <a:r>
              <a:rPr lang="en-US" sz="2800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,</a:t>
            </a:r>
            <a:r>
              <a:rPr lang="en-US" sz="2800" i="1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B</a:t>
            </a:r>
            <a:r>
              <a:rPr lang="en-US" sz="2800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,</a:t>
            </a:r>
            <a:r>
              <a:rPr lang="en-US" sz="2800" i="1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C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发生的概率</a:t>
            </a:r>
            <a:r>
              <a:rPr lang="en-US" sz="2800" i="1" noProof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.</a:t>
            </a:r>
            <a:endParaRPr lang="zh-CN" altLang="en-US" sz="2800" noProof="1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21506" name="矩形 4"/>
          <p:cNvSpPr>
            <a:spLocks noChangeArrowheads="1"/>
          </p:cNvSpPr>
          <p:nvPr/>
        </p:nvSpPr>
        <p:spPr bwMode="auto">
          <a:xfrm>
            <a:off x="311150" y="3482975"/>
            <a:ext cx="8205788" cy="177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解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: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试验共有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10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种可能结果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,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每个数被抽到的可能性相等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,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则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A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包含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1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种可能结果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,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B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包含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5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种可能结果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,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包含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3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种可能结果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.</a:t>
            </a:r>
            <a:endParaRPr lang="en-US" altLang="en-US" sz="2800" i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2241550" y="5253038"/>
          <a:ext cx="357188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7" r:id="rId4" imgW="4876800" imgH="9448800" progId="Equation.DSMT4">
                  <p:embed/>
                </p:oleObj>
              </mc:Choice>
              <mc:Fallback>
                <p:oleObj r:id="rId4" imgW="4876800" imgH="9448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1550" y="5253038"/>
                        <a:ext cx="357188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3817938" y="5302250"/>
          <a:ext cx="331787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8" r:id="rId6" imgW="4876800" imgH="9448800" progId="Equation.DSMT4">
                  <p:embed/>
                </p:oleObj>
              </mc:Choice>
              <mc:Fallback>
                <p:oleObj r:id="rId6" imgW="4876800" imgH="9448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7938" y="5302250"/>
                        <a:ext cx="331787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4627563" y="5254625"/>
          <a:ext cx="285750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9" r:id="rId8" imgW="3657600" imgH="9448800" progId="Equation.DSMT4">
                  <p:embed/>
                </p:oleObj>
              </mc:Choice>
              <mc:Fallback>
                <p:oleObj r:id="rId8" imgW="3657600" imgH="9448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7563" y="5254625"/>
                        <a:ext cx="285750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6388100" y="5241925"/>
          <a:ext cx="387350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0" r:id="rId10" imgW="4876800" imgH="9448800" progId="Equation.DSMT4">
                  <p:embed/>
                </p:oleObj>
              </mc:Choice>
              <mc:Fallback>
                <p:oleObj r:id="rId10" imgW="4876800" imgH="9448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8100" y="5241925"/>
                        <a:ext cx="387350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446088" y="5294313"/>
            <a:ext cx="838835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所以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P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(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A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)=       ,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P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(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B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)=     =          ,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P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(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C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)=            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.</a:t>
            </a:r>
            <a:endParaRPr lang="en-US" altLang="en-US" sz="2800" i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3" name="组合 6147"/>
          <p:cNvGrpSpPr/>
          <p:nvPr/>
        </p:nvGrpSpPr>
        <p:grpSpPr bwMode="auto">
          <a:xfrm>
            <a:off x="325438" y="246063"/>
            <a:ext cx="3584575" cy="871537"/>
            <a:chOff x="0" y="0"/>
            <a:chExt cx="5645" cy="1371"/>
          </a:xfrm>
        </p:grpSpPr>
        <p:sp>
          <p:nvSpPr>
            <p:cNvPr id="23554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55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56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3557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4768" cy="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b="1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概率的简单应用</a:t>
              </a:r>
            </a:p>
          </p:txBody>
        </p:sp>
        <p:sp>
          <p:nvSpPr>
            <p:cNvPr id="23558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83" cy="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3200">
                  <a:solidFill>
                    <a:schemeClr val="accent1"/>
                  </a:solidFill>
                  <a:ea typeface="微软雅黑" panose="020B0503020204020204" pitchFamily="34" charset="-122"/>
                </a:rPr>
                <a:t>三</a:t>
              </a:r>
            </a:p>
          </p:txBody>
        </p:sp>
      </p:grp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325438" y="2046288"/>
            <a:ext cx="814387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>
                <a:latin typeface="黑体" panose="02010609060101010101" charset="-122"/>
                <a:ea typeface="黑体" panose="02010609060101010101" charset="-122"/>
              </a:rPr>
              <a:t>1.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在一个箱子中放有</a:t>
            </a:r>
            <a:r>
              <a:rPr lang="en-US" altLang="zh-CN" sz="2800"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个白球和</a:t>
            </a:r>
            <a:r>
              <a:rPr lang="en-US" altLang="zh-CN" sz="2800"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个红球，它们除颜色外，大小、质地都相同</a:t>
            </a:r>
            <a:r>
              <a:rPr lang="en-US" altLang="zh-CN" sz="2800">
                <a:latin typeface="黑体" panose="02010609060101010101" charset="-122"/>
                <a:ea typeface="黑体" panose="02010609060101010101" charset="-122"/>
              </a:rPr>
              <a:t>.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现从箱子中随机取出</a:t>
            </a:r>
            <a:r>
              <a:rPr lang="en-US" altLang="zh-CN" sz="2800"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个球，每个球被取到的可能性一样大吗？</a:t>
            </a:r>
            <a:r>
              <a:rPr lang="en-US" altLang="zh-CN" sz="2800">
                <a:latin typeface="黑体" panose="02010609060101010101" charset="-122"/>
                <a:ea typeface="黑体" panose="02010609060101010101" charset="-122"/>
              </a:rPr>
              <a:t>__________.</a:t>
            </a:r>
          </a:p>
        </p:txBody>
      </p:sp>
      <p:sp>
        <p:nvSpPr>
          <p:cNvPr id="23560" name="圆角矩形 31"/>
          <p:cNvSpPr>
            <a:spLocks noChangeArrowheads="1"/>
          </p:cNvSpPr>
          <p:nvPr/>
        </p:nvSpPr>
        <p:spPr bwMode="auto">
          <a:xfrm>
            <a:off x="325438" y="1409700"/>
            <a:ext cx="1543050" cy="481013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合作探究</a:t>
            </a:r>
          </a:p>
        </p:txBody>
      </p: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325438" y="3929063"/>
            <a:ext cx="81438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latin typeface="黑体" panose="02010609060101010101" charset="-122"/>
                <a:ea typeface="黑体" panose="02010609060101010101" charset="-122"/>
              </a:rPr>
              <a:t>2.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那么我们可以用哪个数来表示取到红球的可能性？</a:t>
            </a:r>
            <a:r>
              <a:rPr lang="en-US" altLang="zh-CN" sz="2800">
                <a:latin typeface="黑体" panose="02010609060101010101" charset="-122"/>
                <a:ea typeface="黑体" panose="02010609060101010101" charset="-122"/>
              </a:rPr>
              <a:t>__________.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325438" y="5413375"/>
            <a:ext cx="8143875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latin typeface="黑体" panose="02010609060101010101" charset="-122"/>
                <a:ea typeface="黑体" panose="02010609060101010101" charset="-122"/>
              </a:rPr>
              <a:t>3.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取到白球的可能性是多大呢？</a:t>
            </a:r>
            <a:r>
              <a:rPr lang="en-US" altLang="zh-CN" sz="2800">
                <a:latin typeface="黑体" panose="02010609060101010101" charset="-122"/>
                <a:ea typeface="黑体" panose="02010609060101010101" charset="-122"/>
              </a:rPr>
              <a:t>__________.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577013" y="3233738"/>
            <a:ext cx="1249362" cy="519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2800" noProof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+mn-ea"/>
                <a:sym typeface="+mn-ea"/>
              </a:rPr>
              <a:t>一样大</a:t>
            </a:r>
            <a:endParaRPr lang="zh-CN" altLang="en-US" sz="2800" noProof="1">
              <a:solidFill>
                <a:schemeClr val="accent6">
                  <a:lumMod val="75000"/>
                </a:schemeClr>
              </a:solidFill>
              <a:latin typeface="黑体" panose="02010609060101010101" charset="-122"/>
              <a:ea typeface="黑体" panose="02010609060101010101" charset="-122"/>
              <a:cs typeface="+mn-ea"/>
            </a:endParaRPr>
          </a:p>
        </p:txBody>
      </p:sp>
      <p:graphicFrame>
        <p:nvGraphicFramePr>
          <p:cNvPr id="9230" name="对象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196975" y="4524375"/>
          <a:ext cx="255588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6" r:id="rId3" imgW="152400" imgH="393700" progId="Equation.KSEE3">
                  <p:embed/>
                </p:oleObj>
              </mc:Choice>
              <mc:Fallback>
                <p:oleObj r:id="rId3" imgW="152400" imgH="393700" progId="Equation.KSEE3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975" y="4524375"/>
                        <a:ext cx="255588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1" name="对象 5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6108700" y="5413375"/>
          <a:ext cx="306388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7" r:id="rId5" imgW="152400" imgH="393700" progId="Equation.KSEE3">
                  <p:embed/>
                </p:oleObj>
              </mc:Choice>
              <mc:Fallback>
                <p:oleObj r:id="rId5" imgW="152400" imgH="393700" progId="Equation.KSEE3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8700" y="5413375"/>
                        <a:ext cx="306388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135188" y="1409700"/>
            <a:ext cx="19558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摸球试验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" grpId="0"/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457200" y="2260600"/>
            <a:ext cx="8229600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黑体" panose="02010609060101010101" charset="-122"/>
                <a:ea typeface="黑体" panose="02010609060101010101" charset="-122"/>
              </a:rPr>
              <a:t>1.</a:t>
            </a:r>
            <a:r>
              <a:rPr lang="zh-CN" altLang="zh-CN" sz="2800" dirty="0">
                <a:latin typeface="黑体" panose="02010609060101010101" charset="-122"/>
                <a:ea typeface="黑体" panose="02010609060101010101" charset="-122"/>
              </a:rPr>
              <a:t>理解一个事件概率的意义</a:t>
            </a:r>
            <a:r>
              <a:rPr lang="en-US" altLang="zh-CN" sz="2800" dirty="0">
                <a:latin typeface="黑体" panose="02010609060101010101" charset="-122"/>
                <a:ea typeface="黑体" panose="02010609060101010101" charset="-122"/>
              </a:rPr>
              <a:t>.</a:t>
            </a:r>
            <a:endParaRPr lang="zh-CN" altLang="zh-CN" sz="2800" dirty="0">
              <a:latin typeface="黑体" panose="02010609060101010101" charset="-122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黑体" panose="02010609060101010101" charset="-122"/>
                <a:ea typeface="黑体" panose="02010609060101010101" charset="-122"/>
              </a:rPr>
              <a:t>2.</a:t>
            </a:r>
            <a:r>
              <a:rPr lang="zh-CN" altLang="zh-CN" sz="2800" dirty="0">
                <a:latin typeface="黑体" panose="02010609060101010101" charset="-122"/>
                <a:ea typeface="黑体" panose="02010609060101010101" charset="-122"/>
              </a:rPr>
              <a:t>会在具体情境中求出一个事件的概率</a:t>
            </a:r>
            <a:r>
              <a:rPr lang="en-US" altLang="zh-CN" sz="2800" dirty="0">
                <a:latin typeface="黑体" panose="02010609060101010101" charset="-122"/>
                <a:ea typeface="黑体" panose="02010609060101010101" charset="-122"/>
              </a:rPr>
              <a:t>.</a:t>
            </a: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（重点）</a:t>
            </a:r>
            <a:endParaRPr lang="zh-CN" altLang="zh-CN" sz="2800" dirty="0">
              <a:latin typeface="黑体" panose="02010609060101010101" charset="-122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黑体" panose="02010609060101010101" charset="-122"/>
                <a:ea typeface="黑体" panose="02010609060101010101" charset="-122"/>
              </a:rPr>
              <a:t>3.</a:t>
            </a: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会进行简单的概率计算及应用</a:t>
            </a:r>
            <a:r>
              <a:rPr lang="en-US" altLang="zh-CN" sz="2800" dirty="0">
                <a:latin typeface="黑体" panose="02010609060101010101" charset="-122"/>
                <a:ea typeface="黑体" panose="02010609060101010101" charset="-122"/>
              </a:rPr>
              <a:t>.</a:t>
            </a: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（难点）</a:t>
            </a:r>
            <a:endParaRPr lang="zh-CN" altLang="zh-CN" sz="2800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5122" name="MH_SubTitle_4"/>
          <p:cNvSpPr txBox="1">
            <a:spLocks noChangeArrowheads="1"/>
          </p:cNvSpPr>
          <p:nvPr/>
        </p:nvSpPr>
        <p:spPr bwMode="auto">
          <a:xfrm>
            <a:off x="3209925" y="1352550"/>
            <a:ext cx="1928813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 anchor="ctr"/>
          <a:lstStyle/>
          <a:p>
            <a:pPr>
              <a:lnSpc>
                <a:spcPct val="110000"/>
              </a:lnSpc>
            </a:pPr>
            <a:r>
              <a:rPr lang="zh-CN" altLang="en-US" sz="2800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3"/>
          <p:cNvSpPr txBox="1">
            <a:spLocks noChangeArrowheads="1"/>
          </p:cNvSpPr>
          <p:nvPr/>
        </p:nvSpPr>
        <p:spPr bwMode="auto">
          <a:xfrm>
            <a:off x="76200" y="1020763"/>
            <a:ext cx="8991600" cy="288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2800">
                <a:latin typeface="黑体" panose="02010609060101010101" charset="-122"/>
                <a:ea typeface="黑体" panose="02010609060101010101" charset="-122"/>
              </a:rPr>
              <a:t>    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现有一个能自由转动的游戏转盘，红、黄、绿</a:t>
            </a:r>
            <a:r>
              <a:rPr lang="en-US" altLang="zh-CN" sz="2800">
                <a:latin typeface="黑体" panose="02010609060101010101" charset="-122"/>
                <a:ea typeface="黑体" panose="02010609060101010101" charset="-122"/>
              </a:rPr>
              <a:t>3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个扇形的圆心角度数均为</a:t>
            </a:r>
            <a:r>
              <a:rPr lang="en-US" altLang="zh-CN" sz="2800">
                <a:latin typeface="黑体" panose="02010609060101010101" charset="-122"/>
                <a:ea typeface="黑体" panose="02010609060101010101" charset="-122"/>
              </a:rPr>
              <a:t>120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°，让转盘自由转动，当它停止后，指针指向的区域可能是红色、黄色、绿色这</a:t>
            </a:r>
            <a:r>
              <a:rPr lang="en-US" altLang="zh-CN" sz="2800">
                <a:latin typeface="黑体" panose="02010609060101010101" charset="-122"/>
                <a:ea typeface="黑体" panose="02010609060101010101" charset="-122"/>
              </a:rPr>
              <a:t>3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种情况中的</a:t>
            </a:r>
            <a:r>
              <a:rPr lang="en-US" altLang="zh-CN" sz="2800"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种</a:t>
            </a:r>
            <a:r>
              <a:rPr lang="en-US" altLang="zh-CN" sz="2800">
                <a:latin typeface="黑体" panose="02010609060101010101" charset="-122"/>
                <a:ea typeface="黑体" panose="02010609060101010101" charset="-122"/>
              </a:rPr>
              <a:t>.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试问这</a:t>
            </a:r>
            <a:r>
              <a:rPr lang="en-US" altLang="zh-CN" sz="2800">
                <a:latin typeface="黑体" panose="02010609060101010101" charset="-122"/>
                <a:ea typeface="黑体" panose="02010609060101010101" charset="-122"/>
              </a:rPr>
              <a:t>3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种情况出现的可能性大小一样吗？</a:t>
            </a:r>
          </a:p>
          <a:p>
            <a:pPr algn="just">
              <a:lnSpc>
                <a:spcPct val="130000"/>
              </a:lnSpc>
            </a:pPr>
            <a:r>
              <a:rPr lang="en-US" altLang="zh-CN" sz="2800">
                <a:latin typeface="黑体" panose="02010609060101010101" charset="-122"/>
                <a:ea typeface="黑体" panose="02010609060101010101" charset="-122"/>
              </a:rPr>
              <a:t>___________.</a:t>
            </a: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423863" y="501650"/>
            <a:ext cx="195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转盘试验</a:t>
            </a:r>
          </a:p>
        </p:txBody>
      </p:sp>
      <p:sp>
        <p:nvSpPr>
          <p:cNvPr id="10243" name="文本框 1"/>
          <p:cNvSpPr txBox="1">
            <a:spLocks noChangeArrowheads="1"/>
          </p:cNvSpPr>
          <p:nvPr/>
        </p:nvSpPr>
        <p:spPr bwMode="auto">
          <a:xfrm>
            <a:off x="603250" y="3265488"/>
            <a:ext cx="8937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一样</a:t>
            </a:r>
            <a:endParaRPr lang="en-US" altLang="zh-CN" sz="280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76200" y="4427538"/>
            <a:ext cx="8143875" cy="121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指针指向这三个区域的可能性</a:t>
            </a:r>
          </a:p>
          <a:p>
            <a:pPr>
              <a:lnSpc>
                <a:spcPct val="130000"/>
              </a:lnSpc>
            </a:pP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大小是多少呢？</a:t>
            </a:r>
            <a:r>
              <a:rPr lang="en-US" altLang="zh-CN" sz="2800">
                <a:latin typeface="黑体" panose="02010609060101010101" charset="-122"/>
                <a:ea typeface="黑体" panose="02010609060101010101" charset="-122"/>
              </a:rPr>
              <a:t>__________.</a:t>
            </a:r>
          </a:p>
        </p:txBody>
      </p:sp>
      <p:graphicFrame>
        <p:nvGraphicFramePr>
          <p:cNvPr id="10245" name="对象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302000" y="4956175"/>
          <a:ext cx="242888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" r:id="rId4" imgW="139700" imgH="393700" progId="Equation.KSEE3">
                  <p:embed/>
                </p:oleObj>
              </mc:Choice>
              <mc:Fallback>
                <p:oleObj r:id="rId4" imgW="139700" imgH="393700" progId="Equation.KSEE3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0" y="4956175"/>
                        <a:ext cx="242888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6" name="图片 6" descr="24676933_172646606000_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703888" y="3783013"/>
            <a:ext cx="2660650" cy="266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" grpId="0"/>
      <p:bldP spid="15" grpId="0"/>
      <p:bldP spid="10243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1" name="文本框 222210"/>
          <p:cNvSpPr txBox="1">
            <a:spLocks noChangeArrowheads="1"/>
          </p:cNvSpPr>
          <p:nvPr/>
        </p:nvSpPr>
        <p:spPr bwMode="auto">
          <a:xfrm>
            <a:off x="198438" y="2111375"/>
            <a:ext cx="8964612" cy="344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charset="-122"/>
              </a:rPr>
              <a:t>⑴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charset="-122"/>
              </a:rPr>
              <a:t>度量三角形内角和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charset="-122"/>
              </a:rPr>
              <a:t>,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charset="-122"/>
              </a:rPr>
              <a:t>结果是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charset="-122"/>
              </a:rPr>
              <a:t>360°.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charset="-122"/>
              </a:rPr>
              <a:t>⑵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charset="-122"/>
              </a:rPr>
              <a:t>正常情况下水加热到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charset="-122"/>
              </a:rPr>
              <a:t>100°C,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charset="-122"/>
              </a:rPr>
              <a:t>就会沸腾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charset="-122"/>
              </a:rPr>
              <a:t>.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charset="-122"/>
              </a:rPr>
              <a:t>⑶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charset="-122"/>
              </a:rPr>
              <a:t>掷一个正面体的骰子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charset="-122"/>
              </a:rPr>
              <a:t>,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charset="-122"/>
              </a:rPr>
              <a:t>向上的一面点数为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charset="-122"/>
              </a:rPr>
              <a:t>6.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charset="-122"/>
              </a:rPr>
              <a:t>⑷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charset="-122"/>
              </a:rPr>
              <a:t>经过城市中某一有交通信号灯的路口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charset="-122"/>
              </a:rPr>
              <a:t>,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charset="-122"/>
              </a:rPr>
              <a:t>遇到红灯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charset="-122"/>
              </a:rPr>
              <a:t>.</a:t>
            </a:r>
          </a:p>
          <a:p>
            <a:pPr eaLnBrk="0" hangingPunct="0">
              <a:lnSpc>
                <a:spcPct val="130000"/>
              </a:lnSpc>
            </a:pPr>
            <a:endParaRPr lang="en-US" altLang="zh-CN" sz="2800">
              <a:latin typeface="Times New Roman" panose="02020603050405020304" pitchFamily="18" charset="0"/>
              <a:ea typeface="黑体" panose="02010609060101010101" charset="-122"/>
            </a:endParaRPr>
          </a:p>
          <a:p>
            <a:pPr eaLnBrk="0" hangingPunct="0">
              <a:lnSpc>
                <a:spcPct val="13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charset="-122"/>
              </a:rPr>
              <a:t>(5)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charset="-122"/>
              </a:rPr>
              <a:t>某射击运动员射击一次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charset="-122"/>
              </a:rPr>
              <a:t>,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charset="-122"/>
              </a:rPr>
              <a:t>命中靶心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charset="-122"/>
              </a:rPr>
              <a:t>.</a:t>
            </a:r>
          </a:p>
        </p:txBody>
      </p:sp>
      <p:sp>
        <p:nvSpPr>
          <p:cNvPr id="222212" name="文本框 222211"/>
          <p:cNvSpPr txBox="1">
            <a:spLocks noChangeArrowheads="1"/>
          </p:cNvSpPr>
          <p:nvPr/>
        </p:nvSpPr>
        <p:spPr bwMode="auto">
          <a:xfrm>
            <a:off x="5738813" y="2114550"/>
            <a:ext cx="2801937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(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不可能事件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)</a:t>
            </a:r>
          </a:p>
        </p:txBody>
      </p:sp>
      <p:sp>
        <p:nvSpPr>
          <p:cNvPr id="222213" name="文本框 222212"/>
          <p:cNvSpPr txBox="1">
            <a:spLocks noChangeArrowheads="1"/>
          </p:cNvSpPr>
          <p:nvPr/>
        </p:nvSpPr>
        <p:spPr bwMode="auto">
          <a:xfrm>
            <a:off x="6713538" y="2765425"/>
            <a:ext cx="2244725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(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必然事件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)</a:t>
            </a:r>
          </a:p>
        </p:txBody>
      </p:sp>
      <p:sp>
        <p:nvSpPr>
          <p:cNvPr id="222214" name="文本框 222213"/>
          <p:cNvSpPr txBox="1">
            <a:spLocks noChangeArrowheads="1"/>
          </p:cNvSpPr>
          <p:nvPr/>
        </p:nvSpPr>
        <p:spPr bwMode="auto">
          <a:xfrm>
            <a:off x="7067550" y="3416300"/>
            <a:ext cx="1866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(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随机事件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)</a:t>
            </a:r>
          </a:p>
        </p:txBody>
      </p:sp>
      <p:sp>
        <p:nvSpPr>
          <p:cNvPr id="222215" name="文本框 222214"/>
          <p:cNvSpPr txBox="1">
            <a:spLocks noChangeArrowheads="1"/>
          </p:cNvSpPr>
          <p:nvPr/>
        </p:nvSpPr>
        <p:spPr bwMode="auto">
          <a:xfrm>
            <a:off x="4341813" y="4329113"/>
            <a:ext cx="360045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(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随机事件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)</a:t>
            </a:r>
          </a:p>
        </p:txBody>
      </p:sp>
      <p:sp>
        <p:nvSpPr>
          <p:cNvPr id="222216" name="文本框 222215"/>
          <p:cNvSpPr txBox="1">
            <a:spLocks noChangeArrowheads="1"/>
          </p:cNvSpPr>
          <p:nvPr/>
        </p:nvSpPr>
        <p:spPr bwMode="auto">
          <a:xfrm>
            <a:off x="2473325" y="5376863"/>
            <a:ext cx="2068513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(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随机事件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)</a:t>
            </a:r>
          </a:p>
        </p:txBody>
      </p:sp>
      <p:sp>
        <p:nvSpPr>
          <p:cNvPr id="222217" name="矩形 222216"/>
          <p:cNvSpPr>
            <a:spLocks noChangeArrowheads="1"/>
          </p:cNvSpPr>
          <p:nvPr/>
        </p:nvSpPr>
        <p:spPr bwMode="auto">
          <a:xfrm>
            <a:off x="179388" y="835025"/>
            <a:ext cx="853122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charset="-122"/>
              </a:rPr>
              <a:t>1.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charset="-122"/>
              </a:rPr>
              <a:t>指出下列事件中哪些事件是必然事件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charset="-122"/>
              </a:rPr>
              <a:t>,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charset="-122"/>
              </a:rPr>
              <a:t>哪些事件是不可以事件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charset="-122"/>
              </a:rPr>
              <a:t>,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charset="-122"/>
              </a:rPr>
              <a:t>哪些事件是随机事件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charset="-122"/>
              </a:rPr>
              <a:t>.</a:t>
            </a:r>
          </a:p>
        </p:txBody>
      </p:sp>
      <p:sp>
        <p:nvSpPr>
          <p:cNvPr id="32" name="矩形 80"/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当堂练习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2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2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5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2000"/>
                                        <p:tgtEl>
                                          <p:spTgt spid="222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1" grpId="0"/>
      <p:bldP spid="222212" grpId="0"/>
      <p:bldP spid="222213" grpId="0"/>
      <p:bldP spid="222214" grpId="0"/>
      <p:bldP spid="222215" grpId="0"/>
      <p:bldP spid="222216" grpId="0"/>
      <p:bldP spid="222217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12"/>
          <p:cNvSpPr txBox="1">
            <a:spLocks noChangeArrowheads="1"/>
          </p:cNvSpPr>
          <p:nvPr/>
        </p:nvSpPr>
        <p:spPr bwMode="auto">
          <a:xfrm>
            <a:off x="322263" y="719138"/>
            <a:ext cx="8353425" cy="177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charset="-122"/>
              </a:rPr>
              <a:t>2.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如果袋子中有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charset="-122"/>
              </a:rPr>
              <a:t>4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个黑球和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charset="-122"/>
              </a:rPr>
              <a:t>x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个白球，从袋子中随机摸出一个，“摸出白球”与“摸出黑球”的可能性相同，则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charset="-122"/>
              </a:rPr>
              <a:t>x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charset="-122"/>
              </a:rPr>
              <a:t>=</a:t>
            </a:r>
            <a:r>
              <a:rPr lang="en-US" altLang="zh-CN" sz="2800" u="sng">
                <a:latin typeface="黑体" panose="02010609060101010101" charset="-122"/>
                <a:ea typeface="黑体" panose="02010609060101010101" charset="-122"/>
              </a:rPr>
              <a:t>      </a:t>
            </a:r>
            <a:r>
              <a:rPr lang="en-US" altLang="zh-CN" sz="2800">
                <a:latin typeface="黑体" panose="02010609060101010101" charset="-122"/>
                <a:ea typeface="黑体" panose="02010609060101010101" charset="-122"/>
              </a:rPr>
              <a:t>.</a:t>
            </a:r>
          </a:p>
        </p:txBody>
      </p:sp>
      <p:sp>
        <p:nvSpPr>
          <p:cNvPr id="27650" name="TextBox 14"/>
          <p:cNvSpPr txBox="1">
            <a:spLocks noChangeArrowheads="1"/>
          </p:cNvSpPr>
          <p:nvPr/>
        </p:nvSpPr>
        <p:spPr bwMode="auto">
          <a:xfrm>
            <a:off x="322263" y="2665413"/>
            <a:ext cx="8542337" cy="288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charset="-122"/>
              </a:rPr>
              <a:t>3.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charset="-122"/>
              </a:rPr>
              <a:t>已知地球表面陆地面积与海洋面积的比约为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charset="-122"/>
              </a:rPr>
              <a:t>3:7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charset="-122"/>
              </a:rPr>
              <a:t>，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charset="-122"/>
              </a:rPr>
              <a:t>如果宇宙中飞来一块陨石落在地球上，“落在海洋里”发生的可能性（         ）“落在陆地上”的可能性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charset="-122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charset="-122"/>
              </a:rPr>
              <a:t>   A.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charset="-122"/>
              </a:rPr>
              <a:t>大于 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charset="-122"/>
              </a:rPr>
              <a:t>            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charset="-122"/>
              </a:rPr>
              <a:t>B.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charset="-122"/>
              </a:rPr>
              <a:t>等于       </a:t>
            </a:r>
          </a:p>
          <a:p>
            <a:pPr>
              <a:lnSpc>
                <a:spcPct val="1300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charset="-122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charset="-122"/>
              </a:rPr>
              <a:t>C.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charset="-122"/>
              </a:rPr>
              <a:t>小于                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charset="-122"/>
              </a:rPr>
              <a:t>D.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charset="-122"/>
              </a:rPr>
              <a:t>三种情况都有可能</a:t>
            </a:r>
            <a:endParaRPr lang="zh-CN" altLang="en-US" sz="280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187575" y="1838325"/>
            <a:ext cx="360363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051175" y="3784600"/>
            <a:ext cx="439738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Box 3"/>
          <p:cNvSpPr>
            <a:spLocks noChangeArrowheads="1"/>
          </p:cNvSpPr>
          <p:nvPr/>
        </p:nvSpPr>
        <p:spPr bwMode="auto">
          <a:xfrm>
            <a:off x="339725" y="606425"/>
            <a:ext cx="8428038" cy="344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4.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 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桌上扣着背面图案相同的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charset="-122"/>
                <a:sym typeface="Calibri" panose="020F0502020204030204" pitchFamily="34" charset="0"/>
              </a:rPr>
              <a:t>5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张扑克牌，其中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charset="-122"/>
                <a:sym typeface="Calibri" panose="020F0502020204030204" pitchFamily="34" charset="0"/>
              </a:rPr>
              <a:t>3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张黑桃、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charset="-122"/>
                <a:sym typeface="Calibri" panose="020F0502020204030204" pitchFamily="34" charset="0"/>
              </a:rPr>
              <a:t>2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张红桃</a:t>
            </a:r>
            <a:r>
              <a:rPr lang="en-US" altLang="zh-CN" sz="2800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.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从中随机抽取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charset="-122"/>
                <a:sym typeface="Calibri" panose="020F0502020204030204" pitchFamily="34" charset="0"/>
              </a:rPr>
              <a:t>1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张扑克牌</a:t>
            </a:r>
            <a:r>
              <a:rPr lang="en-US" altLang="zh-CN" sz="2800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（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charset="-122"/>
                <a:sym typeface="Calibri" panose="020F0502020204030204" pitchFamily="34" charset="0"/>
              </a:rPr>
              <a:t>1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）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能够事先确定抽取的扑克牌的花色吗？</a:t>
            </a:r>
            <a:endParaRPr lang="en-US" sz="2800">
              <a:latin typeface="黑体" panose="02010609060101010101" charset="-122"/>
              <a:ea typeface="黑体" panose="02010609060101010101" charset="-122"/>
              <a:sym typeface="Calibri" panose="020F050202020403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（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charset="-122"/>
                <a:sym typeface="Calibri" panose="020F0502020204030204" pitchFamily="34" charset="0"/>
              </a:rPr>
              <a:t>2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）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你认为抽到哪种花色扑克牌的可能性大？</a:t>
            </a:r>
            <a:endParaRPr lang="en-US" sz="2800">
              <a:latin typeface="黑体" panose="02010609060101010101" charset="-122"/>
              <a:ea typeface="黑体" panose="02010609060101010101" charset="-122"/>
              <a:sym typeface="Calibri" panose="020F050202020403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（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charset="-122"/>
                <a:sym typeface="Calibri" panose="020F0502020204030204" pitchFamily="34" charset="0"/>
              </a:rPr>
              <a:t>3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）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能否通过改变某种花色的扑克牌的数量，使“抽到黑桃”和“抽到红桃”的可能性大小相同？</a:t>
            </a:r>
          </a:p>
        </p:txBody>
      </p:sp>
      <p:sp>
        <p:nvSpPr>
          <p:cNvPr id="19" name="TextBox 4"/>
          <p:cNvSpPr>
            <a:spLocks noChangeArrowheads="1"/>
          </p:cNvSpPr>
          <p:nvPr/>
        </p:nvSpPr>
        <p:spPr bwMode="auto">
          <a:xfrm>
            <a:off x="611188" y="4221163"/>
            <a:ext cx="7858125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解：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（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Calibri" panose="020F0502020204030204" pitchFamily="34" charset="0"/>
              </a:rPr>
              <a:t>1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）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不能确定；</a:t>
            </a:r>
            <a:endParaRPr lang="en-US" sz="28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sym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   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（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Calibri" panose="020F0502020204030204" pitchFamily="34" charset="0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）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黑桃；</a:t>
            </a:r>
            <a:endParaRPr lang="en-US" sz="28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sym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   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（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Calibri" panose="020F0502020204030204" pitchFamily="34" charset="0"/>
              </a:rPr>
              <a:t>3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）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可以，去掉一张黑桃或增加一张红桃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>
                                      <p:cBhvr>
                                        <p:cTn id="7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>
                                      <p:cBhvr>
                                        <p:cTn id="12" dur="2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>
                                      <p:cBhvr>
                                        <p:cTn id="17" dur="2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84150" y="2311400"/>
            <a:ext cx="8643938" cy="396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解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:(1)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向上一面点数是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6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的可能有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1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      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所以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P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(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点数为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6)=     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. </a:t>
            </a:r>
            <a:endParaRPr lang="en-US" altLang="en-US" sz="2800" i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(2)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向上一面点数小于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3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的可能有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1,2,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共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所以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P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(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点数小于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3)=      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.</a:t>
            </a:r>
            <a:endParaRPr lang="en-US" altLang="en-US" sz="2800" i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(3)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向上一面点数是质数的可能有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2,3,5,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共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3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所以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P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(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点数是质数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)=     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.</a:t>
            </a:r>
            <a:endParaRPr lang="en-US" altLang="en-US" sz="2800" i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31746" name="矩形 3"/>
          <p:cNvSpPr>
            <a:spLocks noChangeArrowheads="1"/>
          </p:cNvSpPr>
          <p:nvPr/>
        </p:nvSpPr>
        <p:spPr bwMode="auto">
          <a:xfrm>
            <a:off x="263525" y="539750"/>
            <a:ext cx="8216900" cy="177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charset="-122"/>
              </a:rPr>
              <a:t>5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charset="-122"/>
              </a:rPr>
              <a:t>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charset="-122"/>
              </a:rPr>
              <a:t>抛一个普通的正方体骰子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charset="-122"/>
              </a:rPr>
              <a:t>,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charset="-122"/>
              </a:rPr>
              <a:t>观察向上一面的点数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charset="-122"/>
              </a:rPr>
              <a:t>,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charset="-122"/>
              </a:rPr>
              <a:t>求下列事件的概率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charset="-122"/>
              </a:rPr>
              <a:t>.</a:t>
            </a:r>
            <a:endParaRPr lang="zh-CN" altLang="en-US" sz="2800"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charset="-122"/>
              </a:rPr>
              <a:t>(1)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charset="-122"/>
              </a:rPr>
              <a:t>点数为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charset="-122"/>
              </a:rPr>
              <a:t>6; (2)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charset="-122"/>
              </a:rPr>
              <a:t>点数小于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charset="-122"/>
              </a:rPr>
              <a:t>3; (3)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charset="-122"/>
              </a:rPr>
              <a:t>点数为质数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charset="-122"/>
              </a:rPr>
              <a:t>.</a:t>
            </a:r>
            <a:endParaRPr lang="zh-CN" altLang="en-US" sz="2800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611563" y="3028950"/>
          <a:ext cx="284162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2" r:id="rId3" imgW="3352800" imgH="9448800" progId="Equation.DSMT4">
                  <p:embed/>
                </p:oleObj>
              </mc:Choice>
              <mc:Fallback>
                <p:oleObj r:id="rId3" imgW="3352800" imgH="9448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1563" y="3028950"/>
                        <a:ext cx="284162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325813" y="4310063"/>
          <a:ext cx="285750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3" r:id="rId5" imgW="3352800" imgH="9448800" progId="Equation.DSMT4">
                  <p:embed/>
                </p:oleObj>
              </mc:Choice>
              <mc:Fallback>
                <p:oleObj r:id="rId5" imgW="3352800" imgH="9448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5813" y="4310063"/>
                        <a:ext cx="285750" cy="804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521075" y="5529263"/>
          <a:ext cx="290513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4" r:id="rId7" imgW="3657600" imgH="9448800" progId="Equation.DSMT4">
                  <p:embed/>
                </p:oleObj>
              </mc:Choice>
              <mc:Fallback>
                <p:oleObj r:id="rId7" imgW="3657600" imgH="9448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1075" y="5529263"/>
                        <a:ext cx="290513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3" name="TextBox 17"/>
          <p:cNvSpPr txBox="1">
            <a:spLocks noChangeArrowheads="1"/>
          </p:cNvSpPr>
          <p:nvPr/>
        </p:nvSpPr>
        <p:spPr bwMode="auto">
          <a:xfrm>
            <a:off x="398463" y="3068638"/>
            <a:ext cx="1008062" cy="461962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dist"/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概率</a:t>
            </a:r>
          </a:p>
        </p:txBody>
      </p:sp>
      <p:sp>
        <p:nvSpPr>
          <p:cNvPr id="13324" name="TextBox 18"/>
          <p:cNvSpPr txBox="1">
            <a:spLocks noChangeArrowheads="1"/>
          </p:cNvSpPr>
          <p:nvPr/>
        </p:nvSpPr>
        <p:spPr bwMode="auto">
          <a:xfrm>
            <a:off x="1712913" y="1714500"/>
            <a:ext cx="874712" cy="461963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定义</a:t>
            </a:r>
          </a:p>
        </p:txBody>
      </p:sp>
      <p:sp>
        <p:nvSpPr>
          <p:cNvPr id="13325" name="TextBox 19"/>
          <p:cNvSpPr txBox="1">
            <a:spLocks noChangeArrowheads="1"/>
          </p:cNvSpPr>
          <p:nvPr/>
        </p:nvSpPr>
        <p:spPr bwMode="auto">
          <a:xfrm>
            <a:off x="1766888" y="2886075"/>
            <a:ext cx="874712" cy="830263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适用对象</a:t>
            </a:r>
          </a:p>
        </p:txBody>
      </p:sp>
      <p:sp>
        <p:nvSpPr>
          <p:cNvPr id="13326" name="TextBox 20"/>
          <p:cNvSpPr txBox="1">
            <a:spLocks noChangeArrowheads="1"/>
          </p:cNvSpPr>
          <p:nvPr/>
        </p:nvSpPr>
        <p:spPr bwMode="auto">
          <a:xfrm>
            <a:off x="1766888" y="4254500"/>
            <a:ext cx="946150" cy="830263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计算公式</a:t>
            </a:r>
          </a:p>
        </p:txBody>
      </p:sp>
      <p:sp>
        <p:nvSpPr>
          <p:cNvPr id="13327" name="矩形 25"/>
          <p:cNvSpPr>
            <a:spLocks noChangeArrowheads="1"/>
          </p:cNvSpPr>
          <p:nvPr/>
        </p:nvSpPr>
        <p:spPr bwMode="auto">
          <a:xfrm>
            <a:off x="2713038" y="1357313"/>
            <a:ext cx="5929312" cy="914400"/>
          </a:xfrm>
          <a:prstGeom prst="rect">
            <a:avLst/>
          </a:prstGeom>
          <a:noFill/>
          <a:ln w="9525" cap="rnd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latin typeface="黑体" panose="02010609060101010101" charset="-122"/>
                <a:ea typeface="黑体" panose="02010609060101010101" charset="-122"/>
              </a:rPr>
              <a:t>一般地，对于一个随机事件</a:t>
            </a:r>
            <a:r>
              <a:rPr lang="zh-CN" altLang="en-US" b="1" i="1">
                <a:latin typeface="Times New Roman" panose="02020603050405020304" pitchFamily="18" charset="0"/>
                <a:ea typeface="黑体" panose="02010609060101010101" charset="-122"/>
              </a:rPr>
              <a:t>A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charset="-122"/>
              </a:rPr>
              <a:t>，</a:t>
            </a:r>
            <a:r>
              <a:rPr lang="zh-CN" altLang="en-US">
                <a:latin typeface="黑体" panose="02010609060101010101" charset="-122"/>
                <a:ea typeface="黑体" panose="02010609060101010101" charset="-122"/>
              </a:rPr>
              <a:t>我们把刻画其发生可能性大小的数值，称为随机事件</a:t>
            </a:r>
            <a:r>
              <a:rPr lang="zh-CN" altLang="en-US" b="1" i="1">
                <a:latin typeface="Times New Roman" panose="02020603050405020304" pitchFamily="18" charset="0"/>
                <a:ea typeface="黑体" panose="02010609060101010101" charset="-122"/>
              </a:rPr>
              <a:t>A</a:t>
            </a:r>
            <a:r>
              <a:rPr lang="zh-CN" altLang="en-US">
                <a:latin typeface="黑体" panose="02010609060101010101" charset="-122"/>
                <a:ea typeface="黑体" panose="02010609060101010101" charset="-122"/>
              </a:rPr>
              <a:t>发生的概率，记为</a:t>
            </a:r>
            <a:r>
              <a:rPr lang="zh-CN" altLang="en-US" b="1" i="1">
                <a:latin typeface="Times New Roman" panose="02020603050405020304" pitchFamily="18" charset="0"/>
                <a:ea typeface="黑体" panose="02010609060101010101" charset="-122"/>
              </a:rPr>
              <a:t>P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charset="-122"/>
              </a:rPr>
              <a:t>（</a:t>
            </a:r>
            <a:r>
              <a:rPr lang="zh-CN" altLang="en-US" b="1" i="1">
                <a:latin typeface="Times New Roman" panose="02020603050405020304" pitchFamily="18" charset="0"/>
                <a:ea typeface="黑体" panose="02010609060101010101" charset="-122"/>
              </a:rPr>
              <a:t>A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charset="-122"/>
              </a:rPr>
              <a:t>）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charset="-122"/>
              </a:rPr>
              <a:t>.</a:t>
            </a:r>
          </a:p>
        </p:txBody>
      </p:sp>
      <p:sp>
        <p:nvSpPr>
          <p:cNvPr id="13328" name="矩形 25"/>
          <p:cNvSpPr>
            <a:spLocks noChangeArrowheads="1"/>
          </p:cNvSpPr>
          <p:nvPr/>
        </p:nvSpPr>
        <p:spPr bwMode="auto">
          <a:xfrm>
            <a:off x="2927350" y="2714625"/>
            <a:ext cx="3616325" cy="914400"/>
          </a:xfrm>
          <a:prstGeom prst="rect">
            <a:avLst/>
          </a:prstGeom>
          <a:noFill/>
          <a:ln w="9525" cap="rnd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  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等可能事件，其特点：</a:t>
            </a:r>
            <a:endParaRPr lang="en-US" altLang="zh-CN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（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1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）有限个；（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2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）可能性一样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.</a:t>
            </a:r>
          </a:p>
        </p:txBody>
      </p:sp>
      <p:graphicFrame>
        <p:nvGraphicFramePr>
          <p:cNvPr id="12306" name="Object 18"/>
          <p:cNvGraphicFramePr>
            <a:graphicFrameLocks noChangeAspect="1"/>
          </p:cNvGraphicFramePr>
          <p:nvPr/>
        </p:nvGraphicFramePr>
        <p:xfrm>
          <a:off x="3181350" y="4076700"/>
          <a:ext cx="4783138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7" r:id="rId3" imgW="2540000" imgH="609600" progId="Equation.DSMT4">
                  <p:embed/>
                </p:oleObj>
              </mc:Choice>
              <mc:Fallback>
                <p:oleObj r:id="rId3" imgW="2540000" imgH="6096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1350" y="4076700"/>
                        <a:ext cx="4783138" cy="11493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prstDash val="sysDot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9" name="左大括号 24"/>
          <p:cNvSpPr/>
          <p:nvPr/>
        </p:nvSpPr>
        <p:spPr bwMode="auto">
          <a:xfrm>
            <a:off x="1549400" y="1989138"/>
            <a:ext cx="119063" cy="2592387"/>
          </a:xfrm>
          <a:prstGeom prst="leftBrace">
            <a:avLst>
              <a:gd name="adj1" fmla="val 6653"/>
              <a:gd name="adj2" fmla="val 50000"/>
            </a:avLst>
          </a:prstGeom>
          <a:noFill/>
          <a:ln w="25400">
            <a:solidFill>
              <a:srgbClr val="0070C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>
              <a:ea typeface="Adobe 黑体 Std R" pitchFamily="34" charset="-122"/>
            </a:endParaRPr>
          </a:p>
        </p:txBody>
      </p:sp>
      <p:sp>
        <p:nvSpPr>
          <p:cNvPr id="13330" name="右箭头 25"/>
          <p:cNvSpPr>
            <a:spLocks noChangeArrowheads="1"/>
          </p:cNvSpPr>
          <p:nvPr/>
        </p:nvSpPr>
        <p:spPr bwMode="auto">
          <a:xfrm>
            <a:off x="2427288" y="1857375"/>
            <a:ext cx="2159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70C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ea typeface="Adobe 黑体 Std R" pitchFamily="34" charset="-122"/>
            </a:endParaRPr>
          </a:p>
        </p:txBody>
      </p:sp>
      <p:sp>
        <p:nvSpPr>
          <p:cNvPr id="13331" name="右箭头 26"/>
          <p:cNvSpPr>
            <a:spLocks noChangeArrowheads="1"/>
          </p:cNvSpPr>
          <p:nvPr/>
        </p:nvSpPr>
        <p:spPr bwMode="auto">
          <a:xfrm>
            <a:off x="2641600" y="3143250"/>
            <a:ext cx="2159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70C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ea typeface="Adobe 黑体 Std R" pitchFamily="34" charset="-122"/>
            </a:endParaRPr>
          </a:p>
        </p:txBody>
      </p:sp>
      <p:sp>
        <p:nvSpPr>
          <p:cNvPr id="13332" name="右箭头 27"/>
          <p:cNvSpPr>
            <a:spLocks noChangeArrowheads="1"/>
          </p:cNvSpPr>
          <p:nvPr/>
        </p:nvSpPr>
        <p:spPr bwMode="auto">
          <a:xfrm>
            <a:off x="2846388" y="4581525"/>
            <a:ext cx="2159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70C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ea typeface="Adobe 黑体 Std R" pitchFamily="34" charset="-122"/>
            </a:endParaRPr>
          </a:p>
        </p:txBody>
      </p:sp>
      <p:sp>
        <p:nvSpPr>
          <p:cNvPr id="32780" name="矩形 80"/>
          <p:cNvSpPr>
            <a:spLocks noChangeArrowheads="1"/>
          </p:cNvSpPr>
          <p:nvPr/>
        </p:nvSpPr>
        <p:spPr bwMode="auto">
          <a:xfrm>
            <a:off x="71438" y="0"/>
            <a:ext cx="1217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rgbClr val="228B8B"/>
                </a:solidFill>
                <a:ea typeface="方正姚体" panose="02010601030101010101" pitchFamily="2" charset="-122"/>
              </a:rPr>
              <a:t>课堂小结</a:t>
            </a:r>
            <a:endParaRPr lang="zh-CN" altLang="en-US" sz="2000">
              <a:solidFill>
                <a:srgbClr val="228B8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3" grpId="0" bldLvl="0" animBg="1"/>
      <p:bldP spid="13324" grpId="0" bldLvl="0" animBg="1"/>
      <p:bldP spid="13325" grpId="0" bldLvl="0" animBg="1"/>
      <p:bldP spid="13326" grpId="0" bldLvl="0" animBg="1"/>
      <p:bldP spid="13327" grpId="0" bldLvl="0" animBg="1"/>
      <p:bldP spid="13328" grpId="0" bldLvl="0" animBg="1"/>
      <p:bldP spid="13329" grpId="0" bldLvl="0" animBg="1"/>
      <p:bldP spid="13330" grpId="0" bldLvl="0" animBg="1"/>
      <p:bldP spid="13331" grpId="0" bldLvl="0" animBg="1"/>
      <p:bldP spid="13332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内容占位符 6145"/>
          <p:cNvSpPr>
            <a:spLocks noGrp="1" noChangeArrowheads="1"/>
          </p:cNvSpPr>
          <p:nvPr>
            <p:ph idx="1"/>
          </p:nvPr>
        </p:nvSpPr>
        <p:spPr>
          <a:xfrm>
            <a:off x="628650" y="3116263"/>
            <a:ext cx="8064500" cy="2776537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zh-CN" altLang="en-US" sz="2800" dirty="0" smtClean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必然事件:在一定条件下必然发生的事件.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sz="2800" dirty="0" smtClean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不可能事件:在一定条件下不可能发生的事件.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sz="2800" dirty="0" smtClean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随机事件:在一定条件下可能发生也可能不发生的事件.</a:t>
            </a:r>
          </a:p>
        </p:txBody>
      </p:sp>
      <p:sp>
        <p:nvSpPr>
          <p:cNvPr id="2" name="矩形 80"/>
          <p:cNvSpPr>
            <a:spLocks noChangeArrowheads="1"/>
          </p:cNvSpPr>
          <p:nvPr/>
        </p:nvSpPr>
        <p:spPr bwMode="auto">
          <a:xfrm>
            <a:off x="0" y="44450"/>
            <a:ext cx="1403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000" b="1" dirty="0">
                <a:solidFill>
                  <a:srgbClr val="228B8B"/>
                </a:solidFill>
                <a:ea typeface="方正姚体" panose="02010601030101010101" pitchFamily="2" charset="-122"/>
              </a:rPr>
              <a:t>导入新课</a:t>
            </a:r>
            <a:endParaRPr lang="zh-CN" altLang="en-US" sz="2000" dirty="0">
              <a:solidFill>
                <a:srgbClr val="228B8B"/>
              </a:solidFill>
            </a:endParaRPr>
          </a:p>
        </p:txBody>
      </p:sp>
      <p:sp>
        <p:nvSpPr>
          <p:cNvPr id="6152" name="矩形 6151"/>
          <p:cNvSpPr>
            <a:spLocks noChangeArrowheads="1"/>
          </p:cNvSpPr>
          <p:nvPr/>
        </p:nvSpPr>
        <p:spPr bwMode="auto">
          <a:xfrm>
            <a:off x="539750" y="1538288"/>
            <a:ext cx="8243888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zh-CN" altLang="en-US" sz="2800" dirty="0">
                <a:solidFill>
                  <a:srgbClr val="149494"/>
                </a:solidFill>
                <a:latin typeface="黑体" panose="02010609060101010101" charset="-122"/>
                <a:ea typeface="黑体" panose="02010609060101010101" charset="-122"/>
              </a:rPr>
              <a:t>问题</a:t>
            </a:r>
            <a:r>
              <a:rPr lang="en-US" altLang="zh-CN" sz="2800" b="1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charset="-122"/>
              </a:rPr>
              <a:t>  </a:t>
            </a:r>
            <a:r>
              <a:rPr lang="en-US" altLang="zh-CN" sz="2800" dirty="0"/>
              <a:t>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charset="-122"/>
              </a:rPr>
              <a:t>回顾一下上节课学到的“必然事件”“不可能事件”“随机事件”的定义</a:t>
            </a:r>
            <a:r>
              <a:rPr lang="en-US" sz="2800" dirty="0">
                <a:latin typeface="Times New Roman" panose="02020603050405020304" pitchFamily="18" charset="0"/>
                <a:ea typeface="黑体" panose="02010609060101010101" charset="-122"/>
              </a:rPr>
              <a:t>？</a:t>
            </a:r>
          </a:p>
        </p:txBody>
      </p:sp>
      <p:sp>
        <p:nvSpPr>
          <p:cNvPr id="6148" name="圆角矩形 31"/>
          <p:cNvSpPr>
            <a:spLocks noChangeArrowheads="1"/>
          </p:cNvSpPr>
          <p:nvPr/>
        </p:nvSpPr>
        <p:spPr bwMode="auto">
          <a:xfrm>
            <a:off x="539750" y="777875"/>
            <a:ext cx="1752600" cy="53340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复习引入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uiExpand="1" build="p"/>
      <p:bldP spid="615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组合 8193"/>
          <p:cNvGrpSpPr/>
          <p:nvPr/>
        </p:nvGrpSpPr>
        <p:grpSpPr bwMode="auto">
          <a:xfrm>
            <a:off x="1835150" y="1147763"/>
            <a:ext cx="6337300" cy="2376487"/>
            <a:chOff x="0" y="0"/>
            <a:chExt cx="3992" cy="1497"/>
          </a:xfrm>
        </p:grpSpPr>
        <p:sp>
          <p:nvSpPr>
            <p:cNvPr id="7170" name="云形标注 8194"/>
            <p:cNvSpPr>
              <a:spLocks noChangeArrowheads="1"/>
            </p:cNvSpPr>
            <p:nvPr/>
          </p:nvSpPr>
          <p:spPr bwMode="auto">
            <a:xfrm>
              <a:off x="0" y="0"/>
              <a:ext cx="3992" cy="1497"/>
            </a:xfrm>
            <a:prstGeom prst="cloudCallout">
              <a:avLst>
                <a:gd name="adj1" fmla="val -59292"/>
                <a:gd name="adj2" fmla="val 103306"/>
              </a:avLst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170" tIns="46990" rIns="90170" bIns="46990"/>
            <a:lstStyle/>
            <a:p>
              <a:pPr algn="ctr"/>
              <a:endParaRPr lang="zh-CN" altLang="en-US"/>
            </a:p>
          </p:txBody>
        </p:sp>
        <p:sp>
          <p:nvSpPr>
            <p:cNvPr id="7171" name="矩形 8195"/>
            <p:cNvSpPr>
              <a:spLocks noChangeArrowheads="1" noChangeShapeType="1" noTextEdit="1"/>
            </p:cNvSpPr>
            <p:nvPr/>
          </p:nvSpPr>
          <p:spPr bwMode="auto">
            <a:xfrm>
              <a:off x="862" y="391"/>
              <a:ext cx="2676" cy="499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 kern="10">
                  <a:ln w="19050">
                    <a:solidFill>
                      <a:srgbClr val="99CCFF"/>
                    </a:solidFill>
                    <a:round/>
                  </a:ln>
                  <a:noFill/>
                  <a:effectLst>
                    <a:outerShdw dist="35921" dir="2700000" algn="ctr" rotWithShape="0">
                      <a:srgbClr val="990000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明天会下雨！</a:t>
              </a:r>
            </a:p>
          </p:txBody>
        </p:sp>
      </p:grpSp>
      <p:sp>
        <p:nvSpPr>
          <p:cNvPr id="8197" name="文本框 8196"/>
          <p:cNvSpPr txBox="1">
            <a:spLocks noChangeArrowheads="1"/>
          </p:cNvSpPr>
          <p:nvPr/>
        </p:nvSpPr>
        <p:spPr bwMode="auto">
          <a:xfrm>
            <a:off x="3492500" y="3789363"/>
            <a:ext cx="39608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FF0000"/>
                </a:solidFill>
                <a:ea typeface="黑体" panose="02010609060101010101" charset="-122"/>
              </a:rPr>
              <a:t>随机事件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9217"/>
          <p:cNvSpPr>
            <a:spLocks noChangeArrowheads="1" noChangeShapeType="1" noTextEdit="1"/>
          </p:cNvSpPr>
          <p:nvPr/>
        </p:nvSpPr>
        <p:spPr bwMode="auto">
          <a:xfrm>
            <a:off x="900113" y="1484313"/>
            <a:ext cx="2376487" cy="949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守株待兔</a:t>
            </a:r>
          </a:p>
        </p:txBody>
      </p:sp>
      <p:pic>
        <p:nvPicPr>
          <p:cNvPr id="9219" name="图片 9218" descr="1145802512484267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8225" y="2492375"/>
            <a:ext cx="3698875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图片 9219" descr="20073169533279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4203700"/>
            <a:ext cx="167005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云形标注 9220"/>
          <p:cNvSpPr>
            <a:spLocks noChangeArrowheads="1"/>
          </p:cNvSpPr>
          <p:nvPr/>
        </p:nvSpPr>
        <p:spPr bwMode="auto">
          <a:xfrm>
            <a:off x="5381625" y="765175"/>
            <a:ext cx="3697288" cy="3744913"/>
          </a:xfrm>
          <a:prstGeom prst="cloudCallout">
            <a:avLst>
              <a:gd name="adj1" fmla="val -53093"/>
              <a:gd name="adj2" fmla="val 46065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170" tIns="46990" rIns="90170" bIns="46990"/>
          <a:lstStyle/>
          <a:p>
            <a:pPr>
              <a:lnSpc>
                <a:spcPct val="150000"/>
              </a:lnSpc>
            </a:pPr>
            <a:endParaRPr lang="en-US" altLang="zh-CN" sz="280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9222" name="矩形 9221"/>
          <p:cNvSpPr>
            <a:spLocks noChangeArrowheads="1" noChangeShapeType="1" noTextEdit="1"/>
          </p:cNvSpPr>
          <p:nvPr/>
        </p:nvSpPr>
        <p:spPr bwMode="auto">
          <a:xfrm>
            <a:off x="1258888" y="5661025"/>
            <a:ext cx="6481762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随机事件发生的可能性究竟有多大？能否用数值来刻画呢？</a:t>
            </a:r>
          </a:p>
        </p:txBody>
      </p:sp>
      <p:sp>
        <p:nvSpPr>
          <p:cNvPr id="9223" name="文本框 9222"/>
          <p:cNvSpPr txBox="1">
            <a:spLocks noChangeArrowheads="1"/>
          </p:cNvSpPr>
          <p:nvPr/>
        </p:nvSpPr>
        <p:spPr bwMode="auto">
          <a:xfrm>
            <a:off x="3781425" y="835025"/>
            <a:ext cx="2232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latin typeface="黑体" panose="02010609060101010101" charset="-122"/>
                <a:ea typeface="黑体" panose="02010609060101010101" charset="-122"/>
              </a:rPr>
              <a:t>随机事件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940425" y="917575"/>
            <a:ext cx="2581275" cy="329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我可没我朋友那么笨呢！撞到树上去让你吃掉，你好好等着吧，哈哈</a:t>
            </a:r>
            <a:r>
              <a:rPr lang="en-US" altLang="zh-CN" sz="2800">
                <a:latin typeface="黑体" panose="02010609060101010101" charset="-122"/>
                <a:ea typeface="黑体" panose="02010609060101010101" charset="-122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21" grpId="0" bldLvl="0" animBg="1"/>
      <p:bldP spid="9222" grpId="0" animBg="1"/>
      <p:bldP spid="9223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组合 6147"/>
          <p:cNvGrpSpPr/>
          <p:nvPr/>
        </p:nvGrpSpPr>
        <p:grpSpPr bwMode="auto">
          <a:xfrm>
            <a:off x="325438" y="246063"/>
            <a:ext cx="4651375" cy="822325"/>
            <a:chOff x="0" y="0"/>
            <a:chExt cx="7325" cy="1294"/>
          </a:xfrm>
        </p:grpSpPr>
        <p:sp>
          <p:nvSpPr>
            <p:cNvPr id="9218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19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0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9221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6448" cy="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随机事件的可能性的大小</a:t>
              </a:r>
            </a:p>
          </p:txBody>
        </p:sp>
        <p:sp>
          <p:nvSpPr>
            <p:cNvPr id="9222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325438" y="1793875"/>
            <a:ext cx="8207375" cy="177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    袋中装有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charset="-122"/>
              </a:rPr>
              <a:t>4</a:t>
            </a: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个黑球，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charset="-122"/>
              </a:rPr>
              <a:t>2</a:t>
            </a: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个白球，这些球的形状、大小、质地等完全相同，在看不到球的条件下，随机地从袋子中摸出一个球</a:t>
            </a:r>
            <a:r>
              <a:rPr lang="en-US" altLang="zh-CN" sz="2800" dirty="0">
                <a:latin typeface="黑体" panose="02010609060101010101" charset="-122"/>
                <a:ea typeface="黑体" panose="02010609060101010101" charset="-122"/>
              </a:rPr>
              <a:t>.</a:t>
            </a: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 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228600" y="3563938"/>
            <a:ext cx="66246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charset="-122"/>
              </a:rPr>
              <a:t>（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charset="-122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charset="-122"/>
              </a:rPr>
              <a:t>）</a:t>
            </a: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这个球是白球还是黑球？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325438" y="4622800"/>
            <a:ext cx="7705725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charset="-122"/>
              </a:rPr>
              <a:t>（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charset="-122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charset="-122"/>
              </a:rPr>
              <a:t>）</a:t>
            </a: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如果两种球都有可能被摸出，那么摸出黑球和摸出白球的可能性一样大吗？</a:t>
            </a: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1049338" y="4100513"/>
            <a:ext cx="4983162" cy="522287"/>
          </a:xfrm>
          <a:prstGeom prst="rect">
            <a:avLst/>
          </a:prstGeom>
          <a:noFill/>
          <a:ln>
            <a:noFill/>
          </a:ln>
          <a:effectLst>
            <a:outerShdw dist="35921" dir="2700000" sy="50000" kx="2205167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答：可能是白球也可能是黑球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.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1112838" y="5834063"/>
            <a:ext cx="4271962" cy="522287"/>
          </a:xfrm>
          <a:prstGeom prst="rect">
            <a:avLst/>
          </a:prstGeom>
          <a:noFill/>
          <a:ln>
            <a:noFill/>
          </a:ln>
          <a:effectLst>
            <a:outerShdw dist="35921" dir="2700000" sy="50000" kx="2205167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答：摸出黑球的可能性大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.</a:t>
            </a:r>
          </a:p>
        </p:txBody>
      </p:sp>
      <p:sp>
        <p:nvSpPr>
          <p:cNvPr id="9228" name="圆角矩形 31"/>
          <p:cNvSpPr>
            <a:spLocks noChangeArrowheads="1"/>
          </p:cNvSpPr>
          <p:nvPr/>
        </p:nvSpPr>
        <p:spPr bwMode="auto">
          <a:xfrm>
            <a:off x="325438" y="1281113"/>
            <a:ext cx="1762125" cy="512762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合作探究</a:t>
            </a:r>
          </a:p>
        </p:txBody>
      </p:sp>
      <p:sp>
        <p:nvSpPr>
          <p:cNvPr id="9229" name="矩形 80"/>
          <p:cNvSpPr>
            <a:spLocks noChangeArrowheads="1"/>
          </p:cNvSpPr>
          <p:nvPr/>
        </p:nvSpPr>
        <p:spPr bwMode="auto">
          <a:xfrm>
            <a:off x="0" y="44450"/>
            <a:ext cx="1403350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000" b="1" dirty="0">
                <a:solidFill>
                  <a:srgbClr val="228B8B"/>
                </a:solidFill>
                <a:ea typeface="方正姚体" panose="02010601030101010101" pitchFamily="2" charset="-122"/>
              </a:rPr>
              <a:t>讲授新课</a:t>
            </a:r>
            <a:endParaRPr lang="zh-CN" altLang="en-US" sz="2000" dirty="0">
              <a:solidFill>
                <a:srgbClr val="228B8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18" grpId="0" bldLvl="0" animBg="1"/>
      <p:bldP spid="19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19"/>
          <p:cNvSpPr>
            <a:spLocks noChangeArrowheads="1"/>
          </p:cNvSpPr>
          <p:nvPr/>
        </p:nvSpPr>
        <p:spPr bwMode="auto">
          <a:xfrm>
            <a:off x="431800" y="3571875"/>
            <a:ext cx="7989888" cy="2330450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  <a:prstDash val="sysDash"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2800" dirty="0">
                <a:solidFill>
                  <a:schemeClr val="accent4"/>
                </a:solidFill>
                <a:latin typeface="黑体" panose="02010609060101010101" charset="-122"/>
                <a:ea typeface="黑体" panose="02010609060101010101" charset="-122"/>
                <a:sym typeface="方正姚体" panose="02010601030101010101" pitchFamily="2" charset="-122"/>
              </a:rPr>
              <a:t>【结论】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sym typeface="楷体_GB2312" charset="-122"/>
              </a:rPr>
              <a:t>由于两种球的数量不等，所以“摸出黑球”和“摸出白球”的可能性的大小是不一样的，且“摸出黑球”的可能性大于“摸出白球”的可能性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sym typeface="楷体_GB2312" charset="-122"/>
              </a:rPr>
              <a:t>.</a:t>
            </a:r>
          </a:p>
        </p:txBody>
      </p:sp>
      <p:graphicFrame>
        <p:nvGraphicFramePr>
          <p:cNvPr id="13" name="Group 4"/>
          <p:cNvGraphicFramePr>
            <a:graphicFrameLocks noGrp="1"/>
          </p:cNvGraphicFramePr>
          <p:nvPr/>
        </p:nvGraphicFramePr>
        <p:xfrm>
          <a:off x="1104900" y="1052513"/>
          <a:ext cx="6645275" cy="1214437"/>
        </p:xfrm>
        <a:graphic>
          <a:graphicData uri="http://schemas.openxmlformats.org/drawingml/2006/table">
            <a:tbl>
              <a:tblPr/>
              <a:tblGrid>
                <a:gridCol w="2214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4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6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6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sym typeface="宋体" panose="02010600030101010101" pitchFamily="2" charset="-122"/>
                        </a:rPr>
                        <a:t>球的颜色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sym typeface="宋体" panose="02010600030101010101" pitchFamily="2" charset="-122"/>
                        </a:rPr>
                        <a:t>        黑  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sym typeface="宋体" panose="02010600030101010101" pitchFamily="2" charset="-122"/>
                        </a:rPr>
                        <a:t>         白  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0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sym typeface="宋体" panose="02010600030101010101" pitchFamily="2" charset="-122"/>
                        </a:rPr>
                        <a:t>    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sym typeface="宋体" panose="02010600030101010101" pitchFamily="2" charset="-122"/>
                        </a:rPr>
                        <a:t>摸取次数</a:t>
                      </a:r>
                      <a:endParaRPr sz="1800">
                        <a:latin typeface="Times New Roman" panose="02020603050405020304" pitchFamily="18" charset="0"/>
                        <a:ea typeface="黑体" panose="02010609060101010101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charset="-122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          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charset="-122"/>
                        <a:cs typeface="Calibri" panose="020F0502020204030204" pitchFamily="34" charset="0"/>
                        <a:sym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TextBox 21"/>
          <p:cNvSpPr>
            <a:spLocks noChangeArrowheads="1"/>
          </p:cNvSpPr>
          <p:nvPr/>
        </p:nvSpPr>
        <p:spPr bwMode="auto">
          <a:xfrm>
            <a:off x="4319588" y="1695450"/>
            <a:ext cx="3571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Calibri" panose="020F0502020204030204" pitchFamily="34" charset="0"/>
              </a:rPr>
              <a:t>5</a:t>
            </a:r>
          </a:p>
        </p:txBody>
      </p:sp>
      <p:sp>
        <p:nvSpPr>
          <p:cNvPr id="15" name="TextBox 22"/>
          <p:cNvSpPr>
            <a:spLocks noChangeArrowheads="1"/>
          </p:cNvSpPr>
          <p:nvPr/>
        </p:nvSpPr>
        <p:spPr bwMode="auto">
          <a:xfrm>
            <a:off x="6462713" y="1695450"/>
            <a:ext cx="3571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Calibri" panose="020F0502020204030204" pitchFamily="34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14" grpId="0" bldLvl="0"/>
      <p:bldP spid="15" grpId="0" bldLvl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Box 11"/>
          <p:cNvSpPr txBox="1">
            <a:spLocks noChangeArrowheads="1"/>
          </p:cNvSpPr>
          <p:nvPr/>
        </p:nvSpPr>
        <p:spPr bwMode="auto">
          <a:xfrm>
            <a:off x="357188" y="928688"/>
            <a:ext cx="8280400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269999"/>
                </a:solidFill>
                <a:latin typeface="黑体" panose="02010609060101010101" charset="-122"/>
                <a:ea typeface="黑体" panose="02010609060101010101" charset="-122"/>
              </a:rPr>
              <a:t>想一想：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能否通过改变袋子中某种颜色的球的数量，使“摸出黑球”和“摸出白球”的可能性大小相同？</a:t>
            </a:r>
          </a:p>
        </p:txBody>
      </p:sp>
      <p:sp>
        <p:nvSpPr>
          <p:cNvPr id="14" name="TextBox 14"/>
          <p:cNvSpPr>
            <a:spLocks noChangeArrowheads="1"/>
          </p:cNvSpPr>
          <p:nvPr/>
        </p:nvSpPr>
        <p:spPr bwMode="auto">
          <a:xfrm>
            <a:off x="357188" y="3321050"/>
            <a:ext cx="850106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答：可以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.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例如：白球个数不变，拿出两个黑球或黑球个数不变，加入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Calibri" panose="020F0502020204030204" pitchFamily="34" charset="0"/>
              </a:rPr>
              <a:t>2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个白球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27"/>
          <p:cNvSpPr/>
          <p:nvPr/>
        </p:nvSpPr>
        <p:spPr>
          <a:xfrm>
            <a:off x="492125" y="2967038"/>
            <a:ext cx="8178800" cy="1770062"/>
          </a:xfrm>
          <a:prstGeom prst="rect">
            <a:avLst/>
          </a:prstGeom>
          <a:noFill/>
          <a:ln w="28575" cap="flat" cmpd="sng">
            <a:solidFill>
              <a:schemeClr val="accent6">
                <a:lumMod val="75000"/>
              </a:schemeClr>
            </a:solidFill>
            <a:prstDash val="sysDash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noProof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sym typeface="黑体" panose="02010609060101010101" charset="-122"/>
              </a:rPr>
              <a:t>    </a:t>
            </a:r>
            <a:r>
              <a:rPr lang="zh-CN" altLang="en-US" sz="2800" noProof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sym typeface="黑体" panose="02010609060101010101" charset="-122"/>
              </a:rPr>
              <a:t>一般地，</a:t>
            </a:r>
          </a:p>
          <a:p>
            <a:pPr>
              <a:lnSpc>
                <a:spcPct val="130000"/>
              </a:lnSpc>
            </a:pPr>
            <a:r>
              <a:rPr lang="en-US" altLang="zh-CN" sz="2800" b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黑体" panose="02010609060101010101" charset="-122"/>
              </a:rPr>
              <a:t>1.</a:t>
            </a:r>
            <a:r>
              <a:rPr lang="zh-CN" altLang="en-US" sz="2800" noProof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sym typeface="黑体" panose="02010609060101010101" charset="-122"/>
              </a:rPr>
              <a:t>随机事件发生的可能性是有大小的；</a:t>
            </a:r>
          </a:p>
          <a:p>
            <a:pPr>
              <a:lnSpc>
                <a:spcPct val="130000"/>
              </a:lnSpc>
            </a:pPr>
            <a:r>
              <a:rPr lang="en-US" altLang="zh-CN" sz="2800" b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黑体" panose="02010609060101010101" charset="-122"/>
              </a:rPr>
              <a:t>2.</a:t>
            </a:r>
            <a:r>
              <a:rPr lang="zh-CN" altLang="en-US" sz="2800" noProof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sym typeface="黑体" panose="02010609060101010101" charset="-122"/>
              </a:rPr>
              <a:t>不同的随机事件发生的可能性的大小有可能不同</a:t>
            </a:r>
            <a:r>
              <a:rPr lang="en-US" altLang="zh-CN" sz="2800" noProof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sym typeface="黑体" panose="02010609060101010101" charset="-122"/>
              </a:rPr>
              <a:t>.</a:t>
            </a:r>
          </a:p>
        </p:txBody>
      </p:sp>
      <p:grpSp>
        <p:nvGrpSpPr>
          <p:cNvPr id="12290" name="组合 19"/>
          <p:cNvGrpSpPr/>
          <p:nvPr/>
        </p:nvGrpSpPr>
        <p:grpSpPr bwMode="auto">
          <a:xfrm>
            <a:off x="428625" y="1884363"/>
            <a:ext cx="3024188" cy="588962"/>
            <a:chOff x="1097904" y="1484784"/>
            <a:chExt cx="2380875" cy="432048"/>
          </a:xfrm>
        </p:grpSpPr>
        <p:sp>
          <p:nvSpPr>
            <p:cNvPr id="12291" name="矩形 20"/>
            <p:cNvSpPr>
              <a:spLocks noChangeArrowheads="1"/>
            </p:cNvSpPr>
            <p:nvPr/>
          </p:nvSpPr>
          <p:spPr bwMode="auto">
            <a:xfrm>
              <a:off x="1097904" y="1484784"/>
              <a:ext cx="161728" cy="43204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zh-CN" altLang="en-US" sz="2800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292" name="矩形 21"/>
            <p:cNvSpPr>
              <a:spLocks noChangeArrowheads="1"/>
            </p:cNvSpPr>
            <p:nvPr/>
          </p:nvSpPr>
          <p:spPr bwMode="auto">
            <a:xfrm>
              <a:off x="1332429" y="1484784"/>
              <a:ext cx="2146350" cy="43204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zh-CN" altLang="en-US" sz="2800" b="1" dirty="0">
                  <a:solidFill>
                    <a:srgbClr val="FFFF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随机事件的特点</a:t>
              </a:r>
            </a:p>
          </p:txBody>
        </p:sp>
      </p:grpSp>
      <p:sp>
        <p:nvSpPr>
          <p:cNvPr id="12293" name="圆角矩形 31"/>
          <p:cNvSpPr>
            <a:spLocks noChangeArrowheads="1"/>
          </p:cNvSpPr>
          <p:nvPr/>
        </p:nvSpPr>
        <p:spPr bwMode="auto">
          <a:xfrm>
            <a:off x="385763" y="842963"/>
            <a:ext cx="1647825" cy="47942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要点归纳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默认设计模板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1975</Words>
  <Application>Microsoft Office PowerPoint</Application>
  <PresentationFormat>全屏显示(4:3)</PresentationFormat>
  <Paragraphs>160</Paragraphs>
  <Slides>25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39" baseType="lpstr">
      <vt:lpstr>Adobe 黑体 Std R</vt:lpstr>
      <vt:lpstr>方正姚体</vt:lpstr>
      <vt:lpstr>黑体</vt:lpstr>
      <vt:lpstr>楷体_GB2312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1_默认设计模板</vt:lpstr>
      <vt:lpstr>Equation.DSMT4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2015-07-09T08:14:00Z</dcterms:created>
  <dcterms:modified xsi:type="dcterms:W3CDTF">2023-01-17T03:19:59Z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C1656B4EE4D64499B52B9133BEE520ED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