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40D282-8B33-46FD-B0D4-D4BC9756D36C}"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A74462-9936-49C6-B825-90AE1921EFA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0E15618-59C9-442F-812D-81B82A6ADB20}" type="slidenum">
              <a:rPr lang="zh-CN" altLang="en-US">
                <a:solidFill>
                  <a:prstClr val="black"/>
                </a:solidFill>
              </a:rPr>
              <a:t>4</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smtClean="0"/>
            </a:lvl1pPr>
          </a:lstStyle>
          <a:p>
            <a:pPr>
              <a:defRPr/>
            </a:pPr>
            <a:fld id="{5CDEF6C1-5731-4B52-9AFE-01EBBEE24DE8}"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27C383BA-EB52-409C-9BC2-692CA1F3FA41}"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fld id="{3B780646-0B5B-4B28-9A52-8894A2F70F79}"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8474B166-4FA8-4608-8884-876C84340FF9}"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62738" y="274638"/>
            <a:ext cx="2066925" cy="58229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3138" cy="58229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fld id="{9B80C26A-8587-40CC-B612-8127F4CB8FCF}"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EE574F9F-445A-44D6-8682-1B31B14AF603}"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72463" cy="58229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a:xfrm>
            <a:off x="457200" y="6356350"/>
            <a:ext cx="2133600" cy="365125"/>
          </a:xfrm>
        </p:spPr>
        <p:txBody>
          <a:bodyPr/>
          <a:lstStyle>
            <a:lvl1pPr>
              <a:defRPr smtClean="0"/>
            </a:lvl1pPr>
          </a:lstStyle>
          <a:p>
            <a:pPr>
              <a:defRPr/>
            </a:pPr>
            <a:fld id="{C6FBEEA8-D6F9-4D09-B086-E9CC8D4123E8}"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4" name="页脚占位符 3"/>
          <p:cNvSpPr>
            <a:spLocks noGrp="1"/>
          </p:cNvSpPr>
          <p:nvPr>
            <p:ph type="ftr" sz="quarter" idx="11"/>
          </p:nvPr>
        </p:nvSpPr>
        <p:spPr>
          <a:xfrm>
            <a:off x="3124200" y="6356350"/>
            <a:ext cx="2895600" cy="365125"/>
          </a:xfrm>
        </p:spPr>
        <p:txBody>
          <a:bodyPr/>
          <a:lstStyle>
            <a:lvl1pPr>
              <a:defRPr/>
            </a:lvl1pPr>
          </a:lstStyle>
          <a:p>
            <a:pPr>
              <a:defRPr/>
            </a:pPr>
            <a:endParaRPr lang="zh-CN" altLang="en-US">
              <a:solidFill>
                <a:srgbClr val="000000">
                  <a:tint val="75000"/>
                </a:srgbClr>
              </a:solidFill>
            </a:endParaRPr>
          </a:p>
        </p:txBody>
      </p:sp>
      <p:sp>
        <p:nvSpPr>
          <p:cNvPr id="5" name="灯片编号占位符 4"/>
          <p:cNvSpPr>
            <a:spLocks noGrp="1"/>
          </p:cNvSpPr>
          <p:nvPr>
            <p:ph type="sldNum" sz="quarter" idx="12"/>
          </p:nvPr>
        </p:nvSpPr>
        <p:spPr>
          <a:xfrm>
            <a:off x="6553200" y="6356350"/>
            <a:ext cx="2133600" cy="365125"/>
          </a:xfrm>
        </p:spPr>
        <p:txBody>
          <a:bodyPr/>
          <a:lstStyle>
            <a:lvl1pPr>
              <a:defRPr smtClean="0"/>
            </a:lvl1pPr>
          </a:lstStyle>
          <a:p>
            <a:pPr>
              <a:defRPr/>
            </a:pPr>
            <a:fld id="{26C07CDD-84A4-4D86-B20D-A2766121E8C7}"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fld id="{757516F4-37B8-4591-91E9-052C12EE028A}"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0E082BF6-6063-4D2B-8450-93B7B2968A84}"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smtClean="0"/>
            </a:lvl1pPr>
          </a:lstStyle>
          <a:p>
            <a:pPr>
              <a:defRPr/>
            </a:pPr>
            <a:fld id="{BB55DD6E-4F91-4A8A-A727-B40CD52976A0}"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E7DF95EC-5C9C-41B4-9856-37294D81035B}"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00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91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smtClean="0"/>
            </a:lvl1pPr>
          </a:lstStyle>
          <a:p>
            <a:pPr>
              <a:defRPr/>
            </a:pPr>
            <a:fld id="{718C322D-D94C-4F92-9C1E-73A51899122E}"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9692D0D5-8E37-4CA8-8D9C-C9AFA8890538}"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smtClean="0"/>
            </a:lvl1pPr>
          </a:lstStyle>
          <a:p>
            <a:pPr>
              <a:defRPr/>
            </a:pPr>
            <a:fld id="{7843D2E7-37C5-4155-839E-B8E0098C32D8}"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8" name="页脚占位符 7"/>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9" name="灯片编号占位符 8"/>
          <p:cNvSpPr>
            <a:spLocks noGrp="1"/>
          </p:cNvSpPr>
          <p:nvPr>
            <p:ph type="sldNum" sz="quarter" idx="12"/>
          </p:nvPr>
        </p:nvSpPr>
        <p:spPr/>
        <p:txBody>
          <a:bodyPr/>
          <a:lstStyle>
            <a:lvl1pPr>
              <a:defRPr smtClean="0"/>
            </a:lvl1pPr>
          </a:lstStyle>
          <a:p>
            <a:pPr>
              <a:defRPr/>
            </a:pPr>
            <a:fld id="{7266C669-30CC-4B5B-833F-83D0C1BA7381}"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smtClean="0"/>
            </a:lvl1pPr>
          </a:lstStyle>
          <a:p>
            <a:pPr>
              <a:defRPr/>
            </a:pPr>
            <a:fld id="{195A2A65-521A-4869-BF7A-6C615D0F2668}"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5" name="灯片编号占位符 4"/>
          <p:cNvSpPr>
            <a:spLocks noGrp="1"/>
          </p:cNvSpPr>
          <p:nvPr>
            <p:ph type="sldNum" sz="quarter" idx="12"/>
          </p:nvPr>
        </p:nvSpPr>
        <p:spPr/>
        <p:txBody>
          <a:bodyPr/>
          <a:lstStyle>
            <a:lvl1pPr>
              <a:defRPr smtClean="0"/>
            </a:lvl1pPr>
          </a:lstStyle>
          <a:p>
            <a:pPr>
              <a:defRPr/>
            </a:pPr>
            <a:fld id="{AC1A6856-C36B-46F6-8E98-6CFAF6D1AD1A}"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smtClean="0"/>
            </a:lvl1pPr>
          </a:lstStyle>
          <a:p>
            <a:pPr>
              <a:defRPr/>
            </a:pPr>
            <a:fld id="{691D3B9C-3BA3-44D4-AF91-A031BBC90B94}"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3" name="页脚占位符 2"/>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4" name="灯片编号占位符 3"/>
          <p:cNvSpPr>
            <a:spLocks noGrp="1"/>
          </p:cNvSpPr>
          <p:nvPr>
            <p:ph type="sldNum" sz="quarter" idx="12"/>
          </p:nvPr>
        </p:nvSpPr>
        <p:spPr/>
        <p:txBody>
          <a:bodyPr/>
          <a:lstStyle>
            <a:lvl1pPr>
              <a:defRPr smtClean="0"/>
            </a:lvl1pPr>
          </a:lstStyle>
          <a:p>
            <a:pPr>
              <a:defRPr/>
            </a:pPr>
            <a:fld id="{14AB4074-6771-432D-8AC0-291E35841406}"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smtClean="0"/>
            </a:lvl1pPr>
          </a:lstStyle>
          <a:p>
            <a:pPr>
              <a:defRPr/>
            </a:pPr>
            <a:fld id="{61A25B1E-5EB3-4DAA-9513-9F7011306E6B}"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5FF1DBE0-1170-413D-8D5F-1A63D96893B7}"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smtClean="0"/>
            </a:lvl1pPr>
          </a:lstStyle>
          <a:p>
            <a:pPr>
              <a:defRPr/>
            </a:pPr>
            <a:fld id="{EF8202FB-981C-451C-8806-FE60DC2E47BE}"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6A5C5DCC-9362-47D6-AAA4-1288DCF58B25}"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307202"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07203" name="文本占位符 2"/>
          <p:cNvSpPr>
            <a:spLocks noGrp="1"/>
          </p:cNvSpPr>
          <p:nvPr>
            <p:ph type="body" idx="1"/>
          </p:nvPr>
        </p:nvSpPr>
        <p:spPr bwMode="auto">
          <a:xfrm>
            <a:off x="500063" y="15716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B4498F2-B983-44F0-A211-84E3C102C919}"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534C1DDE-4A9A-4A8A-814C-94AA59659DF0}" type="slidenum">
              <a:rPr lang="zh-CN" altLang="en-US">
                <a:solidFill>
                  <a:srgbClr val="000000">
                    <a:tint val="75000"/>
                  </a:srgbClr>
                </a:solidFill>
              </a:rPr>
              <a:t>‹#›</a:t>
            </a:fld>
            <a:endParaRPr lang="zh-CN" altLang="en-US">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fad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WordArt 3"/>
          <p:cNvSpPr>
            <a:spLocks noChangeArrowheads="1" noChangeShapeType="1"/>
          </p:cNvSpPr>
          <p:nvPr/>
        </p:nvSpPr>
        <p:spPr bwMode="auto">
          <a:xfrm>
            <a:off x="743744" y="1340768"/>
            <a:ext cx="7704856" cy="1495797"/>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altLang="zh-CN" sz="5400" b="1" kern="10" dirty="0">
                <a:ln w="12700">
                  <a:noFill/>
                  <a:round/>
                </a:ln>
                <a:solidFill>
                  <a:srgbClr val="006600"/>
                </a:solidFill>
                <a:effectLst>
                  <a:outerShdw blurRad="38100" dist="38100" dir="2700000" algn="tl">
                    <a:srgbClr val="000000">
                      <a:alpha val="43137"/>
                    </a:srgbClr>
                  </a:outerShdw>
                </a:effectLst>
                <a:latin typeface="Cooper Std Black" pitchFamily="18" charset="0"/>
              </a:rPr>
              <a:t>Unit 1</a:t>
            </a:r>
          </a:p>
          <a:p>
            <a:pPr algn="ctr" fontAlgn="base">
              <a:spcBef>
                <a:spcPct val="0"/>
              </a:spcBef>
              <a:spcAft>
                <a:spcPct val="0"/>
              </a:spcAft>
            </a:pPr>
            <a:r>
              <a:rPr lang="en-US" altLang="zh-CN" sz="5400" b="1" kern="10" dirty="0">
                <a:ln w="12700">
                  <a:noFill/>
                  <a:round/>
                </a:ln>
                <a:solidFill>
                  <a:srgbClr val="006600"/>
                </a:solidFill>
                <a:effectLst>
                  <a:outerShdw blurRad="38100" dist="38100" dir="2700000" algn="tl">
                    <a:srgbClr val="000000">
                      <a:alpha val="43137"/>
                    </a:srgbClr>
                  </a:outerShdw>
                </a:effectLst>
                <a:latin typeface="Cooper Std Black" pitchFamily="18" charset="0"/>
              </a:rPr>
              <a:t>Where did you go on vacation?</a:t>
            </a:r>
            <a:endParaRPr lang="zh-CN" altLang="en-US" sz="5400" b="1" kern="10" dirty="0">
              <a:ln w="12700">
                <a:noFill/>
                <a:round/>
              </a:ln>
              <a:solidFill>
                <a:srgbClr val="006600"/>
              </a:solidFill>
              <a:effectLst>
                <a:outerShdw blurRad="38100" dist="38100" dir="2700000" algn="tl">
                  <a:srgbClr val="000000">
                    <a:alpha val="43137"/>
                  </a:srgbClr>
                </a:outerShdw>
              </a:effectLst>
              <a:latin typeface="Cooper Std Black" pitchFamily="18" charset="0"/>
            </a:endParaRPr>
          </a:p>
        </p:txBody>
      </p:sp>
      <p:sp>
        <p:nvSpPr>
          <p:cNvPr id="4" name="矩形 3"/>
          <p:cNvSpPr/>
          <p:nvPr/>
        </p:nvSpPr>
        <p:spPr>
          <a:xfrm>
            <a:off x="4441232" y="4725144"/>
            <a:ext cx="3812262" cy="566309"/>
          </a:xfrm>
          <a:prstGeom prst="rect">
            <a:avLst/>
          </a:prstGeom>
        </p:spPr>
        <p:txBody>
          <a:bodyPr wrap="none">
            <a:spAutoFit/>
          </a:bodyPr>
          <a:lstStyle/>
          <a:p>
            <a:pPr marL="342900" lvl="0" indent="-342900" algn="l"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6600"/>
              </a:solidFill>
              <a:latin typeface="微软雅黑" panose="020B0503020204020204" pitchFamily="34" charset="-122"/>
              <a:ea typeface="微软雅黑" panose="020B0503020204020204" pitchFamily="34" charset="-122"/>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p:cTn id="7" dur="500" fill="hold"/>
                                        <p:tgtEl>
                                          <p:spTgt spid="11267"/>
                                        </p:tgtEl>
                                        <p:attrNameLst>
                                          <p:attrName>ppt_w</p:attrName>
                                        </p:attrNameLst>
                                      </p:cBhvr>
                                      <p:tavLst>
                                        <p:tav tm="0">
                                          <p:val>
                                            <p:fltVal val="0"/>
                                          </p:val>
                                        </p:tav>
                                        <p:tav tm="100000">
                                          <p:val>
                                            <p:strVal val="#ppt_w"/>
                                          </p:val>
                                        </p:tav>
                                      </p:tavLst>
                                    </p:anim>
                                    <p:anim calcmode="lin" valueType="num">
                                      <p:cBhvr>
                                        <p:cTn id="8" dur="500" fill="hold"/>
                                        <p:tgtEl>
                                          <p:spTgt spid="112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228600" y="176213"/>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FF0000"/>
                </a:solidFill>
                <a:latin typeface="Arial" panose="020B0604020202020204" pitchFamily="34" charset="0"/>
                <a:ea typeface="方正黑体_GBK" pitchFamily="1" charset="-122"/>
              </a:rPr>
              <a:t>Unit 1 </a:t>
            </a:r>
            <a:r>
              <a:rPr lang="en-US" sz="2400" dirty="0">
                <a:solidFill>
                  <a:srgbClr val="FF0000"/>
                </a:solidFill>
                <a:latin typeface="Arial" panose="020B0604020202020204" pitchFamily="34" charset="0"/>
              </a:rPr>
              <a:t>┃ </a:t>
            </a:r>
            <a:r>
              <a:rPr lang="zh-CN" altLang="en-US" sz="2400" b="1" dirty="0">
                <a:solidFill>
                  <a:srgbClr val="FF0000"/>
                </a:solidFill>
                <a:latin typeface="Arial" panose="020B0604020202020204" pitchFamily="34" charset="0"/>
                <a:ea typeface="黑体" panose="02010609060101010101" pitchFamily="49" charset="-122"/>
              </a:rPr>
              <a:t>能力提升训练</a:t>
            </a:r>
          </a:p>
        </p:txBody>
      </p:sp>
      <p:sp>
        <p:nvSpPr>
          <p:cNvPr id="20484" name="Rectangle 4"/>
          <p:cNvSpPr>
            <a:spLocks noChangeArrowheads="1"/>
          </p:cNvSpPr>
          <p:nvPr/>
        </p:nvSpPr>
        <p:spPr bwMode="auto">
          <a:xfrm>
            <a:off x="468313" y="1628775"/>
            <a:ext cx="7777162"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)6.On Monday, Kim had fun going shopping.</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)7.It was very hot on Wednesday.</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)8.They went to a museum on Tuesday.</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)9.Kim helped a boy find his father and went back to     </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the hotel by taxi.</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)10.They played tennis on a cool day.</a:t>
            </a:r>
          </a:p>
          <a:p>
            <a:pPr indent="266700" fontAlgn="base">
              <a:spcBef>
                <a:spcPct val="0"/>
              </a:spcBef>
              <a:spcAft>
                <a:spcPct val="0"/>
              </a:spcAft>
              <a:buFont typeface="Arial" panose="020B0604020202020204" pitchFamily="34" charset="0"/>
              <a:buNone/>
            </a:pPr>
            <a:endParaRPr lang="en-US" sz="2400">
              <a:solidFill>
                <a:srgbClr val="000000"/>
              </a:solidFill>
              <a:latin typeface="Arial" panose="020B0604020202020204" pitchFamily="34" charset="0"/>
            </a:endParaRPr>
          </a:p>
        </p:txBody>
      </p:sp>
      <p:sp>
        <p:nvSpPr>
          <p:cNvPr id="20485" name="Rectangle 5"/>
          <p:cNvSpPr>
            <a:spLocks noChangeArrowheads="1"/>
          </p:cNvSpPr>
          <p:nvPr/>
        </p:nvSpPr>
        <p:spPr bwMode="auto">
          <a:xfrm>
            <a:off x="828675" y="1628775"/>
            <a:ext cx="503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F </a:t>
            </a:r>
          </a:p>
        </p:txBody>
      </p:sp>
      <p:sp>
        <p:nvSpPr>
          <p:cNvPr id="20486" name="Rectangle 6"/>
          <p:cNvSpPr>
            <a:spLocks noChangeArrowheads="1"/>
          </p:cNvSpPr>
          <p:nvPr/>
        </p:nvSpPr>
        <p:spPr bwMode="auto">
          <a:xfrm>
            <a:off x="842963" y="19891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F </a:t>
            </a:r>
          </a:p>
        </p:txBody>
      </p:sp>
      <p:sp>
        <p:nvSpPr>
          <p:cNvPr id="20487" name="Rectangle 7"/>
          <p:cNvSpPr>
            <a:spLocks noChangeArrowheads="1"/>
          </p:cNvSpPr>
          <p:nvPr/>
        </p:nvSpPr>
        <p:spPr bwMode="auto">
          <a:xfrm>
            <a:off x="842963" y="23495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T </a:t>
            </a:r>
          </a:p>
        </p:txBody>
      </p:sp>
      <p:sp>
        <p:nvSpPr>
          <p:cNvPr id="20488" name="Rectangle 8"/>
          <p:cNvSpPr>
            <a:spLocks noChangeArrowheads="1"/>
          </p:cNvSpPr>
          <p:nvPr/>
        </p:nvSpPr>
        <p:spPr bwMode="auto">
          <a:xfrm>
            <a:off x="850900" y="27559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F</a:t>
            </a:r>
          </a:p>
        </p:txBody>
      </p:sp>
      <p:sp>
        <p:nvSpPr>
          <p:cNvPr id="20489" name="Rectangle 9"/>
          <p:cNvSpPr>
            <a:spLocks noChangeArrowheads="1"/>
          </p:cNvSpPr>
          <p:nvPr/>
        </p:nvSpPr>
        <p:spPr bwMode="auto">
          <a:xfrm>
            <a:off x="842963" y="347662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T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additive="base">
                                        <p:cTn id="7" dur="500" fill="hold"/>
                                        <p:tgtEl>
                                          <p:spTgt spid="20483"/>
                                        </p:tgtEl>
                                        <p:attrNameLst>
                                          <p:attrName>ppt_x</p:attrName>
                                        </p:attrNameLst>
                                      </p:cBhvr>
                                      <p:tavLst>
                                        <p:tav tm="0">
                                          <p:val>
                                            <p:strVal val="#ppt_x"/>
                                          </p:val>
                                        </p:tav>
                                        <p:tav tm="100000">
                                          <p:val>
                                            <p:strVal val="#ppt_x"/>
                                          </p:val>
                                        </p:tav>
                                      </p:tavLst>
                                    </p:anim>
                                    <p:anim calcmode="lin" valueType="num">
                                      <p:cBhvr additive="base">
                                        <p:cTn id="8" dur="500" fill="hold"/>
                                        <p:tgtEl>
                                          <p:spTgt spid="2048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20484"/>
                                        </p:tgtEl>
                                        <p:attrNameLst>
                                          <p:attrName>style.visibility</p:attrName>
                                        </p:attrNameLst>
                                      </p:cBhvr>
                                      <p:to>
                                        <p:strVal val="visible"/>
                                      </p:to>
                                    </p:set>
                                    <p:animEffect transition="in" filter="checkerboard(across)">
                                      <p:cBhvr>
                                        <p:cTn id="12" dur="500"/>
                                        <p:tgtEl>
                                          <p:spTgt spid="2048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85"/>
                                        </p:tgtEl>
                                        <p:attrNameLst>
                                          <p:attrName>style.visibility</p:attrName>
                                        </p:attrNameLst>
                                      </p:cBhvr>
                                      <p:to>
                                        <p:strVal val="visible"/>
                                      </p:to>
                                    </p:set>
                                    <p:animEffect transition="in" filter="blinds(horizontal)">
                                      <p:cBhvr>
                                        <p:cTn id="17" dur="500"/>
                                        <p:tgtEl>
                                          <p:spTgt spid="2048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0486"/>
                                        </p:tgtEl>
                                        <p:attrNameLst>
                                          <p:attrName>style.visibility</p:attrName>
                                        </p:attrNameLst>
                                      </p:cBhvr>
                                      <p:to>
                                        <p:strVal val="visible"/>
                                      </p:to>
                                    </p:set>
                                    <p:animEffect transition="in" filter="wipe(down)">
                                      <p:cBhvr>
                                        <p:cTn id="22" dur="500"/>
                                        <p:tgtEl>
                                          <p:spTgt spid="2048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0487"/>
                                        </p:tgtEl>
                                        <p:attrNameLst>
                                          <p:attrName>style.visibility</p:attrName>
                                        </p:attrNameLst>
                                      </p:cBhvr>
                                      <p:to>
                                        <p:strVal val="visible"/>
                                      </p:to>
                                    </p:set>
                                    <p:animEffect transition="in" filter="wipe(down)">
                                      <p:cBhvr>
                                        <p:cTn id="27" dur="500"/>
                                        <p:tgtEl>
                                          <p:spTgt spid="2048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488"/>
                                        </p:tgtEl>
                                        <p:attrNameLst>
                                          <p:attrName>style.visibility</p:attrName>
                                        </p:attrNameLst>
                                      </p:cBhvr>
                                      <p:to>
                                        <p:strVal val="visible"/>
                                      </p:to>
                                    </p:set>
                                    <p:animEffect transition="in" filter="wipe(down)">
                                      <p:cBhvr>
                                        <p:cTn id="32" dur="500"/>
                                        <p:tgtEl>
                                          <p:spTgt spid="2048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0489"/>
                                        </p:tgtEl>
                                        <p:attrNameLst>
                                          <p:attrName>style.visibility</p:attrName>
                                        </p:attrNameLst>
                                      </p:cBhvr>
                                      <p:to>
                                        <p:strVal val="visible"/>
                                      </p:to>
                                    </p:set>
                                    <p:animEffect transition="in" filter="wipe(down)">
                                      <p:cBhvr>
                                        <p:cTn id="37" dur="500"/>
                                        <p:tgtEl>
                                          <p:spTgt spid="20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P spid="20484" grpId="0" autoUpdateAnimBg="0"/>
      <p:bldP spid="20485" grpId="0" autoUpdateAnimBg="0"/>
      <p:bldP spid="20486" grpId="0" autoUpdateAnimBg="0"/>
      <p:bldP spid="20487" grpId="0" autoUpdateAnimBg="0"/>
      <p:bldP spid="20488" grpId="0" autoUpdateAnimBg="0"/>
      <p:bldP spid="2048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289719" y="404813"/>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FF0000"/>
                </a:solidFill>
                <a:latin typeface="Arial" panose="020B0604020202020204" pitchFamily="34" charset="0"/>
                <a:ea typeface="方正黑体_GBK" pitchFamily="1" charset="-122"/>
              </a:rPr>
              <a:t>Unit 1 </a:t>
            </a:r>
            <a:r>
              <a:rPr lang="en-US" sz="2400" dirty="0">
                <a:solidFill>
                  <a:srgbClr val="FF0000"/>
                </a:solidFill>
                <a:latin typeface="Arial" panose="020B0604020202020204" pitchFamily="34" charset="0"/>
              </a:rPr>
              <a:t>┃ </a:t>
            </a:r>
            <a:r>
              <a:rPr lang="zh-CN" altLang="en-US" sz="2400" b="1" dirty="0">
                <a:solidFill>
                  <a:srgbClr val="FF0000"/>
                </a:solidFill>
                <a:latin typeface="Arial" panose="020B0604020202020204" pitchFamily="34" charset="0"/>
                <a:ea typeface="黑体" panose="02010609060101010101" pitchFamily="49" charset="-122"/>
              </a:rPr>
              <a:t>能力提升训练</a:t>
            </a:r>
          </a:p>
        </p:txBody>
      </p:sp>
      <p:sp>
        <p:nvSpPr>
          <p:cNvPr id="21508" name="Rectangle 4"/>
          <p:cNvSpPr>
            <a:spLocks noChangeArrowheads="1"/>
          </p:cNvSpPr>
          <p:nvPr/>
        </p:nvSpPr>
        <p:spPr bwMode="auto">
          <a:xfrm>
            <a:off x="323850" y="1747838"/>
            <a:ext cx="8569325"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Ⅳ.</a:t>
            </a:r>
            <a:r>
              <a:rPr lang="zh-CN" altLang="en-US" sz="2400" dirty="0">
                <a:solidFill>
                  <a:srgbClr val="000000"/>
                </a:solidFill>
                <a:latin typeface="Arial" panose="020B0604020202020204" pitchFamily="34" charset="0"/>
              </a:rPr>
              <a:t>词汇</a:t>
            </a:r>
          </a:p>
          <a:p>
            <a:pPr indent="266700"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用所给词的适当形式填空。</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1</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Today the weather is very cool</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so we decide _______</a:t>
            </a:r>
            <a:r>
              <a:rPr lang="zh-CN" altLang="en-US" sz="2400" dirty="0">
                <a:solidFill>
                  <a:srgbClr val="000000"/>
                </a:solidFill>
                <a:latin typeface="Arial" panose="020B0604020202020204" pitchFamily="34" charset="0"/>
              </a:rPr>
              <a:t>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(play) tennis.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2</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She _______ (stay) at home last night.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3</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It's a _______(rain) day. You must take an umbrella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with you.</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4</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 didn't see _______ (someone) in the room.</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5</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Do you live in the tall ________(build)</a:t>
            </a:r>
            <a:r>
              <a:rPr lang="zh-CN" altLang="en-US" sz="2400" dirty="0">
                <a:solidFill>
                  <a:srgbClr val="000000"/>
                </a:solidFill>
                <a:latin typeface="Arial" panose="020B0604020202020204" pitchFamily="34" charset="0"/>
              </a:rPr>
              <a:t>．</a:t>
            </a:r>
            <a:endParaRPr lang="en-US" sz="2400" dirty="0">
              <a:solidFill>
                <a:srgbClr val="000000"/>
              </a:solidFill>
              <a:latin typeface="Arial" panose="020B0604020202020204" pitchFamily="34" charset="0"/>
            </a:endParaRPr>
          </a:p>
        </p:txBody>
      </p:sp>
      <p:sp>
        <p:nvSpPr>
          <p:cNvPr id="21509" name="Text Box 5"/>
          <p:cNvSpPr txBox="1">
            <a:spLocks noChangeArrowheads="1"/>
          </p:cNvSpPr>
          <p:nvPr/>
        </p:nvSpPr>
        <p:spPr bwMode="auto">
          <a:xfrm>
            <a:off x="2051050" y="1052513"/>
            <a:ext cx="1079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21510" name="Rectangle 6"/>
          <p:cNvSpPr>
            <a:spLocks noChangeArrowheads="1"/>
          </p:cNvSpPr>
          <p:nvPr/>
        </p:nvSpPr>
        <p:spPr bwMode="auto">
          <a:xfrm>
            <a:off x="7416800" y="2395538"/>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to play</a:t>
            </a:r>
            <a:r>
              <a:rPr lang="en-US" sz="2400">
                <a:solidFill>
                  <a:srgbClr val="FF0000"/>
                </a:solidFill>
                <a:latin typeface="宋体" panose="02010600030101010101" pitchFamily="2" charset="-122"/>
              </a:rPr>
              <a:t> </a:t>
            </a:r>
          </a:p>
        </p:txBody>
      </p:sp>
      <p:sp>
        <p:nvSpPr>
          <p:cNvPr id="21511" name="Rectangle 7"/>
          <p:cNvSpPr>
            <a:spLocks noChangeArrowheads="1"/>
          </p:cNvSpPr>
          <p:nvPr/>
        </p:nvSpPr>
        <p:spPr bwMode="auto">
          <a:xfrm>
            <a:off x="1808163" y="31877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stayed</a:t>
            </a:r>
            <a:r>
              <a:rPr lang="en-US" sz="2400">
                <a:solidFill>
                  <a:srgbClr val="FF0000"/>
                </a:solidFill>
                <a:latin typeface="宋体" panose="02010600030101010101" pitchFamily="2" charset="-122"/>
              </a:rPr>
              <a:t> </a:t>
            </a:r>
          </a:p>
        </p:txBody>
      </p:sp>
      <p:sp>
        <p:nvSpPr>
          <p:cNvPr id="21512" name="Rectangle 8"/>
          <p:cNvSpPr>
            <a:spLocks noChangeArrowheads="1"/>
          </p:cNvSpPr>
          <p:nvPr/>
        </p:nvSpPr>
        <p:spPr bwMode="auto">
          <a:xfrm>
            <a:off x="4500563" y="14652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endParaRPr lang="zh-CN" altLang="en-US" sz="2400" i="1" u="sng">
              <a:solidFill>
                <a:srgbClr val="000000"/>
              </a:solidFill>
              <a:latin typeface="Arial" panose="020B0604020202020204" pitchFamily="34" charset="0"/>
            </a:endParaRPr>
          </a:p>
        </p:txBody>
      </p:sp>
      <p:sp>
        <p:nvSpPr>
          <p:cNvPr id="21513" name="Rectangle 9"/>
          <p:cNvSpPr>
            <a:spLocks noChangeArrowheads="1"/>
          </p:cNvSpPr>
          <p:nvPr/>
        </p:nvSpPr>
        <p:spPr bwMode="auto">
          <a:xfrm>
            <a:off x="1960563" y="3548063"/>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rainy</a:t>
            </a:r>
            <a:r>
              <a:rPr lang="en-US" sz="2400">
                <a:solidFill>
                  <a:srgbClr val="FF0000"/>
                </a:solidFill>
                <a:latin typeface="宋体" panose="02010600030101010101" pitchFamily="2" charset="-122"/>
              </a:rPr>
              <a:t> </a:t>
            </a:r>
          </a:p>
        </p:txBody>
      </p:sp>
      <p:sp>
        <p:nvSpPr>
          <p:cNvPr id="21514" name="Rectangle 10"/>
          <p:cNvSpPr>
            <a:spLocks noChangeArrowheads="1"/>
          </p:cNvSpPr>
          <p:nvPr/>
        </p:nvSpPr>
        <p:spPr bwMode="auto">
          <a:xfrm>
            <a:off x="2673350" y="42672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anyone</a:t>
            </a:r>
            <a:r>
              <a:rPr lang="en-US" sz="2400">
                <a:solidFill>
                  <a:srgbClr val="FF0000"/>
                </a:solidFill>
                <a:latin typeface="宋体" panose="02010600030101010101" pitchFamily="2" charset="-122"/>
              </a:rPr>
              <a:t> </a:t>
            </a:r>
          </a:p>
        </p:txBody>
      </p:sp>
      <p:sp>
        <p:nvSpPr>
          <p:cNvPr id="21515" name="Rectangle 11"/>
          <p:cNvSpPr>
            <a:spLocks noChangeArrowheads="1"/>
          </p:cNvSpPr>
          <p:nvPr/>
        </p:nvSpPr>
        <p:spPr bwMode="auto">
          <a:xfrm>
            <a:off x="4716463" y="9620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endParaRPr lang="zh-CN" altLang="en-US" sz="2400" i="1" u="sng">
              <a:solidFill>
                <a:srgbClr val="000000"/>
              </a:solidFill>
              <a:latin typeface="Arial" panose="020B0604020202020204" pitchFamily="34" charset="0"/>
            </a:endParaRPr>
          </a:p>
        </p:txBody>
      </p:sp>
      <p:sp>
        <p:nvSpPr>
          <p:cNvPr id="21516" name="Rectangle 12"/>
          <p:cNvSpPr>
            <a:spLocks noChangeArrowheads="1"/>
          </p:cNvSpPr>
          <p:nvPr/>
        </p:nvSpPr>
        <p:spPr bwMode="auto">
          <a:xfrm>
            <a:off x="4024313" y="4627563"/>
            <a:ext cx="155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building</a:t>
            </a:r>
            <a:r>
              <a:rPr lang="en-US" sz="2400">
                <a:solidFill>
                  <a:srgbClr val="FF0000"/>
                </a:solidFill>
                <a:latin typeface="宋体" panose="02010600030101010101" pitchFamily="2" charset="-122"/>
              </a:rPr>
              <a:t>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additive="base">
                                        <p:cTn id="7" dur="500" fill="hold"/>
                                        <p:tgtEl>
                                          <p:spTgt spid="21507"/>
                                        </p:tgtEl>
                                        <p:attrNameLst>
                                          <p:attrName>ppt_x</p:attrName>
                                        </p:attrNameLst>
                                      </p:cBhvr>
                                      <p:tavLst>
                                        <p:tav tm="0">
                                          <p:val>
                                            <p:strVal val="#ppt_x"/>
                                          </p:val>
                                        </p:tav>
                                        <p:tav tm="100000">
                                          <p:val>
                                            <p:strVal val="#ppt_x"/>
                                          </p:val>
                                        </p:tav>
                                      </p:tavLst>
                                    </p:anim>
                                    <p:anim calcmode="lin" valueType="num">
                                      <p:cBhvr additive="base">
                                        <p:cTn id="8" dur="500" fill="hold"/>
                                        <p:tgtEl>
                                          <p:spTgt spid="2150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blinds(horizontal)">
                                      <p:cBhvr>
                                        <p:cTn id="12" dur="500"/>
                                        <p:tgtEl>
                                          <p:spTgt spid="2150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510"/>
                                        </p:tgtEl>
                                        <p:attrNameLst>
                                          <p:attrName>style.visibility</p:attrName>
                                        </p:attrNameLst>
                                      </p:cBhvr>
                                      <p:to>
                                        <p:strVal val="visible"/>
                                      </p:to>
                                    </p:set>
                                    <p:animEffect transition="in" filter="wipe(down)">
                                      <p:cBhvr>
                                        <p:cTn id="17" dur="500"/>
                                        <p:tgtEl>
                                          <p:spTgt spid="215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1511"/>
                                        </p:tgtEl>
                                        <p:attrNameLst>
                                          <p:attrName>style.visibility</p:attrName>
                                        </p:attrNameLst>
                                      </p:cBhvr>
                                      <p:to>
                                        <p:strVal val="visible"/>
                                      </p:to>
                                    </p:set>
                                    <p:animEffect transition="in" filter="wipe(down)">
                                      <p:cBhvr>
                                        <p:cTn id="22" dur="500"/>
                                        <p:tgtEl>
                                          <p:spTgt spid="215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1513"/>
                                        </p:tgtEl>
                                        <p:attrNameLst>
                                          <p:attrName>style.visibility</p:attrName>
                                        </p:attrNameLst>
                                      </p:cBhvr>
                                      <p:to>
                                        <p:strVal val="visible"/>
                                      </p:to>
                                    </p:set>
                                    <p:animEffect transition="in" filter="wipe(down)">
                                      <p:cBhvr>
                                        <p:cTn id="27" dur="500"/>
                                        <p:tgtEl>
                                          <p:spTgt spid="215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1514"/>
                                        </p:tgtEl>
                                        <p:attrNameLst>
                                          <p:attrName>style.visibility</p:attrName>
                                        </p:attrNameLst>
                                      </p:cBhvr>
                                      <p:to>
                                        <p:strVal val="visible"/>
                                      </p:to>
                                    </p:set>
                                    <p:animEffect transition="in" filter="wipe(down)">
                                      <p:cBhvr>
                                        <p:cTn id="32" dur="500"/>
                                        <p:tgtEl>
                                          <p:spTgt spid="215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1516"/>
                                        </p:tgtEl>
                                        <p:attrNameLst>
                                          <p:attrName>style.visibility</p:attrName>
                                        </p:attrNameLst>
                                      </p:cBhvr>
                                      <p:to>
                                        <p:strVal val="visible"/>
                                      </p:to>
                                    </p:set>
                                    <p:animEffect transition="in" filter="wipe(down)">
                                      <p:cBhvr>
                                        <p:cTn id="37" dur="5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utoUpdateAnimBg="0"/>
      <p:bldP spid="21508" grpId="0" autoUpdateAnimBg="0"/>
      <p:bldP spid="21510" grpId="0" autoUpdateAnimBg="0"/>
      <p:bldP spid="21511" grpId="0" autoUpdateAnimBg="0"/>
      <p:bldP spid="21513" grpId="0" autoUpdateAnimBg="0"/>
      <p:bldP spid="21514" grpId="0" autoUpdateAnimBg="0"/>
      <p:bldP spid="2151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250825" y="33265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0000"/>
                </a:solidFill>
                <a:latin typeface="Arial" panose="020B0604020202020204" pitchFamily="34" charset="0"/>
                <a:ea typeface="方正黑体_GBK" pitchFamily="1" charset="-122"/>
              </a:rPr>
              <a:t>Unit 1 </a:t>
            </a:r>
            <a:r>
              <a:rPr lang="en-US" sz="2400">
                <a:solidFill>
                  <a:srgbClr val="FF0000"/>
                </a:solidFill>
                <a:latin typeface="Arial" panose="020B0604020202020204" pitchFamily="34" charset="0"/>
              </a:rPr>
              <a:t>┃ </a:t>
            </a:r>
            <a:r>
              <a:rPr lang="zh-CN" altLang="en-US" sz="2400" b="1">
                <a:solidFill>
                  <a:srgbClr val="FF0000"/>
                </a:solidFill>
                <a:latin typeface="Arial" panose="020B0604020202020204" pitchFamily="34" charset="0"/>
                <a:ea typeface="黑体" panose="02010609060101010101" pitchFamily="49" charset="-122"/>
              </a:rPr>
              <a:t>能力提升训练</a:t>
            </a:r>
          </a:p>
        </p:txBody>
      </p:sp>
      <p:sp>
        <p:nvSpPr>
          <p:cNvPr id="22532" name="Rectangle 4"/>
          <p:cNvSpPr>
            <a:spLocks noChangeArrowheads="1"/>
          </p:cNvSpPr>
          <p:nvPr/>
        </p:nvSpPr>
        <p:spPr bwMode="auto">
          <a:xfrm>
            <a:off x="250825" y="1768475"/>
            <a:ext cx="8208963"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Ⅴ.</a:t>
            </a:r>
            <a:r>
              <a:rPr lang="zh-CN" altLang="en-US" sz="2400" dirty="0">
                <a:solidFill>
                  <a:srgbClr val="000000"/>
                </a:solidFill>
                <a:latin typeface="Arial" panose="020B0604020202020204" pitchFamily="34" charset="0"/>
              </a:rPr>
              <a:t>从方框中选择恰当的句子补全对话</a:t>
            </a:r>
            <a:r>
              <a:rPr lang="en-US" sz="2400" dirty="0">
                <a:solidFill>
                  <a:srgbClr val="000000"/>
                </a:solidFill>
                <a:latin typeface="Arial" panose="020B0604020202020204" pitchFamily="34" charset="0"/>
              </a:rPr>
              <a:t>(</a:t>
            </a:r>
            <a:r>
              <a:rPr lang="zh-CN" altLang="en-US" sz="2400" dirty="0">
                <a:solidFill>
                  <a:srgbClr val="000000"/>
                </a:solidFill>
                <a:latin typeface="Arial" panose="020B0604020202020204" pitchFamily="34" charset="0"/>
              </a:rPr>
              <a:t>其中有两项多余</a:t>
            </a:r>
            <a:r>
              <a:rPr lang="en-US" sz="2400" dirty="0">
                <a:solidFill>
                  <a:srgbClr val="000000"/>
                </a:solidFill>
                <a:latin typeface="Arial" panose="020B0604020202020204" pitchFamily="34" charset="0"/>
              </a:rPr>
              <a: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 Hi, Vera. How was your vacation?</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 It was great.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 Where did you go?</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 1.__</a:t>
            </a:r>
            <a:r>
              <a:rPr lang="en-US" sz="2400" u="sng" dirty="0">
                <a:solidFill>
                  <a:srgbClr val="000000"/>
                </a:solidFill>
                <a:latin typeface="Arial" panose="020B0604020202020204" pitchFamily="34" charset="0"/>
              </a:rPr>
              <a:t>_</a:t>
            </a:r>
            <a:r>
              <a:rPr lang="en-US" sz="2400" dirty="0">
                <a:solidFill>
                  <a:srgbClr val="000000"/>
                </a:solidFill>
                <a:latin typeface="Arial" panose="020B0604020202020204" pitchFamily="34" charset="0"/>
              </a:rPr>
              <a:t>_</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 Really? Wow! What did you do there?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 Well, we went to a lot of museums.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 Oh, how were they?</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 They were really interesting. 2.____</a:t>
            </a:r>
            <a:endParaRPr lang="zh-CN" altLang="en-US" sz="2400" dirty="0">
              <a:solidFill>
                <a:srgbClr val="000000"/>
              </a:solidFill>
              <a:latin typeface="Arial" panose="020B0604020202020204" pitchFamily="34" charset="0"/>
            </a:endParaRPr>
          </a:p>
        </p:txBody>
      </p:sp>
      <p:sp>
        <p:nvSpPr>
          <p:cNvPr id="22533" name="Rectangle 5"/>
          <p:cNvSpPr>
            <a:spLocks noChangeArrowheads="1"/>
          </p:cNvSpPr>
          <p:nvPr/>
        </p:nvSpPr>
        <p:spPr bwMode="auto">
          <a:xfrm>
            <a:off x="1203325" y="32131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 </a:t>
            </a:r>
          </a:p>
        </p:txBody>
      </p:sp>
      <p:sp>
        <p:nvSpPr>
          <p:cNvPr id="22534" name="Rectangle 6"/>
          <p:cNvSpPr>
            <a:spLocks noChangeArrowheads="1"/>
          </p:cNvSpPr>
          <p:nvPr/>
        </p:nvSpPr>
        <p:spPr bwMode="auto">
          <a:xfrm>
            <a:off x="5162550" y="46529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E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2531"/>
                                        </p:tgtEl>
                                        <p:attrNameLst>
                                          <p:attrName>style.visibility</p:attrName>
                                        </p:attrNameLst>
                                      </p:cBhvr>
                                      <p:to>
                                        <p:strVal val="visible"/>
                                      </p:to>
                                    </p:set>
                                    <p:anim calcmode="lin" valueType="num">
                                      <p:cBhvr additive="base">
                                        <p:cTn id="7" dur="500" fill="hold"/>
                                        <p:tgtEl>
                                          <p:spTgt spid="22531"/>
                                        </p:tgtEl>
                                        <p:attrNameLst>
                                          <p:attrName>ppt_x</p:attrName>
                                        </p:attrNameLst>
                                      </p:cBhvr>
                                      <p:tavLst>
                                        <p:tav tm="0">
                                          <p:val>
                                            <p:strVal val="#ppt_x"/>
                                          </p:val>
                                        </p:tav>
                                        <p:tav tm="100000">
                                          <p:val>
                                            <p:strVal val="#ppt_x"/>
                                          </p:val>
                                        </p:tav>
                                      </p:tavLst>
                                    </p:anim>
                                    <p:anim calcmode="lin" valueType="num">
                                      <p:cBhvr additive="base">
                                        <p:cTn id="8" dur="500" fill="hold"/>
                                        <p:tgtEl>
                                          <p:spTgt spid="2253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22532"/>
                                        </p:tgtEl>
                                        <p:attrNameLst>
                                          <p:attrName>style.visibility</p:attrName>
                                        </p:attrNameLst>
                                      </p:cBhvr>
                                      <p:to>
                                        <p:strVal val="visible"/>
                                      </p:to>
                                    </p:set>
                                    <p:animEffect transition="in" filter="box(in)">
                                      <p:cBhvr>
                                        <p:cTn id="12" dur="500"/>
                                        <p:tgtEl>
                                          <p:spTgt spid="225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533"/>
                                        </p:tgtEl>
                                        <p:attrNameLst>
                                          <p:attrName>style.visibility</p:attrName>
                                        </p:attrNameLst>
                                      </p:cBhvr>
                                      <p:to>
                                        <p:strVal val="visible"/>
                                      </p:to>
                                    </p:set>
                                    <p:animEffect transition="in" filter="wipe(down)">
                                      <p:cBhvr>
                                        <p:cTn id="17" dur="500"/>
                                        <p:tgtEl>
                                          <p:spTgt spid="2253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2534"/>
                                        </p:tgtEl>
                                        <p:attrNameLst>
                                          <p:attrName>style.visibility</p:attrName>
                                        </p:attrNameLst>
                                      </p:cBhvr>
                                      <p:to>
                                        <p:strVal val="visible"/>
                                      </p:to>
                                    </p:set>
                                    <p:animEffect transition="in" filter="wipe(down)">
                                      <p:cBhvr>
                                        <p:cTn id="22" dur="500"/>
                                        <p:tgtEl>
                                          <p:spTgt spid="22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utoUpdateAnimBg="0"/>
      <p:bldP spid="22532" grpId="0" autoUpdateAnimBg="0"/>
      <p:bldP spid="22533" grpId="0" autoUpdateAnimBg="0"/>
      <p:bldP spid="2253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61765" y="31825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0000"/>
                </a:solidFill>
                <a:latin typeface="Arial" panose="020B0604020202020204" pitchFamily="34" charset="0"/>
                <a:ea typeface="方正黑体_GBK" pitchFamily="1" charset="-122"/>
              </a:rPr>
              <a:t>Unit 1 </a:t>
            </a:r>
            <a:r>
              <a:rPr lang="en-US" sz="2400">
                <a:solidFill>
                  <a:srgbClr val="FF0000"/>
                </a:solidFill>
                <a:latin typeface="Arial" panose="020B0604020202020204" pitchFamily="34" charset="0"/>
              </a:rPr>
              <a:t>┃ </a:t>
            </a:r>
            <a:r>
              <a:rPr lang="zh-CN" altLang="en-US" sz="2400" b="1">
                <a:solidFill>
                  <a:srgbClr val="FF0000"/>
                </a:solidFill>
                <a:latin typeface="Arial" panose="020B0604020202020204" pitchFamily="34" charset="0"/>
                <a:ea typeface="黑体" panose="02010609060101010101" pitchFamily="49" charset="-122"/>
              </a:rPr>
              <a:t>能力提升训练</a:t>
            </a:r>
          </a:p>
        </p:txBody>
      </p:sp>
      <p:sp>
        <p:nvSpPr>
          <p:cNvPr id="23556" name="Rectangle 4"/>
          <p:cNvSpPr>
            <a:spLocks noChangeArrowheads="1"/>
          </p:cNvSpPr>
          <p:nvPr/>
        </p:nvSpPr>
        <p:spPr bwMode="auto">
          <a:xfrm>
            <a:off x="323850" y="1679575"/>
            <a:ext cx="8569325" cy="3748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 Did you go shopping?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 Yeah, I did.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 3.__</a:t>
            </a:r>
            <a:r>
              <a:rPr lang="en-US" sz="2400" u="sng" dirty="0">
                <a:solidFill>
                  <a:srgbClr val="000000"/>
                </a:solidFill>
                <a:latin typeface="Arial" panose="020B0604020202020204" pitchFamily="34" charset="0"/>
              </a:rPr>
              <a:t>_</a:t>
            </a:r>
            <a:r>
              <a:rPr lang="en-US" sz="2400" dirty="0">
                <a:solidFill>
                  <a:srgbClr val="000000"/>
                </a:solidFill>
                <a:latin typeface="Arial" panose="020B0604020202020204" pitchFamily="34" charset="0"/>
              </a:rPr>
              <a:t>_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 Oh, the things were very expensive.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 And how were the people? 4._____</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 Yeah, the people were really friendly. My parents have</a:t>
            </a:r>
          </a:p>
          <a:p>
            <a:pPr indent="266700"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 some English friends, and we had dinner with them.</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 5.____</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 It was delicious. I love English food!</a:t>
            </a:r>
          </a:p>
          <a:p>
            <a:pPr indent="266700" fontAlgn="base">
              <a:spcBef>
                <a:spcPct val="0"/>
              </a:spcBef>
              <a:spcAft>
                <a:spcPct val="0"/>
              </a:spcAft>
              <a:buFont typeface="Arial" panose="020B0604020202020204" pitchFamily="34" charset="0"/>
              <a:buNone/>
            </a:pPr>
            <a:endParaRPr lang="en-US" sz="2400" dirty="0">
              <a:solidFill>
                <a:srgbClr val="000000"/>
              </a:solidFill>
              <a:latin typeface="Arial" panose="020B0604020202020204" pitchFamily="34" charset="0"/>
            </a:endParaRPr>
          </a:p>
        </p:txBody>
      </p:sp>
      <p:sp>
        <p:nvSpPr>
          <p:cNvPr id="23557" name="Rectangle 5"/>
          <p:cNvSpPr>
            <a:spLocks noChangeArrowheads="1"/>
          </p:cNvSpPr>
          <p:nvPr/>
        </p:nvSpPr>
        <p:spPr bwMode="auto">
          <a:xfrm>
            <a:off x="1490663" y="23955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
        <p:nvSpPr>
          <p:cNvPr id="23558" name="Rectangle 6"/>
          <p:cNvSpPr>
            <a:spLocks noChangeArrowheads="1"/>
          </p:cNvSpPr>
          <p:nvPr/>
        </p:nvSpPr>
        <p:spPr bwMode="auto">
          <a:xfrm>
            <a:off x="5235575" y="31416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 </a:t>
            </a:r>
          </a:p>
        </p:txBody>
      </p:sp>
      <p:sp>
        <p:nvSpPr>
          <p:cNvPr id="23559" name="Rectangle 7"/>
          <p:cNvSpPr>
            <a:spLocks noChangeArrowheads="1"/>
          </p:cNvSpPr>
          <p:nvPr/>
        </p:nvSpPr>
        <p:spPr bwMode="auto">
          <a:xfrm>
            <a:off x="1427163" y="422116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D</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23556"/>
                                        </p:tgtEl>
                                        <p:attrNameLst>
                                          <p:attrName>style.visibility</p:attrName>
                                        </p:attrNameLst>
                                      </p:cBhvr>
                                      <p:to>
                                        <p:strVal val="visible"/>
                                      </p:to>
                                    </p:set>
                                    <p:animEffect transition="in" filter="blinds(horizontal)">
                                      <p:cBhvr>
                                        <p:cTn id="12" dur="500"/>
                                        <p:tgtEl>
                                          <p:spTgt spid="235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3557"/>
                                        </p:tgtEl>
                                        <p:attrNameLst>
                                          <p:attrName>style.visibility</p:attrName>
                                        </p:attrNameLst>
                                      </p:cBhvr>
                                      <p:to>
                                        <p:strVal val="visible"/>
                                      </p:to>
                                    </p:set>
                                    <p:animEffect transition="in" filter="wipe(down)">
                                      <p:cBhvr>
                                        <p:cTn id="17" dur="500"/>
                                        <p:tgtEl>
                                          <p:spTgt spid="2355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3558"/>
                                        </p:tgtEl>
                                        <p:attrNameLst>
                                          <p:attrName>style.visibility</p:attrName>
                                        </p:attrNameLst>
                                      </p:cBhvr>
                                      <p:to>
                                        <p:strVal val="visible"/>
                                      </p:to>
                                    </p:set>
                                    <p:animEffect transition="in" filter="wipe(down)">
                                      <p:cBhvr>
                                        <p:cTn id="22" dur="500"/>
                                        <p:tgtEl>
                                          <p:spTgt spid="2355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3559"/>
                                        </p:tgtEl>
                                        <p:attrNameLst>
                                          <p:attrName>style.visibility</p:attrName>
                                        </p:attrNameLst>
                                      </p:cBhvr>
                                      <p:to>
                                        <p:strVal val="visible"/>
                                      </p:to>
                                    </p:set>
                                    <p:animEffect transition="in" filter="wipe(down)">
                                      <p:cBhvr>
                                        <p:cTn id="27" dur="500"/>
                                        <p:tgtEl>
                                          <p:spTgt spid="2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6" grpId="0" autoUpdateAnimBg="0"/>
      <p:bldP spid="23557" grpId="0" autoUpdateAnimBg="0"/>
      <p:bldP spid="23558" grpId="0" autoUpdateAnimBg="0"/>
      <p:bldP spid="2355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3"/>
          <p:cNvSpPr txBox="1">
            <a:spLocks noChangeArrowheads="1"/>
          </p:cNvSpPr>
          <p:nvPr/>
        </p:nvSpPr>
        <p:spPr bwMode="auto">
          <a:xfrm>
            <a:off x="323528" y="332656"/>
            <a:ext cx="33730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0000"/>
                </a:solidFill>
                <a:latin typeface="Arial" panose="020B0604020202020204" pitchFamily="34" charset="0"/>
              </a:rPr>
              <a:t>Unit </a:t>
            </a:r>
            <a:r>
              <a:rPr lang="zh-CN" altLang="en-US" sz="2400" b="1">
                <a:solidFill>
                  <a:srgbClr val="FF0000"/>
                </a:solidFill>
                <a:latin typeface="Arial" panose="020B0604020202020204" pitchFamily="34" charset="0"/>
              </a:rPr>
              <a:t>1</a:t>
            </a:r>
            <a:r>
              <a:rPr lang="en-US" sz="2400" b="1">
                <a:solidFill>
                  <a:srgbClr val="FF0000"/>
                </a:solidFill>
                <a:latin typeface="Arial" panose="020B0604020202020204" pitchFamily="34" charset="0"/>
              </a:rPr>
              <a:t> </a:t>
            </a:r>
            <a:r>
              <a:rPr lang="en-US" sz="2400">
                <a:solidFill>
                  <a:srgbClr val="FF0000"/>
                </a:solidFill>
                <a:latin typeface="Arial" panose="020B0604020202020204" pitchFamily="34" charset="0"/>
              </a:rPr>
              <a:t>┃ </a:t>
            </a:r>
            <a:r>
              <a:rPr lang="zh-CN" altLang="en-US" sz="2400" b="1">
                <a:solidFill>
                  <a:srgbClr val="FF0000"/>
                </a:solidFill>
                <a:latin typeface="Arial" panose="020B0604020202020204" pitchFamily="34" charset="0"/>
              </a:rPr>
              <a:t>能力提升训练</a:t>
            </a:r>
          </a:p>
        </p:txBody>
      </p:sp>
      <p:sp>
        <p:nvSpPr>
          <p:cNvPr id="24580" name="Rectangle 4"/>
          <p:cNvSpPr>
            <a:spLocks noChangeArrowheads="1"/>
          </p:cNvSpPr>
          <p:nvPr/>
        </p:nvSpPr>
        <p:spPr bwMode="auto">
          <a:xfrm>
            <a:off x="684213" y="2614613"/>
            <a:ext cx="77406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just" fontAlgn="base">
              <a:lnSpc>
                <a:spcPts val="3600"/>
              </a:lnSpc>
              <a:spcBef>
                <a:spcPct val="0"/>
              </a:spcBef>
              <a:spcAft>
                <a:spcPct val="0"/>
              </a:spcAft>
              <a:buFont typeface="Arial" panose="020B0604020202020204" pitchFamily="34" charset="0"/>
              <a:buNone/>
            </a:pPr>
            <a:endParaRPr lang="en-US" sz="2400">
              <a:solidFill>
                <a:srgbClr val="000000"/>
              </a:solidFill>
              <a:latin typeface="宋体" panose="02010600030101010101" pitchFamily="2" charset="-122"/>
            </a:endParaRPr>
          </a:p>
        </p:txBody>
      </p:sp>
      <p:graphicFrame>
        <p:nvGraphicFramePr>
          <p:cNvPr id="24587" name="Group 11"/>
          <p:cNvGraphicFramePr>
            <a:graphicFrameLocks noGrp="1"/>
          </p:cNvGraphicFramePr>
          <p:nvPr>
            <p:ph/>
          </p:nvPr>
        </p:nvGraphicFramePr>
        <p:xfrm>
          <a:off x="1046163" y="1836738"/>
          <a:ext cx="7165975" cy="3529584"/>
        </p:xfrm>
        <a:graphic>
          <a:graphicData uri="http://schemas.openxmlformats.org/drawingml/2006/table">
            <a:tbl>
              <a:tblPr/>
              <a:tblGrid>
                <a:gridCol w="7165975">
                  <a:extLst>
                    <a:ext uri="{9D8B030D-6E8A-4147-A177-3AD203B41FA5}">
                      <a16:colId xmlns:a16="http://schemas.microsoft.com/office/drawing/2014/main" val="20000"/>
                    </a:ext>
                  </a:extLst>
                </a:gridCol>
              </a:tblGrid>
              <a:tr h="3513138">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a:t>
                      </a: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Did you meet any English people?</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B</a:t>
                      </a: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How were the stores?</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C</a:t>
                      </a: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I went to London with my family.</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D</a:t>
                      </a: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How was the food?</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E</a:t>
                      </a: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But they were also very crowded.</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F</a:t>
                      </a: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How was the weather there?</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 </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G</a:t>
                      </a: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I had dinner with my friends.</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additive="base">
                                        <p:cTn id="7" dur="500" fill="hold"/>
                                        <p:tgtEl>
                                          <p:spTgt spid="24579"/>
                                        </p:tgtEl>
                                        <p:attrNameLst>
                                          <p:attrName>ppt_x</p:attrName>
                                        </p:attrNameLst>
                                      </p:cBhvr>
                                      <p:tavLst>
                                        <p:tav tm="0">
                                          <p:val>
                                            <p:strVal val="#ppt_x"/>
                                          </p:val>
                                        </p:tav>
                                        <p:tav tm="100000">
                                          <p:val>
                                            <p:strVal val="#ppt_x"/>
                                          </p:val>
                                        </p:tav>
                                      </p:tavLst>
                                    </p:anim>
                                    <p:anim calcmode="lin" valueType="num">
                                      <p:cBhvr additive="base">
                                        <p:cTn id="8" dur="500" fill="hold"/>
                                        <p:tgtEl>
                                          <p:spTgt spid="2457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4587"/>
                                        </p:tgtEl>
                                        <p:attrNameLst>
                                          <p:attrName>style.visibility</p:attrName>
                                        </p:attrNameLst>
                                      </p:cBhvr>
                                      <p:to>
                                        <p:strVal val="visible"/>
                                      </p:to>
                                    </p:set>
                                    <p:anim calcmode="lin" valueType="num">
                                      <p:cBhvr additive="base">
                                        <p:cTn id="12" dur="500" fill="hold"/>
                                        <p:tgtEl>
                                          <p:spTgt spid="24587"/>
                                        </p:tgtEl>
                                        <p:attrNameLst>
                                          <p:attrName>ppt_x</p:attrName>
                                        </p:attrNameLst>
                                      </p:cBhvr>
                                      <p:tavLst>
                                        <p:tav tm="0">
                                          <p:val>
                                            <p:strVal val="#ppt_x"/>
                                          </p:val>
                                        </p:tav>
                                        <p:tav tm="100000">
                                          <p:val>
                                            <p:strVal val="#ppt_x"/>
                                          </p:val>
                                        </p:tav>
                                      </p:tavLst>
                                    </p:anim>
                                    <p:anim calcmode="lin" valueType="num">
                                      <p:cBhvr additive="base">
                                        <p:cTn id="13" dur="500" fill="hold"/>
                                        <p:tgtEl>
                                          <p:spTgt spid="245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46528" y="404813"/>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0000"/>
                </a:solidFill>
                <a:latin typeface="Arial" panose="020B0604020202020204" pitchFamily="34" charset="0"/>
                <a:ea typeface="方正黑体_GBK" pitchFamily="1" charset="-122"/>
              </a:rPr>
              <a:t>Unit 1 </a:t>
            </a:r>
            <a:r>
              <a:rPr lang="en-US" sz="2400">
                <a:solidFill>
                  <a:srgbClr val="FF0000"/>
                </a:solidFill>
                <a:latin typeface="Arial" panose="020B0604020202020204" pitchFamily="34" charset="0"/>
              </a:rPr>
              <a:t>┃ </a:t>
            </a:r>
            <a:r>
              <a:rPr lang="zh-CN" altLang="en-US" sz="2400" b="1">
                <a:solidFill>
                  <a:srgbClr val="FF0000"/>
                </a:solidFill>
                <a:latin typeface="Arial" panose="020B0604020202020204" pitchFamily="34" charset="0"/>
                <a:ea typeface="黑体" panose="02010609060101010101" pitchFamily="49" charset="-122"/>
              </a:rPr>
              <a:t>能力提升训练</a:t>
            </a:r>
          </a:p>
        </p:txBody>
      </p:sp>
      <p:sp>
        <p:nvSpPr>
          <p:cNvPr id="25604" name="Rectangle 4"/>
          <p:cNvSpPr>
            <a:spLocks noChangeArrowheads="1"/>
          </p:cNvSpPr>
          <p:nvPr/>
        </p:nvSpPr>
        <p:spPr bwMode="auto">
          <a:xfrm>
            <a:off x="323850" y="1627188"/>
            <a:ext cx="835342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zh-CN" altLang="en-US" sz="2400" dirty="0">
                <a:solidFill>
                  <a:srgbClr val="000000"/>
                </a:solidFill>
                <a:latin typeface="宋体" panose="02010600030101010101" pitchFamily="2" charset="-122"/>
              </a:rPr>
              <a:t> </a:t>
            </a:r>
            <a:r>
              <a:rPr lang="en-US" sz="2400" dirty="0">
                <a:solidFill>
                  <a:srgbClr val="000000"/>
                </a:solidFill>
                <a:latin typeface="Arial" panose="020B0604020202020204" pitchFamily="34" charset="0"/>
              </a:rPr>
              <a:t>Ⅵ.</a:t>
            </a:r>
            <a:r>
              <a:rPr lang="zh-CN" altLang="en-US" sz="2400" dirty="0">
                <a:solidFill>
                  <a:srgbClr val="000000"/>
                </a:solidFill>
                <a:latin typeface="Arial" panose="020B0604020202020204" pitchFamily="34" charset="0"/>
              </a:rPr>
              <a:t>书面表达</a:t>
            </a:r>
          </a:p>
          <a:p>
            <a:pPr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      今天是</a:t>
            </a:r>
            <a:r>
              <a:rPr lang="en-US" sz="2400" dirty="0">
                <a:solidFill>
                  <a:srgbClr val="000000"/>
                </a:solidFill>
                <a:latin typeface="Arial" panose="020B0604020202020204" pitchFamily="34" charset="0"/>
              </a:rPr>
              <a:t>6</a:t>
            </a:r>
            <a:r>
              <a:rPr lang="zh-CN" altLang="en-US" sz="2400" dirty="0">
                <a:solidFill>
                  <a:srgbClr val="000000"/>
                </a:solidFill>
                <a:latin typeface="Arial" panose="020B0604020202020204" pitchFamily="34" charset="0"/>
              </a:rPr>
              <a:t>月</a:t>
            </a:r>
            <a:r>
              <a:rPr lang="en-US" sz="2400" dirty="0">
                <a:solidFill>
                  <a:srgbClr val="000000"/>
                </a:solidFill>
                <a:latin typeface="Arial" panose="020B0604020202020204" pitchFamily="34" charset="0"/>
              </a:rPr>
              <a:t>23</a:t>
            </a:r>
            <a:r>
              <a:rPr lang="zh-CN" altLang="en-US" sz="2400" dirty="0">
                <a:solidFill>
                  <a:srgbClr val="000000"/>
                </a:solidFill>
                <a:latin typeface="Arial" panose="020B0604020202020204" pitchFamily="34" charset="0"/>
              </a:rPr>
              <a:t>日星期日，天气晴朗。你和你的同学张宏参观了北京动物园。那里的动物十分有趣。当你看到有位游客在向猴子投喂食物时，就上前阻止说</a:t>
            </a:r>
            <a:r>
              <a:rPr lang="en-US" sz="2400" dirty="0">
                <a:solidFill>
                  <a:srgbClr val="000000"/>
                </a:solidFill>
                <a:latin typeface="Arial" panose="020B0604020202020204" pitchFamily="34" charset="0"/>
              </a:rPr>
              <a:t>……</a:t>
            </a:r>
          </a:p>
          <a:p>
            <a:pPr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      请根据上面的提示，用英文写一篇日记，记述今天的经历。</a:t>
            </a:r>
            <a:r>
              <a:rPr lang="en-US" sz="2400" dirty="0">
                <a:solidFill>
                  <a:srgbClr val="000000"/>
                </a:solidFill>
                <a:latin typeface="Arial" panose="020B0604020202020204" pitchFamily="34" charset="0"/>
              </a:rPr>
              <a:t>(</a:t>
            </a:r>
            <a:r>
              <a:rPr lang="zh-CN" altLang="en-US" sz="2400" dirty="0">
                <a:solidFill>
                  <a:srgbClr val="000000"/>
                </a:solidFill>
                <a:latin typeface="Arial" panose="020B0604020202020204" pitchFamily="34" charset="0"/>
              </a:rPr>
              <a:t>注意日记格式</a:t>
            </a:r>
            <a:r>
              <a:rPr lang="en-US" sz="2400" dirty="0">
                <a:solidFill>
                  <a:srgbClr val="000000"/>
                </a:solidFill>
                <a:latin typeface="Arial" panose="020B0604020202020204" pitchFamily="34" charset="0"/>
              </a:rPr>
              <a:t>)</a:t>
            </a:r>
            <a:endParaRPr lang="en-US" sz="2400" b="1" i="1" dirty="0">
              <a:solidFill>
                <a:srgbClr val="000000"/>
              </a:solidFill>
              <a:latin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ppt_x"/>
                                          </p:val>
                                        </p:tav>
                                        <p:tav tm="100000">
                                          <p:val>
                                            <p:strVal val="#ppt_x"/>
                                          </p:val>
                                        </p:tav>
                                      </p:tavLst>
                                    </p:anim>
                                    <p:anim calcmode="lin" valueType="num">
                                      <p:cBhvr additive="base">
                                        <p:cTn id="8" dur="500" fill="hold"/>
                                        <p:tgtEl>
                                          <p:spTgt spid="2560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25604"/>
                                        </p:tgtEl>
                                        <p:attrNameLst>
                                          <p:attrName>style.visibility</p:attrName>
                                        </p:attrNameLst>
                                      </p:cBhvr>
                                      <p:to>
                                        <p:strVal val="visible"/>
                                      </p:to>
                                    </p:set>
                                    <p:animEffect transition="in" filter="box(in)">
                                      <p:cBhvr>
                                        <p:cTn id="12" dur="5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23528" y="416789"/>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0000"/>
                </a:solidFill>
                <a:latin typeface="Arial" panose="020B0604020202020204" pitchFamily="34" charset="0"/>
                <a:ea typeface="方正黑体_GBK" pitchFamily="1" charset="-122"/>
              </a:rPr>
              <a:t>Unit 1 </a:t>
            </a:r>
            <a:r>
              <a:rPr lang="en-US" sz="2400">
                <a:solidFill>
                  <a:srgbClr val="FF0000"/>
                </a:solidFill>
                <a:latin typeface="Arial" panose="020B0604020202020204" pitchFamily="34" charset="0"/>
              </a:rPr>
              <a:t>┃ </a:t>
            </a:r>
            <a:r>
              <a:rPr lang="zh-CN" altLang="en-US" sz="2400" b="1">
                <a:solidFill>
                  <a:srgbClr val="FF0000"/>
                </a:solidFill>
                <a:latin typeface="Arial" panose="020B0604020202020204" pitchFamily="34" charset="0"/>
                <a:ea typeface="黑体" panose="02010609060101010101" pitchFamily="49" charset="-122"/>
              </a:rPr>
              <a:t>能力提升训练</a:t>
            </a:r>
          </a:p>
        </p:txBody>
      </p:sp>
      <p:sp>
        <p:nvSpPr>
          <p:cNvPr id="26628" name="Rectangle 4"/>
          <p:cNvSpPr>
            <a:spLocks noChangeArrowheads="1"/>
          </p:cNvSpPr>
          <p:nvPr/>
        </p:nvSpPr>
        <p:spPr bwMode="auto">
          <a:xfrm>
            <a:off x="468313" y="1409700"/>
            <a:ext cx="7705725"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b="1" i="1">
                <a:solidFill>
                  <a:srgbClr val="FF0000"/>
                </a:solidFill>
                <a:latin typeface="宋体" panose="02010600030101010101" pitchFamily="2" charset="-122"/>
              </a:rPr>
              <a:t>One possible version</a:t>
            </a:r>
            <a:r>
              <a:rPr lang="zh-CN" altLang="en-US" sz="2400" b="1" i="1">
                <a:solidFill>
                  <a:srgbClr val="FF0000"/>
                </a:solidFill>
                <a:latin typeface="宋体" panose="02010600030101010101" pitchFamily="2" charset="-122"/>
              </a:rPr>
              <a:t>：</a:t>
            </a:r>
          </a:p>
          <a:p>
            <a:pPr indent="266700"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Sunday</a:t>
            </a:r>
            <a:r>
              <a:rPr lang="zh-CN" altLang="en-US" sz="2400" i="1">
                <a:solidFill>
                  <a:srgbClr val="FF0000"/>
                </a:solidFill>
                <a:latin typeface="宋体" panose="02010600030101010101" pitchFamily="2" charset="-122"/>
              </a:rPr>
              <a:t>，</a:t>
            </a:r>
            <a:r>
              <a:rPr lang="en-US" sz="2400" i="1">
                <a:solidFill>
                  <a:srgbClr val="FF0000"/>
                </a:solidFill>
                <a:latin typeface="宋体" panose="02010600030101010101" pitchFamily="2" charset="-122"/>
              </a:rPr>
              <a:t>June 23th</a:t>
            </a:r>
            <a:r>
              <a:rPr lang="zh-CN" altLang="en-US" sz="2400" i="1">
                <a:solidFill>
                  <a:srgbClr val="FF0000"/>
                </a:solidFill>
                <a:latin typeface="宋体" panose="02010600030101010101" pitchFamily="2" charset="-122"/>
              </a:rPr>
              <a:t>                        </a:t>
            </a:r>
            <a:r>
              <a:rPr lang="en-US" sz="2400" i="1">
                <a:solidFill>
                  <a:srgbClr val="FF0000"/>
                </a:solidFill>
                <a:latin typeface="宋体" panose="02010600030101010101" pitchFamily="2" charset="-122"/>
              </a:rPr>
              <a:t>Sunny</a:t>
            </a:r>
          </a:p>
          <a:p>
            <a:pPr indent="266700"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   It was sunny today. My classmate Zhang Hong and I visited Beijing Zoo.There are many animals there.They were so interesting.People loved them very much.When I was watching</a:t>
            </a:r>
            <a:r>
              <a:rPr lang="zh-CN" altLang="en-US" sz="2400" i="1">
                <a:solidFill>
                  <a:srgbClr val="FF0000"/>
                </a:solidFill>
                <a:latin typeface="宋体" panose="02010600030101010101" pitchFamily="2" charset="-122"/>
              </a:rPr>
              <a:t>，</a:t>
            </a:r>
            <a:r>
              <a:rPr lang="en-US" sz="2400" i="1">
                <a:solidFill>
                  <a:srgbClr val="FF0000"/>
                </a:solidFill>
                <a:latin typeface="宋体" panose="02010600030101010101" pitchFamily="2" charset="-122"/>
              </a:rPr>
              <a:t>I saw a visitor throwing food to the monkeys. I went over to stop him</a:t>
            </a:r>
            <a:r>
              <a:rPr lang="zh-CN" altLang="en-US" sz="2400" i="1">
                <a:solidFill>
                  <a:srgbClr val="FF0000"/>
                </a:solidFill>
                <a:latin typeface="宋体" panose="02010600030101010101" pitchFamily="2" charset="-122"/>
              </a:rPr>
              <a:t>，</a:t>
            </a:r>
            <a:r>
              <a:rPr lang="en-US" sz="2400" i="1">
                <a:solidFill>
                  <a:srgbClr val="FF0000"/>
                </a:solidFill>
                <a:latin typeface="宋体" panose="02010600030101010101" pitchFamily="2" charset="-122"/>
              </a:rPr>
              <a:t>and said, “Don't throw any food to the animals in the zoo.”</a:t>
            </a:r>
          </a:p>
          <a:p>
            <a:pPr indent="266700"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We had great fun there.</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0-#ppt_w/2"/>
                                          </p:val>
                                        </p:tav>
                                        <p:tav tm="100000">
                                          <p:val>
                                            <p:strVal val="#ppt_x"/>
                                          </p:val>
                                        </p:tav>
                                      </p:tavLst>
                                    </p:anim>
                                    <p:anim calcmode="lin" valueType="num">
                                      <p:cBhvr additive="base">
                                        <p:cTn id="8" dur="500" fill="hold"/>
                                        <p:tgtEl>
                                          <p:spTgt spid="2662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diamond(in)">
                                      <p:cBhvr>
                                        <p:cTn id="12"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60156" y="332656"/>
            <a:ext cx="364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0000"/>
                </a:solidFill>
                <a:latin typeface="Arial" panose="020B0604020202020204" pitchFamily="34" charset="0"/>
                <a:ea typeface="方正黑体_GBK" pitchFamily="1" charset="-122"/>
              </a:rPr>
              <a:t>Unit 1 </a:t>
            </a:r>
            <a:r>
              <a:rPr lang="en-US" sz="2400">
                <a:solidFill>
                  <a:srgbClr val="FF0000"/>
                </a:solidFill>
                <a:latin typeface="Arial" panose="020B0604020202020204" pitchFamily="34" charset="0"/>
              </a:rPr>
              <a:t>┃ </a:t>
            </a:r>
            <a:r>
              <a:rPr lang="zh-CN" altLang="en-US" sz="2400" b="1">
                <a:solidFill>
                  <a:srgbClr val="FF0000"/>
                </a:solidFill>
                <a:latin typeface="Arial" panose="020B0604020202020204" pitchFamily="34" charset="0"/>
                <a:ea typeface="黑体" panose="02010609060101010101" pitchFamily="49" charset="-122"/>
              </a:rPr>
              <a:t>易错点针对训练</a:t>
            </a:r>
          </a:p>
        </p:txBody>
      </p:sp>
      <p:sp>
        <p:nvSpPr>
          <p:cNvPr id="27652" name="Rectangle 4"/>
          <p:cNvSpPr>
            <a:spLocks noChangeArrowheads="1"/>
          </p:cNvSpPr>
          <p:nvPr/>
        </p:nvSpPr>
        <p:spPr bwMode="auto">
          <a:xfrm>
            <a:off x="539750" y="1628775"/>
            <a:ext cx="80645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)1.My mum ________ sports yesterday morning.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didn't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not did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doesn't do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didn't do</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)2.—________ was their vacation?</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—It________ great.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What; was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How; was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How; is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What; is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)3.It is sunny. What ________ weather!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 good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 bad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great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bad</a:t>
            </a:r>
          </a:p>
        </p:txBody>
      </p:sp>
      <p:sp>
        <p:nvSpPr>
          <p:cNvPr id="27653" name="Rectangle 5"/>
          <p:cNvSpPr>
            <a:spLocks noChangeArrowheads="1"/>
          </p:cNvSpPr>
          <p:nvPr/>
        </p:nvSpPr>
        <p:spPr bwMode="auto">
          <a:xfrm>
            <a:off x="900113" y="162877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D </a:t>
            </a:r>
          </a:p>
        </p:txBody>
      </p:sp>
      <p:sp>
        <p:nvSpPr>
          <p:cNvPr id="27654" name="Text Box 6"/>
          <p:cNvSpPr txBox="1">
            <a:spLocks noChangeArrowheads="1"/>
          </p:cNvSpPr>
          <p:nvPr/>
        </p:nvSpPr>
        <p:spPr bwMode="auto">
          <a:xfrm>
            <a:off x="296863" y="1030288"/>
            <a:ext cx="33845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800" dirty="0">
                <a:solidFill>
                  <a:srgbClr val="CC0099"/>
                </a:solidFill>
                <a:latin typeface="Arial" panose="020B0604020202020204" pitchFamily="34" charset="0"/>
              </a:rPr>
              <a:t>┃</a:t>
            </a:r>
            <a:r>
              <a:rPr lang="zh-CN" altLang="en-US" sz="2800" dirty="0">
                <a:solidFill>
                  <a:srgbClr val="CC0099"/>
                </a:solidFill>
                <a:latin typeface="Arial" panose="020B0604020202020204" pitchFamily="34" charset="0"/>
                <a:ea typeface="黑体" panose="02010609060101010101" pitchFamily="49" charset="-122"/>
              </a:rPr>
              <a:t>易错点针对训练</a:t>
            </a:r>
            <a:r>
              <a:rPr lang="zh-CN" altLang="en-US" sz="2800" dirty="0">
                <a:solidFill>
                  <a:srgbClr val="CC0099"/>
                </a:solidFill>
                <a:latin typeface="Arial" panose="020B0604020202020204" pitchFamily="34" charset="0"/>
              </a:rPr>
              <a:t>┃</a:t>
            </a:r>
          </a:p>
        </p:txBody>
      </p:sp>
      <p:sp>
        <p:nvSpPr>
          <p:cNvPr id="27655" name="Rectangle 7"/>
          <p:cNvSpPr>
            <a:spLocks noChangeArrowheads="1"/>
          </p:cNvSpPr>
          <p:nvPr/>
        </p:nvSpPr>
        <p:spPr bwMode="auto">
          <a:xfrm>
            <a:off x="900113" y="270827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
        <p:nvSpPr>
          <p:cNvPr id="27656" name="Rectangle 8"/>
          <p:cNvSpPr>
            <a:spLocks noChangeArrowheads="1"/>
          </p:cNvSpPr>
          <p:nvPr/>
        </p:nvSpPr>
        <p:spPr bwMode="auto">
          <a:xfrm>
            <a:off x="900113" y="42211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ppt_x"/>
                                          </p:val>
                                        </p:tav>
                                        <p:tav tm="100000">
                                          <p:val>
                                            <p:strVal val="#ppt_x"/>
                                          </p:val>
                                        </p:tav>
                                      </p:tavLst>
                                    </p:anim>
                                    <p:anim calcmode="lin" valueType="num">
                                      <p:cBhvr additive="base">
                                        <p:cTn id="8" dur="500" fill="hold"/>
                                        <p:tgtEl>
                                          <p:spTgt spid="2765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7654"/>
                                        </p:tgtEl>
                                        <p:attrNameLst>
                                          <p:attrName>style.visibility</p:attrName>
                                        </p:attrNameLst>
                                      </p:cBhvr>
                                      <p:to>
                                        <p:strVal val="visible"/>
                                      </p:to>
                                    </p:set>
                                    <p:anim calcmode="lin" valueType="num">
                                      <p:cBhvr additive="base">
                                        <p:cTn id="12" dur="500" fill="hold"/>
                                        <p:tgtEl>
                                          <p:spTgt spid="27654"/>
                                        </p:tgtEl>
                                        <p:attrNameLst>
                                          <p:attrName>ppt_x</p:attrName>
                                        </p:attrNameLst>
                                      </p:cBhvr>
                                      <p:tavLst>
                                        <p:tav tm="0">
                                          <p:val>
                                            <p:strVal val="0-#ppt_w/2"/>
                                          </p:val>
                                        </p:tav>
                                        <p:tav tm="100000">
                                          <p:val>
                                            <p:strVal val="#ppt_x"/>
                                          </p:val>
                                        </p:tav>
                                      </p:tavLst>
                                    </p:anim>
                                    <p:anim calcmode="lin" valueType="num">
                                      <p:cBhvr additive="base">
                                        <p:cTn id="13" dur="500" fill="hold"/>
                                        <p:tgtEl>
                                          <p:spTgt spid="2765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 presetClass="entr" presetSubtype="10" fill="hold" grpId="0" nodeType="afterEffect">
                                  <p:stCondLst>
                                    <p:cond delay="0"/>
                                  </p:stCondLst>
                                  <p:childTnLst>
                                    <p:set>
                                      <p:cBhvr>
                                        <p:cTn id="16" dur="1" fill="hold">
                                          <p:stCondLst>
                                            <p:cond delay="0"/>
                                          </p:stCondLst>
                                        </p:cTn>
                                        <p:tgtEl>
                                          <p:spTgt spid="27652"/>
                                        </p:tgtEl>
                                        <p:attrNameLst>
                                          <p:attrName>style.visibility</p:attrName>
                                        </p:attrNameLst>
                                      </p:cBhvr>
                                      <p:to>
                                        <p:strVal val="visible"/>
                                      </p:to>
                                    </p:set>
                                    <p:animEffect transition="in" filter="checkerboard(across)">
                                      <p:cBhvr>
                                        <p:cTn id="17" dur="500"/>
                                        <p:tgtEl>
                                          <p:spTgt spid="27652"/>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7653"/>
                                        </p:tgtEl>
                                        <p:attrNameLst>
                                          <p:attrName>style.visibility</p:attrName>
                                        </p:attrNameLst>
                                      </p:cBhvr>
                                      <p:to>
                                        <p:strVal val="visible"/>
                                      </p:to>
                                    </p:set>
                                    <p:animEffect transition="in" filter="diamond(in)">
                                      <p:cBhvr>
                                        <p:cTn id="22" dur="500"/>
                                        <p:tgtEl>
                                          <p:spTgt spid="27653"/>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7655"/>
                                        </p:tgtEl>
                                        <p:attrNameLst>
                                          <p:attrName>style.visibility</p:attrName>
                                        </p:attrNameLst>
                                      </p:cBhvr>
                                      <p:to>
                                        <p:strVal val="visible"/>
                                      </p:to>
                                    </p:set>
                                    <p:animEffect transition="in" filter="diamond(in)">
                                      <p:cBhvr>
                                        <p:cTn id="27" dur="500"/>
                                        <p:tgtEl>
                                          <p:spTgt spid="27655"/>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7656"/>
                                        </p:tgtEl>
                                        <p:attrNameLst>
                                          <p:attrName>style.visibility</p:attrName>
                                        </p:attrNameLst>
                                      </p:cBhvr>
                                      <p:to>
                                        <p:strVal val="visible"/>
                                      </p:to>
                                    </p:set>
                                    <p:animEffect transition="in" filter="diamond(in)">
                                      <p:cBhvr>
                                        <p:cTn id="32" dur="5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2" grpId="0" autoUpdateAnimBg="0"/>
      <p:bldP spid="27653" grpId="0" autoUpdateAnimBg="0"/>
      <p:bldP spid="27654" grpId="0" autoUpdateAnimBg="0"/>
      <p:bldP spid="27655" grpId="0" autoUpdateAnimBg="0"/>
      <p:bldP spid="2765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28600" y="332656"/>
            <a:ext cx="3563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FF0000"/>
                </a:solidFill>
                <a:latin typeface="Arial" panose="020B0604020202020204" pitchFamily="34" charset="0"/>
                <a:ea typeface="方正黑体_GBK" pitchFamily="1" charset="-122"/>
              </a:rPr>
              <a:t>Unit 1</a:t>
            </a:r>
            <a:r>
              <a:rPr lang="en-US" sz="2400" dirty="0">
                <a:solidFill>
                  <a:srgbClr val="FF0000"/>
                </a:solidFill>
                <a:latin typeface="Arial" panose="020B0604020202020204" pitchFamily="34" charset="0"/>
              </a:rPr>
              <a:t>┃ </a:t>
            </a:r>
            <a:r>
              <a:rPr lang="zh-CN" altLang="en-US" sz="2400" b="1" dirty="0">
                <a:solidFill>
                  <a:srgbClr val="FF0000"/>
                </a:solidFill>
                <a:latin typeface="Arial" panose="020B0604020202020204" pitchFamily="34" charset="0"/>
                <a:ea typeface="黑体" panose="02010609060101010101" pitchFamily="49" charset="-122"/>
              </a:rPr>
              <a:t>易错点针对训练</a:t>
            </a:r>
          </a:p>
        </p:txBody>
      </p:sp>
      <p:sp>
        <p:nvSpPr>
          <p:cNvPr id="28676" name="Rectangle 4"/>
          <p:cNvSpPr>
            <a:spLocks noChangeArrowheads="1"/>
          </p:cNvSpPr>
          <p:nvPr/>
        </p:nvSpPr>
        <p:spPr bwMode="auto">
          <a:xfrm>
            <a:off x="539750" y="1556792"/>
            <a:ext cx="806469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)4.We usually stay at home on ________days.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rain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raining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rainy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rained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)5.I don't feel ___ and don't want to eat____.</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good; anything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well; anything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good; nothing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well; something</a:t>
            </a:r>
          </a:p>
        </p:txBody>
      </p:sp>
      <p:sp>
        <p:nvSpPr>
          <p:cNvPr id="28677" name="Rectangle 5"/>
          <p:cNvSpPr>
            <a:spLocks noChangeArrowheads="1"/>
          </p:cNvSpPr>
          <p:nvPr/>
        </p:nvSpPr>
        <p:spPr bwMode="auto">
          <a:xfrm>
            <a:off x="900113" y="15573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 </a:t>
            </a:r>
          </a:p>
        </p:txBody>
      </p:sp>
      <p:sp>
        <p:nvSpPr>
          <p:cNvPr id="28678" name="Rectangle 6"/>
          <p:cNvSpPr>
            <a:spLocks noChangeArrowheads="1"/>
          </p:cNvSpPr>
          <p:nvPr/>
        </p:nvSpPr>
        <p:spPr bwMode="auto">
          <a:xfrm>
            <a:off x="900113" y="263683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ppt_x"/>
                                          </p:val>
                                        </p:tav>
                                        <p:tav tm="100000">
                                          <p:val>
                                            <p:strVal val="#ppt_x"/>
                                          </p:val>
                                        </p:tav>
                                      </p:tavLst>
                                    </p:anim>
                                    <p:anim calcmode="lin" valueType="num">
                                      <p:cBhvr additive="base">
                                        <p:cTn id="8" dur="500" fill="hold"/>
                                        <p:tgtEl>
                                          <p:spTgt spid="2867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28676"/>
                                        </p:tgtEl>
                                        <p:attrNameLst>
                                          <p:attrName>style.visibility</p:attrName>
                                        </p:attrNameLst>
                                      </p:cBhvr>
                                      <p:to>
                                        <p:strVal val="visible"/>
                                      </p:to>
                                    </p:set>
                                    <p:animEffect transition="in" filter="blinds(horizontal)">
                                      <p:cBhvr>
                                        <p:cTn id="12" dur="500"/>
                                        <p:tgtEl>
                                          <p:spTgt spid="2867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8677"/>
                                        </p:tgtEl>
                                        <p:attrNameLst>
                                          <p:attrName>style.visibility</p:attrName>
                                        </p:attrNameLst>
                                      </p:cBhvr>
                                      <p:to>
                                        <p:strVal val="visible"/>
                                      </p:to>
                                    </p:set>
                                    <p:animEffect transition="in" filter="wipe(down)">
                                      <p:cBhvr>
                                        <p:cTn id="17" dur="500"/>
                                        <p:tgtEl>
                                          <p:spTgt spid="2867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8678"/>
                                        </p:tgtEl>
                                        <p:attrNameLst>
                                          <p:attrName>style.visibility</p:attrName>
                                        </p:attrNameLst>
                                      </p:cBhvr>
                                      <p:to>
                                        <p:strVal val="visible"/>
                                      </p:to>
                                    </p:set>
                                    <p:animEffect transition="in" filter="wipe(down)">
                                      <p:cBhvr>
                                        <p:cTn id="22" dur="500"/>
                                        <p:tgtEl>
                                          <p:spTgt spid="28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6" grpId="0" autoUpdateAnimBg="0"/>
      <p:bldP spid="28677" grpId="0" autoUpdateAnimBg="0"/>
      <p:bldP spid="2867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296863" y="33265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FF0000"/>
                </a:solidFill>
                <a:latin typeface="Arial" panose="020B0604020202020204" pitchFamily="34" charset="0"/>
                <a:ea typeface="方正黑体_GBK" pitchFamily="1" charset="-122"/>
              </a:rPr>
              <a:t>Unit 1 </a:t>
            </a:r>
            <a:r>
              <a:rPr lang="en-US" sz="2400" dirty="0">
                <a:solidFill>
                  <a:srgbClr val="FF0000"/>
                </a:solidFill>
                <a:latin typeface="Arial" panose="020B0604020202020204" pitchFamily="34" charset="0"/>
              </a:rPr>
              <a:t>┃ </a:t>
            </a:r>
            <a:r>
              <a:rPr lang="zh-CN" altLang="en-US" sz="2400" b="1" dirty="0">
                <a:solidFill>
                  <a:srgbClr val="FF0000"/>
                </a:solidFill>
                <a:latin typeface="Arial" panose="020B0604020202020204" pitchFamily="34" charset="0"/>
                <a:ea typeface="黑体" panose="02010609060101010101" pitchFamily="49" charset="-122"/>
              </a:rPr>
              <a:t>能力提升训练</a:t>
            </a:r>
          </a:p>
        </p:txBody>
      </p:sp>
      <p:sp>
        <p:nvSpPr>
          <p:cNvPr id="12292" name="Text Box 4"/>
          <p:cNvSpPr txBox="1">
            <a:spLocks noChangeArrowheads="1"/>
          </p:cNvSpPr>
          <p:nvPr/>
        </p:nvSpPr>
        <p:spPr bwMode="auto">
          <a:xfrm>
            <a:off x="296863" y="1030288"/>
            <a:ext cx="30289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800" dirty="0">
                <a:solidFill>
                  <a:srgbClr val="CC0099"/>
                </a:solidFill>
                <a:latin typeface="Arial" panose="020B0604020202020204" pitchFamily="34" charset="0"/>
              </a:rPr>
              <a:t>┃</a:t>
            </a:r>
            <a:r>
              <a:rPr lang="zh-CN" altLang="en-US" sz="2800" dirty="0">
                <a:solidFill>
                  <a:srgbClr val="CC0099"/>
                </a:solidFill>
                <a:latin typeface="Arial" panose="020B0604020202020204" pitchFamily="34" charset="0"/>
                <a:ea typeface="黑体" panose="02010609060101010101" pitchFamily="49" charset="-122"/>
              </a:rPr>
              <a:t>能力提升训练</a:t>
            </a:r>
            <a:r>
              <a:rPr lang="zh-CN" altLang="en-US" sz="2800" dirty="0">
                <a:solidFill>
                  <a:srgbClr val="CC0099"/>
                </a:solidFill>
                <a:latin typeface="Arial" panose="020B0604020202020204" pitchFamily="34" charset="0"/>
              </a:rPr>
              <a:t>┃</a:t>
            </a:r>
          </a:p>
        </p:txBody>
      </p:sp>
      <p:sp>
        <p:nvSpPr>
          <p:cNvPr id="12293" name="Rectangle 5"/>
          <p:cNvSpPr>
            <a:spLocks noChangeArrowheads="1"/>
          </p:cNvSpPr>
          <p:nvPr/>
        </p:nvSpPr>
        <p:spPr bwMode="auto">
          <a:xfrm>
            <a:off x="250825" y="1625600"/>
            <a:ext cx="792162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da-DK" altLang="en-US" sz="2400" dirty="0">
                <a:solidFill>
                  <a:srgbClr val="000000"/>
                </a:solidFill>
                <a:latin typeface="Arial" panose="020B0604020202020204" pitchFamily="34" charset="0"/>
              </a:rPr>
              <a:t>Ⅰ.</a:t>
            </a:r>
            <a:r>
              <a:rPr lang="zh-CN" altLang="en-US" sz="2400" dirty="0">
                <a:solidFill>
                  <a:srgbClr val="000000"/>
                </a:solidFill>
                <a:latin typeface="Arial" panose="020B0604020202020204" pitchFamily="34" charset="0"/>
              </a:rPr>
              <a:t>单项填空</a:t>
            </a:r>
            <a:endParaRPr lang="da-DK" altLang="en-US" sz="2400" dirty="0">
              <a:solidFill>
                <a:srgbClr val="000000"/>
              </a:solidFill>
              <a:latin typeface="Arial" panose="020B0604020202020204" pitchFamily="34" charset="0"/>
            </a:endParaRPr>
          </a:p>
          <a:p>
            <a:pPr indent="266700" fontAlgn="base">
              <a:spcBef>
                <a:spcPct val="0"/>
              </a:spcBef>
              <a:spcAft>
                <a:spcPct val="0"/>
              </a:spcAft>
              <a:buFont typeface="Arial" panose="020B0604020202020204" pitchFamily="34" charset="0"/>
              <a:buNone/>
            </a:pPr>
            <a:r>
              <a:rPr lang="da-DK" altLang="en-US" sz="2400" dirty="0">
                <a:solidFill>
                  <a:srgbClr val="000000"/>
                </a:solidFill>
                <a:latin typeface="Arial" panose="020B0604020202020204" pitchFamily="34" charset="0"/>
                <a:cs typeface="Arial" panose="020B0604020202020204" pitchFamily="34" charset="0"/>
              </a:rPr>
              <a:t> (  )1.—What </a:t>
            </a:r>
            <a:r>
              <a:rPr lang="en-US" sz="2400" dirty="0">
                <a:solidFill>
                  <a:srgbClr val="000000"/>
                </a:solidFill>
                <a:latin typeface="Arial" panose="020B0604020202020204" pitchFamily="34" charset="0"/>
                <a:cs typeface="Arial" panose="020B0604020202020204" pitchFamily="34" charset="0"/>
              </a:rPr>
              <a:t>________ </a:t>
            </a:r>
            <a:r>
              <a:rPr lang="da-DK" altLang="en-US" sz="2400" dirty="0">
                <a:solidFill>
                  <a:srgbClr val="000000"/>
                </a:solidFill>
                <a:latin typeface="Arial" panose="020B0604020202020204" pitchFamily="34" charset="0"/>
                <a:cs typeface="Arial" panose="020B0604020202020204" pitchFamily="34" charset="0"/>
              </a:rPr>
              <a:t>you do last night?</a:t>
            </a:r>
          </a:p>
          <a:p>
            <a:pPr indent="266700" fontAlgn="base">
              <a:spcBef>
                <a:spcPct val="0"/>
              </a:spcBef>
              <a:spcAft>
                <a:spcPct val="0"/>
              </a:spcAft>
              <a:buFont typeface="Arial" panose="020B0604020202020204" pitchFamily="34" charset="0"/>
              <a:buNone/>
            </a:pPr>
            <a:r>
              <a:rPr lang="da-DK" altLang="en-US" sz="2400" dirty="0">
                <a:solidFill>
                  <a:srgbClr val="000000"/>
                </a:solidFill>
                <a:latin typeface="Arial" panose="020B0604020202020204" pitchFamily="34" charset="0"/>
                <a:cs typeface="Arial" panose="020B0604020202020204" pitchFamily="34" charset="0"/>
              </a:rPr>
              <a:t>        —I </a:t>
            </a:r>
            <a:r>
              <a:rPr lang="en-US" sz="2400" dirty="0">
                <a:solidFill>
                  <a:srgbClr val="000000"/>
                </a:solidFill>
                <a:latin typeface="Arial" panose="020B0604020202020204" pitchFamily="34" charset="0"/>
                <a:cs typeface="Arial" panose="020B0604020202020204" pitchFamily="34" charset="0"/>
              </a:rPr>
              <a:t>________</a:t>
            </a:r>
            <a:r>
              <a:rPr lang="da-DK" altLang="en-US" sz="2400" dirty="0">
                <a:solidFill>
                  <a:srgbClr val="000000"/>
                </a:solidFill>
                <a:latin typeface="Arial" panose="020B0604020202020204" pitchFamily="34" charset="0"/>
                <a:cs typeface="Arial" panose="020B0604020202020204" pitchFamily="34" charset="0"/>
              </a:rPr>
              <a:t> my homework.</a:t>
            </a:r>
          </a:p>
          <a:p>
            <a:pPr indent="266700" fontAlgn="base">
              <a:spcBef>
                <a:spcPct val="0"/>
              </a:spcBef>
              <a:spcAft>
                <a:spcPct val="0"/>
              </a:spcAft>
              <a:buFont typeface="Arial" panose="020B0604020202020204" pitchFamily="34" charset="0"/>
              <a:buNone/>
            </a:pPr>
            <a:r>
              <a:rPr lang="da-DK" altLang="en-US" sz="2400" dirty="0">
                <a:solidFill>
                  <a:srgbClr val="000000"/>
                </a:solidFill>
                <a:latin typeface="Arial" panose="020B0604020202020204" pitchFamily="34" charset="0"/>
                <a:cs typeface="Arial" panose="020B0604020202020204" pitchFamily="34" charset="0"/>
              </a:rPr>
              <a:t>        A</a:t>
            </a:r>
            <a:r>
              <a:rPr lang="zh-CN" altLang="en-US" sz="2400" dirty="0">
                <a:solidFill>
                  <a:srgbClr val="000000"/>
                </a:solidFill>
                <a:latin typeface="Arial" panose="020B0604020202020204" pitchFamily="34" charset="0"/>
                <a:cs typeface="Arial" panose="020B0604020202020204" pitchFamily="34" charset="0"/>
              </a:rPr>
              <a:t>．</a:t>
            </a:r>
            <a:r>
              <a:rPr lang="da-DK" altLang="en-US" sz="2400" dirty="0">
                <a:solidFill>
                  <a:srgbClr val="000000"/>
                </a:solidFill>
                <a:latin typeface="Arial" panose="020B0604020202020204" pitchFamily="34" charset="0"/>
                <a:cs typeface="Arial" panose="020B0604020202020204" pitchFamily="34" charset="0"/>
              </a:rPr>
              <a:t>do; do        B</a:t>
            </a:r>
            <a:r>
              <a:rPr lang="zh-CN" altLang="en-US" sz="2400" dirty="0">
                <a:solidFill>
                  <a:srgbClr val="000000"/>
                </a:solidFill>
                <a:latin typeface="Arial" panose="020B0604020202020204" pitchFamily="34" charset="0"/>
                <a:cs typeface="Arial" panose="020B0604020202020204" pitchFamily="34" charset="0"/>
              </a:rPr>
              <a:t>．</a:t>
            </a:r>
            <a:r>
              <a:rPr lang="da-DK" altLang="en-US" sz="2400" dirty="0">
                <a:solidFill>
                  <a:srgbClr val="000000"/>
                </a:solidFill>
                <a:latin typeface="Arial" panose="020B0604020202020204" pitchFamily="34" charset="0"/>
                <a:cs typeface="Arial" panose="020B0604020202020204" pitchFamily="34" charset="0"/>
              </a:rPr>
              <a:t>do; did</a:t>
            </a:r>
            <a:endParaRPr lang="en-US" sz="2400" dirty="0">
              <a:solidFill>
                <a:srgbClr val="000000"/>
              </a:solidFill>
              <a:latin typeface="Arial" panose="020B0604020202020204" pitchFamily="34" charset="0"/>
              <a:cs typeface="Arial" panose="020B0604020202020204" pitchFamily="34" charset="0"/>
            </a:endParaRP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C</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did; do       D</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did; did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)2.—Where did Li Shan go last Sunday?</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—________.</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A</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She goes to the zoo</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B</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She wants to visit her friend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C</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She wrote a letter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D</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She went to Tianjin</a:t>
            </a:r>
          </a:p>
        </p:txBody>
      </p:sp>
      <p:sp>
        <p:nvSpPr>
          <p:cNvPr id="12294" name="Text Box 6"/>
          <p:cNvSpPr txBox="1">
            <a:spLocks noChangeArrowheads="1"/>
          </p:cNvSpPr>
          <p:nvPr/>
        </p:nvSpPr>
        <p:spPr bwMode="auto">
          <a:xfrm>
            <a:off x="3924300" y="1557338"/>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12295" name="Rectangle 7"/>
          <p:cNvSpPr>
            <a:spLocks noChangeArrowheads="1"/>
          </p:cNvSpPr>
          <p:nvPr/>
        </p:nvSpPr>
        <p:spPr bwMode="auto">
          <a:xfrm>
            <a:off x="539750" y="206057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 D</a:t>
            </a:r>
          </a:p>
        </p:txBody>
      </p:sp>
      <p:sp>
        <p:nvSpPr>
          <p:cNvPr id="12296" name="Rectangle 8"/>
          <p:cNvSpPr>
            <a:spLocks noChangeArrowheads="1"/>
          </p:cNvSpPr>
          <p:nvPr/>
        </p:nvSpPr>
        <p:spPr bwMode="auto">
          <a:xfrm>
            <a:off x="684213" y="354806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D</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additive="base">
                                        <p:cTn id="7" dur="500" fill="hold"/>
                                        <p:tgtEl>
                                          <p:spTgt spid="12291"/>
                                        </p:tgtEl>
                                        <p:attrNameLst>
                                          <p:attrName>ppt_x</p:attrName>
                                        </p:attrNameLst>
                                      </p:cBhvr>
                                      <p:tavLst>
                                        <p:tav tm="0">
                                          <p:val>
                                            <p:strVal val="#ppt_x"/>
                                          </p:val>
                                        </p:tav>
                                        <p:tav tm="100000">
                                          <p:val>
                                            <p:strVal val="#ppt_x"/>
                                          </p:val>
                                        </p:tav>
                                      </p:tavLst>
                                    </p:anim>
                                    <p:anim calcmode="lin" valueType="num">
                                      <p:cBhvr additive="base">
                                        <p:cTn id="8" dur="500" fill="hold"/>
                                        <p:tgtEl>
                                          <p:spTgt spid="1229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2292"/>
                                        </p:tgtEl>
                                        <p:attrNameLst>
                                          <p:attrName>style.visibility</p:attrName>
                                        </p:attrNameLst>
                                      </p:cBhvr>
                                      <p:to>
                                        <p:strVal val="visible"/>
                                      </p:to>
                                    </p:set>
                                    <p:anim calcmode="lin" valueType="num">
                                      <p:cBhvr additive="base">
                                        <p:cTn id="12" dur="500" fill="hold"/>
                                        <p:tgtEl>
                                          <p:spTgt spid="12292"/>
                                        </p:tgtEl>
                                        <p:attrNameLst>
                                          <p:attrName>ppt_x</p:attrName>
                                        </p:attrNameLst>
                                      </p:cBhvr>
                                      <p:tavLst>
                                        <p:tav tm="0">
                                          <p:val>
                                            <p:strVal val="0-#ppt_w/2"/>
                                          </p:val>
                                        </p:tav>
                                        <p:tav tm="100000">
                                          <p:val>
                                            <p:strVal val="#ppt_x"/>
                                          </p:val>
                                        </p:tav>
                                      </p:tavLst>
                                    </p:anim>
                                    <p:anim calcmode="lin" valueType="num">
                                      <p:cBhvr additive="base">
                                        <p:cTn id="13" dur="500" fill="hold"/>
                                        <p:tgtEl>
                                          <p:spTgt spid="1229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2293"/>
                                        </p:tgtEl>
                                        <p:attrNameLst>
                                          <p:attrName>style.visibility</p:attrName>
                                        </p:attrNameLst>
                                      </p:cBhvr>
                                      <p:to>
                                        <p:strVal val="visible"/>
                                      </p:to>
                                    </p:set>
                                    <p:animEffect transition="in" filter="wipe(left)">
                                      <p:cBhvr>
                                        <p:cTn id="17" dur="500"/>
                                        <p:tgtEl>
                                          <p:spTgt spid="1229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295"/>
                                        </p:tgtEl>
                                        <p:attrNameLst>
                                          <p:attrName>style.visibility</p:attrName>
                                        </p:attrNameLst>
                                      </p:cBhvr>
                                      <p:to>
                                        <p:strVal val="visible"/>
                                      </p:to>
                                    </p:set>
                                    <p:animEffect transition="in" filter="wipe(down)">
                                      <p:cBhvr>
                                        <p:cTn id="22" dur="500"/>
                                        <p:tgtEl>
                                          <p:spTgt spid="1229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296"/>
                                        </p:tgtEl>
                                        <p:attrNameLst>
                                          <p:attrName>style.visibility</p:attrName>
                                        </p:attrNameLst>
                                      </p:cBhvr>
                                      <p:to>
                                        <p:strVal val="visible"/>
                                      </p:to>
                                    </p:set>
                                    <p:animEffect transition="in" filter="wipe(down)">
                                      <p:cBhvr>
                                        <p:cTn id="27" dur="500"/>
                                        <p:tgtEl>
                                          <p:spTgt spid="12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utoUpdateAnimBg="0"/>
      <p:bldP spid="12292" grpId="0" autoUpdateAnimBg="0"/>
      <p:bldP spid="12293" grpId="0" autoUpdateAnimBg="0"/>
      <p:bldP spid="12295" grpId="0" autoUpdateAnimBg="0"/>
      <p:bldP spid="1229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317377" y="282745"/>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0000"/>
                </a:solidFill>
                <a:latin typeface="Arial" panose="020B0604020202020204" pitchFamily="34" charset="0"/>
                <a:ea typeface="方正黑体_GBK" pitchFamily="1" charset="-122"/>
              </a:rPr>
              <a:t>Unit 1 </a:t>
            </a:r>
            <a:r>
              <a:rPr lang="en-US" sz="2400">
                <a:solidFill>
                  <a:srgbClr val="FF0000"/>
                </a:solidFill>
                <a:latin typeface="Arial" panose="020B0604020202020204" pitchFamily="34" charset="0"/>
              </a:rPr>
              <a:t>┃ </a:t>
            </a:r>
            <a:r>
              <a:rPr lang="zh-CN" altLang="en-US" sz="2400" b="1">
                <a:solidFill>
                  <a:srgbClr val="FF0000"/>
                </a:solidFill>
                <a:latin typeface="Arial" panose="020B0604020202020204" pitchFamily="34" charset="0"/>
                <a:ea typeface="黑体" panose="02010609060101010101" pitchFamily="49" charset="-122"/>
              </a:rPr>
              <a:t>能力提升训练</a:t>
            </a:r>
          </a:p>
        </p:txBody>
      </p:sp>
      <p:sp>
        <p:nvSpPr>
          <p:cNvPr id="13316" name="Rectangle 4"/>
          <p:cNvSpPr>
            <a:spLocks noChangeArrowheads="1"/>
          </p:cNvSpPr>
          <p:nvPr/>
        </p:nvSpPr>
        <p:spPr bwMode="auto">
          <a:xfrm>
            <a:off x="539750" y="1109663"/>
            <a:ext cx="8280400" cy="44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宋体" panose="02010600030101010101" pitchFamily="2" charset="-122"/>
              </a:rPr>
              <a:t> </a:t>
            </a:r>
            <a:r>
              <a:rPr lang="en-US" sz="2400" dirty="0">
                <a:solidFill>
                  <a:srgbClr val="000000"/>
                </a:solidFill>
                <a:latin typeface="Arial" panose="020B0604020202020204" pitchFamily="34" charset="0"/>
                <a:cs typeface="Arial" panose="020B0604020202020204" pitchFamily="34" charset="0"/>
              </a:rPr>
              <a:t>(  )3.Today we ________ the Great Wall. I think </a:t>
            </a:r>
          </a:p>
          <a:p>
            <a:pPr indent="266700"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it's great.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A</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visits         </a:t>
            </a: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B</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to visit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C</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visiting        </a:t>
            </a: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D</a:t>
            </a:r>
            <a:r>
              <a:rPr lang="zh-CN" altLang="en-US" sz="2400" dirty="0">
                <a:solidFill>
                  <a:srgbClr val="000000"/>
                </a:solidFill>
                <a:latin typeface="Arial" panose="020B0604020202020204" pitchFamily="34" charset="0"/>
                <a:cs typeface="Arial" panose="020B0604020202020204" pitchFamily="34" charset="0"/>
              </a:rPr>
              <a:t>．v</a:t>
            </a:r>
            <a:r>
              <a:rPr lang="en-US" sz="2400" dirty="0" err="1">
                <a:solidFill>
                  <a:srgbClr val="000000"/>
                </a:solidFill>
                <a:latin typeface="Arial" panose="020B0604020202020204" pitchFamily="34" charset="0"/>
                <a:cs typeface="Arial" panose="020B0604020202020204" pitchFamily="34" charset="0"/>
              </a:rPr>
              <a:t>isited</a:t>
            </a:r>
            <a:endParaRPr lang="en-US" sz="2400" dirty="0">
              <a:solidFill>
                <a:srgbClr val="000000"/>
              </a:solidFill>
              <a:latin typeface="Arial" panose="020B0604020202020204" pitchFamily="34" charset="0"/>
              <a:cs typeface="Arial" panose="020B0604020202020204" pitchFamily="34" charset="0"/>
            </a:endParaRP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  )4.It's sunny and hot, so we decide ________ to</a:t>
            </a:r>
          </a:p>
          <a:p>
            <a:pPr indent="266700"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the beach.</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A</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to go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B</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going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C</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to going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D</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go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  )5.________ he ________ at this school last</a:t>
            </a:r>
          </a:p>
          <a:p>
            <a:pPr indent="266700"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term?</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A</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Did; study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 B</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Does; study</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C</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Was; study    </a:t>
            </a: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 D</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Did; studied</a:t>
            </a:r>
          </a:p>
        </p:txBody>
      </p:sp>
      <p:sp>
        <p:nvSpPr>
          <p:cNvPr id="13317" name="Rectangle 5"/>
          <p:cNvSpPr>
            <a:spLocks noChangeArrowheads="1"/>
          </p:cNvSpPr>
          <p:nvPr/>
        </p:nvSpPr>
        <p:spPr bwMode="auto">
          <a:xfrm>
            <a:off x="1042988" y="112395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D </a:t>
            </a:r>
          </a:p>
        </p:txBody>
      </p:sp>
      <p:sp>
        <p:nvSpPr>
          <p:cNvPr id="13318" name="Rectangle 6"/>
          <p:cNvSpPr>
            <a:spLocks noChangeArrowheads="1"/>
          </p:cNvSpPr>
          <p:nvPr/>
        </p:nvSpPr>
        <p:spPr bwMode="auto">
          <a:xfrm>
            <a:off x="971550" y="25654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 </a:t>
            </a:r>
          </a:p>
        </p:txBody>
      </p:sp>
      <p:sp>
        <p:nvSpPr>
          <p:cNvPr id="13319" name="Rectangle 7"/>
          <p:cNvSpPr>
            <a:spLocks noChangeArrowheads="1"/>
          </p:cNvSpPr>
          <p:nvPr/>
        </p:nvSpPr>
        <p:spPr bwMode="auto">
          <a:xfrm>
            <a:off x="971550" y="40513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additive="base">
                                        <p:cTn id="7" dur="500" fill="hold"/>
                                        <p:tgtEl>
                                          <p:spTgt spid="13315"/>
                                        </p:tgtEl>
                                        <p:attrNameLst>
                                          <p:attrName>ppt_x</p:attrName>
                                        </p:attrNameLst>
                                      </p:cBhvr>
                                      <p:tavLst>
                                        <p:tav tm="0">
                                          <p:val>
                                            <p:strVal val="#ppt_x"/>
                                          </p:val>
                                        </p:tav>
                                        <p:tav tm="100000">
                                          <p:val>
                                            <p:strVal val="#ppt_x"/>
                                          </p:val>
                                        </p:tav>
                                      </p:tavLst>
                                    </p:anim>
                                    <p:anim calcmode="lin" valueType="num">
                                      <p:cBhvr additive="base">
                                        <p:cTn id="8" dur="500" fill="hold"/>
                                        <p:tgtEl>
                                          <p:spTgt spid="1331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3316"/>
                                        </p:tgtEl>
                                        <p:attrNameLst>
                                          <p:attrName>style.visibility</p:attrName>
                                        </p:attrNameLst>
                                      </p:cBhvr>
                                      <p:to>
                                        <p:strVal val="visible"/>
                                      </p:to>
                                    </p:set>
                                    <p:anim calcmode="lin" valueType="num">
                                      <p:cBhvr additive="base">
                                        <p:cTn id="12" dur="500" fill="hold"/>
                                        <p:tgtEl>
                                          <p:spTgt spid="13316"/>
                                        </p:tgtEl>
                                        <p:attrNameLst>
                                          <p:attrName>ppt_x</p:attrName>
                                        </p:attrNameLst>
                                      </p:cBhvr>
                                      <p:tavLst>
                                        <p:tav tm="0">
                                          <p:val>
                                            <p:strVal val="#ppt_x"/>
                                          </p:val>
                                        </p:tav>
                                        <p:tav tm="100000">
                                          <p:val>
                                            <p:strVal val="#ppt_x"/>
                                          </p:val>
                                        </p:tav>
                                      </p:tavLst>
                                    </p:anim>
                                    <p:anim calcmode="lin" valueType="num">
                                      <p:cBhvr additive="base">
                                        <p:cTn id="13" dur="500" fill="hold"/>
                                        <p:tgtEl>
                                          <p:spTgt spid="1331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3317"/>
                                        </p:tgtEl>
                                        <p:attrNameLst>
                                          <p:attrName>style.visibility</p:attrName>
                                        </p:attrNameLst>
                                      </p:cBhvr>
                                      <p:to>
                                        <p:strVal val="visible"/>
                                      </p:to>
                                    </p:set>
                                    <p:animEffect transition="in" filter="wipe(down)">
                                      <p:cBhvr>
                                        <p:cTn id="18" dur="500"/>
                                        <p:tgtEl>
                                          <p:spTgt spid="1331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3318"/>
                                        </p:tgtEl>
                                        <p:attrNameLst>
                                          <p:attrName>style.visibility</p:attrName>
                                        </p:attrNameLst>
                                      </p:cBhvr>
                                      <p:to>
                                        <p:strVal val="visible"/>
                                      </p:to>
                                    </p:set>
                                    <p:animEffect transition="in" filter="wipe(down)">
                                      <p:cBhvr>
                                        <p:cTn id="23" dur="500"/>
                                        <p:tgtEl>
                                          <p:spTgt spid="1331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3319"/>
                                        </p:tgtEl>
                                        <p:attrNameLst>
                                          <p:attrName>style.visibility</p:attrName>
                                        </p:attrNameLst>
                                      </p:cBhvr>
                                      <p:to>
                                        <p:strVal val="visible"/>
                                      </p:to>
                                    </p:set>
                                    <p:animEffect transition="in" filter="wipe(down)">
                                      <p:cBhvr>
                                        <p:cTn id="28" dur="500"/>
                                        <p:tgtEl>
                                          <p:spTgt spid="1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utoUpdateAnimBg="0"/>
      <p:bldP spid="13316" grpId="0" autoUpdateAnimBg="0"/>
      <p:bldP spid="13317" grpId="0" autoUpdateAnimBg="0"/>
      <p:bldP spid="13318" grpId="0" autoUpdateAnimBg="0"/>
      <p:bldP spid="1331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95288" y="1065213"/>
            <a:ext cx="1876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Ⅱ.</a:t>
            </a:r>
            <a:r>
              <a:rPr lang="zh-CN" altLang="en-US" sz="2400" dirty="0">
                <a:solidFill>
                  <a:srgbClr val="000000"/>
                </a:solidFill>
                <a:latin typeface="Arial" panose="020B0604020202020204" pitchFamily="34" charset="0"/>
              </a:rPr>
              <a:t>完形填空 </a:t>
            </a:r>
          </a:p>
        </p:txBody>
      </p:sp>
      <p:sp>
        <p:nvSpPr>
          <p:cNvPr id="14339" name="Text Box 3"/>
          <p:cNvSpPr txBox="1">
            <a:spLocks noChangeArrowheads="1"/>
          </p:cNvSpPr>
          <p:nvPr/>
        </p:nvSpPr>
        <p:spPr bwMode="auto">
          <a:xfrm>
            <a:off x="352099"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FF0000"/>
                </a:solidFill>
                <a:latin typeface="Arial" panose="020B0604020202020204" pitchFamily="34" charset="0"/>
                <a:ea typeface="方正黑体_GBK" pitchFamily="1" charset="-122"/>
              </a:rPr>
              <a:t>Unit 1 </a:t>
            </a:r>
            <a:r>
              <a:rPr lang="en-US" sz="2400" dirty="0">
                <a:solidFill>
                  <a:srgbClr val="FF0000"/>
                </a:solidFill>
                <a:latin typeface="Arial" panose="020B0604020202020204" pitchFamily="34" charset="0"/>
              </a:rPr>
              <a:t>┃ </a:t>
            </a:r>
            <a:r>
              <a:rPr lang="zh-CN" altLang="en-US" sz="2400" b="1" dirty="0">
                <a:solidFill>
                  <a:srgbClr val="FF0000"/>
                </a:solidFill>
                <a:latin typeface="Arial" panose="020B0604020202020204" pitchFamily="34" charset="0"/>
                <a:ea typeface="黑体" panose="02010609060101010101" pitchFamily="49" charset="-122"/>
              </a:rPr>
              <a:t>能力提升训练</a:t>
            </a:r>
          </a:p>
        </p:txBody>
      </p:sp>
      <p:sp>
        <p:nvSpPr>
          <p:cNvPr id="14340" name="Rectangle 4"/>
          <p:cNvSpPr>
            <a:spLocks noChangeArrowheads="1"/>
          </p:cNvSpPr>
          <p:nvPr/>
        </p:nvSpPr>
        <p:spPr bwMode="auto">
          <a:xfrm>
            <a:off x="611188" y="1784350"/>
            <a:ext cx="6192837" cy="329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just" fontAlgn="base">
              <a:lnSpc>
                <a:spcPts val="3600"/>
              </a:lnSpc>
              <a:spcBef>
                <a:spcPct val="0"/>
              </a:spcBef>
              <a:spcAft>
                <a:spcPct val="0"/>
              </a:spcAft>
              <a:buFont typeface="Arial" panose="020B0604020202020204" pitchFamily="34" charset="0"/>
              <a:buNone/>
            </a:pPr>
            <a:r>
              <a:rPr lang="en-US" sz="2400" dirty="0">
                <a:solidFill>
                  <a:srgbClr val="000000"/>
                </a:solidFill>
                <a:latin typeface="宋体" panose="02010600030101010101" pitchFamily="2" charset="-122"/>
              </a:rPr>
              <a:t> </a:t>
            </a:r>
            <a:r>
              <a:rPr lang="en-US" sz="2400" dirty="0">
                <a:solidFill>
                  <a:srgbClr val="000000"/>
                </a:solidFill>
                <a:latin typeface="Arial" panose="020B0604020202020204" pitchFamily="34" charset="0"/>
              </a:rPr>
              <a:t> My friend, Lin Tao, went on vacation in New York with his parents. He __</a:t>
            </a:r>
            <a:r>
              <a:rPr lang="en-US" sz="2400" u="sng" dirty="0">
                <a:solidFill>
                  <a:srgbClr val="000000"/>
                </a:solidFill>
                <a:latin typeface="Arial" panose="020B0604020202020204" pitchFamily="34" charset="0"/>
              </a:rPr>
              <a:t>1</a:t>
            </a:r>
            <a:r>
              <a:rPr lang="en-US" sz="2400" dirty="0">
                <a:solidFill>
                  <a:srgbClr val="000000"/>
                </a:solidFill>
                <a:latin typeface="Arial" panose="020B0604020202020204" pitchFamily="34" charset="0"/>
              </a:rPr>
              <a:t>__ back last week. He came to __</a:t>
            </a:r>
            <a:r>
              <a:rPr lang="en-US" sz="2400" u="sng" dirty="0">
                <a:solidFill>
                  <a:srgbClr val="000000"/>
                </a:solidFill>
                <a:latin typeface="Arial" panose="020B0604020202020204" pitchFamily="34" charset="0"/>
              </a:rPr>
              <a:t>2</a:t>
            </a:r>
            <a:r>
              <a:rPr lang="en-US" sz="2400" dirty="0">
                <a:solidFill>
                  <a:srgbClr val="000000"/>
                </a:solidFill>
                <a:latin typeface="Arial" panose="020B0604020202020204" pitchFamily="34" charset="0"/>
              </a:rPr>
              <a:t>__ me yesterday and gave me a nice hat. He said he had a great __</a:t>
            </a:r>
            <a:r>
              <a:rPr lang="en-US" sz="2400" u="sng" dirty="0">
                <a:solidFill>
                  <a:srgbClr val="000000"/>
                </a:solidFill>
                <a:latin typeface="Arial" panose="020B0604020202020204" pitchFamily="34" charset="0"/>
              </a:rPr>
              <a:t>3</a:t>
            </a:r>
            <a:r>
              <a:rPr lang="en-US" sz="2400" dirty="0">
                <a:solidFill>
                  <a:srgbClr val="000000"/>
                </a:solidFill>
                <a:latin typeface="Arial" panose="020B0604020202020204" pitchFamily="34" charset="0"/>
              </a:rPr>
              <a:t>__ in New York. He and his parents visited many __</a:t>
            </a:r>
            <a:r>
              <a:rPr lang="en-US" sz="2400" u="sng" dirty="0">
                <a:solidFill>
                  <a:srgbClr val="000000"/>
                </a:solidFill>
                <a:latin typeface="Arial" panose="020B0604020202020204" pitchFamily="34" charset="0"/>
              </a:rPr>
              <a:t>4</a:t>
            </a:r>
            <a:r>
              <a:rPr lang="en-US" sz="2400" dirty="0">
                <a:solidFill>
                  <a:srgbClr val="000000"/>
                </a:solidFill>
                <a:latin typeface="Arial" panose="020B0604020202020204" pitchFamily="34" charset="0"/>
              </a:rPr>
              <a:t>__ places and went shopping there.</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additive="base">
                                        <p:cTn id="7" dur="500" fill="hold"/>
                                        <p:tgtEl>
                                          <p:spTgt spid="14339"/>
                                        </p:tgtEl>
                                        <p:attrNameLst>
                                          <p:attrName>ppt_x</p:attrName>
                                        </p:attrNameLst>
                                      </p:cBhvr>
                                      <p:tavLst>
                                        <p:tav tm="0">
                                          <p:val>
                                            <p:strVal val="#ppt_x"/>
                                          </p:val>
                                        </p:tav>
                                        <p:tav tm="100000">
                                          <p:val>
                                            <p:strVal val="#ppt_x"/>
                                          </p:val>
                                        </p:tav>
                                      </p:tavLst>
                                    </p:anim>
                                    <p:anim calcmode="lin" valueType="num">
                                      <p:cBhvr additive="base">
                                        <p:cTn id="8" dur="500" fill="hold"/>
                                        <p:tgtEl>
                                          <p:spTgt spid="1433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4338"/>
                                        </p:tgtEl>
                                        <p:attrNameLst>
                                          <p:attrName>style.visibility</p:attrName>
                                        </p:attrNameLst>
                                      </p:cBhvr>
                                      <p:to>
                                        <p:strVal val="visible"/>
                                      </p:to>
                                    </p:set>
                                    <p:animEffect transition="in" filter="wipe(left)">
                                      <p:cBhvr>
                                        <p:cTn id="12" dur="500"/>
                                        <p:tgtEl>
                                          <p:spTgt spid="14338"/>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4340"/>
                                        </p:tgtEl>
                                        <p:attrNameLst>
                                          <p:attrName>style.visibility</p:attrName>
                                        </p:attrNameLst>
                                      </p:cBhvr>
                                      <p:to>
                                        <p:strVal val="visible"/>
                                      </p:to>
                                    </p:set>
                                    <p:animEffect transition="in" filter="wipe(left)">
                                      <p:cBhvr>
                                        <p:cTn id="16"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autoUpdateAnimBg="0"/>
      <p:bldP spid="1434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05606"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FF0000"/>
                </a:solidFill>
                <a:latin typeface="Arial" panose="020B0604020202020204" pitchFamily="34" charset="0"/>
                <a:ea typeface="方正黑体_GBK" pitchFamily="1" charset="-122"/>
              </a:rPr>
              <a:t>Unit 1 </a:t>
            </a:r>
            <a:r>
              <a:rPr lang="en-US" sz="2400" dirty="0">
                <a:solidFill>
                  <a:srgbClr val="FF0000"/>
                </a:solidFill>
                <a:latin typeface="Arial" panose="020B0604020202020204" pitchFamily="34" charset="0"/>
              </a:rPr>
              <a:t>┃ </a:t>
            </a:r>
            <a:r>
              <a:rPr lang="zh-CN" altLang="en-US" sz="2400" b="1" dirty="0">
                <a:solidFill>
                  <a:srgbClr val="FF0000"/>
                </a:solidFill>
                <a:latin typeface="Arial" panose="020B0604020202020204" pitchFamily="34" charset="0"/>
                <a:ea typeface="黑体" panose="02010609060101010101" pitchFamily="49" charset="-122"/>
              </a:rPr>
              <a:t>能力提升训练</a:t>
            </a:r>
          </a:p>
        </p:txBody>
      </p:sp>
      <p:sp>
        <p:nvSpPr>
          <p:cNvPr id="15364" name="Rectangle 4"/>
          <p:cNvSpPr>
            <a:spLocks noChangeArrowheads="1"/>
          </p:cNvSpPr>
          <p:nvPr/>
        </p:nvSpPr>
        <p:spPr bwMode="auto">
          <a:xfrm>
            <a:off x="827088" y="1338263"/>
            <a:ext cx="58404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just"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Lin Tao __</a:t>
            </a:r>
            <a:r>
              <a:rPr lang="en-US" sz="2400" u="sng" dirty="0">
                <a:solidFill>
                  <a:srgbClr val="000000"/>
                </a:solidFill>
                <a:latin typeface="Arial" panose="020B0604020202020204" pitchFamily="34" charset="0"/>
              </a:rPr>
              <a:t>5</a:t>
            </a:r>
            <a:r>
              <a:rPr lang="en-US" sz="2400" dirty="0">
                <a:solidFill>
                  <a:srgbClr val="000000"/>
                </a:solidFill>
                <a:latin typeface="Arial" panose="020B0604020202020204" pitchFamily="34" charset="0"/>
              </a:rPr>
              <a:t>__ went to his pen pal's home for the first time. He didn't know the __</a:t>
            </a:r>
            <a:r>
              <a:rPr lang="en-US" sz="2400" u="sng" dirty="0">
                <a:solidFill>
                  <a:srgbClr val="000000"/>
                </a:solidFill>
                <a:latin typeface="Arial" panose="020B0604020202020204" pitchFamily="34" charset="0"/>
              </a:rPr>
              <a:t>6</a:t>
            </a:r>
            <a:r>
              <a:rPr lang="en-US" sz="2400" dirty="0">
                <a:solidFill>
                  <a:srgbClr val="000000"/>
                </a:solidFill>
                <a:latin typeface="Arial" panose="020B0604020202020204" pitchFamily="34" charset="0"/>
              </a:rPr>
              <a:t>__ to his friend's house. A friendly American boy __</a:t>
            </a:r>
            <a:r>
              <a:rPr lang="en-US" sz="2400" u="sng" dirty="0">
                <a:solidFill>
                  <a:srgbClr val="000000"/>
                </a:solidFill>
                <a:latin typeface="Arial" panose="020B0604020202020204" pitchFamily="34" charset="0"/>
              </a:rPr>
              <a:t>7</a:t>
            </a:r>
            <a:r>
              <a:rPr lang="en-US" sz="2400" dirty="0">
                <a:solidFill>
                  <a:srgbClr val="000000"/>
                </a:solidFill>
                <a:latin typeface="Arial" panose="020B0604020202020204" pitchFamily="34" charset="0"/>
              </a:rPr>
              <a:t>__ him to find it at last. Lin Tao's pen pal is Jimmy. He could __</a:t>
            </a:r>
            <a:r>
              <a:rPr lang="en-US" sz="2400" u="sng" dirty="0">
                <a:solidFill>
                  <a:srgbClr val="000000"/>
                </a:solidFill>
                <a:latin typeface="Arial" panose="020B0604020202020204" pitchFamily="34" charset="0"/>
              </a:rPr>
              <a:t>8</a:t>
            </a:r>
            <a:r>
              <a:rPr lang="en-US" sz="2400" dirty="0">
                <a:solidFill>
                  <a:srgbClr val="000000"/>
                </a:solidFill>
                <a:latin typeface="Arial" panose="020B0604020202020204" pitchFamily="34" charset="0"/>
              </a:rPr>
              <a:t>__ a little Chinese, because he had a trip to China last year. Lin Tao and Jimmy talked __</a:t>
            </a:r>
            <a:r>
              <a:rPr lang="en-US" sz="2400" u="sng" dirty="0">
                <a:solidFill>
                  <a:srgbClr val="000000"/>
                </a:solidFill>
                <a:latin typeface="Arial" panose="020B0604020202020204" pitchFamily="34" charset="0"/>
              </a:rPr>
              <a:t>9</a:t>
            </a:r>
            <a:r>
              <a:rPr lang="en-US" sz="2400" dirty="0">
                <a:solidFill>
                  <a:srgbClr val="000000"/>
                </a:solidFill>
                <a:latin typeface="Arial" panose="020B0604020202020204" pitchFamily="34" charset="0"/>
              </a:rPr>
              <a:t>__ English and Chinese. Lin Tao had dinner with Jimmy's family. They __</a:t>
            </a:r>
            <a:r>
              <a:rPr lang="en-US" sz="2400" u="sng" dirty="0">
                <a:solidFill>
                  <a:srgbClr val="000000"/>
                </a:solidFill>
                <a:latin typeface="Arial" panose="020B0604020202020204" pitchFamily="34" charset="0"/>
              </a:rPr>
              <a:t>10</a:t>
            </a:r>
            <a:r>
              <a:rPr lang="en-US" sz="2400" dirty="0">
                <a:solidFill>
                  <a:srgbClr val="000000"/>
                </a:solidFill>
                <a:latin typeface="Arial" panose="020B0604020202020204" pitchFamily="34" charset="0"/>
              </a:rPr>
              <a:t>__ many photos. I knew a lot about them from these photos.</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ppt_x"/>
                                          </p:val>
                                        </p:tav>
                                        <p:tav tm="100000">
                                          <p:val>
                                            <p:strVal val="#ppt_x"/>
                                          </p:val>
                                        </p:tav>
                                      </p:tavLst>
                                    </p:anim>
                                    <p:anim calcmode="lin" valueType="num">
                                      <p:cBhvr additive="base">
                                        <p:cTn id="8" dur="500" fill="hold"/>
                                        <p:tgtEl>
                                          <p:spTgt spid="1536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15364"/>
                                        </p:tgtEl>
                                        <p:attrNameLst>
                                          <p:attrName>style.visibility</p:attrName>
                                        </p:attrNameLst>
                                      </p:cBhvr>
                                      <p:to>
                                        <p:strVal val="visible"/>
                                      </p:to>
                                    </p:set>
                                    <p:animEffect transition="in" filter="diamond(in)">
                                      <p:cBhvr>
                                        <p:cTn id="12"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365687"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FF0000"/>
                </a:solidFill>
                <a:latin typeface="Arial" panose="020B0604020202020204" pitchFamily="34" charset="0"/>
                <a:ea typeface="方正黑体_GBK" pitchFamily="1" charset="-122"/>
              </a:rPr>
              <a:t>Unit 1 </a:t>
            </a:r>
            <a:r>
              <a:rPr lang="en-US" sz="2400" dirty="0">
                <a:solidFill>
                  <a:srgbClr val="FF0000"/>
                </a:solidFill>
                <a:latin typeface="Arial" panose="020B0604020202020204" pitchFamily="34" charset="0"/>
              </a:rPr>
              <a:t>┃ </a:t>
            </a:r>
            <a:r>
              <a:rPr lang="zh-CN" altLang="en-US" sz="2400" b="1" dirty="0">
                <a:solidFill>
                  <a:srgbClr val="FF0000"/>
                </a:solidFill>
                <a:latin typeface="Arial" panose="020B0604020202020204" pitchFamily="34" charset="0"/>
                <a:ea typeface="黑体" panose="02010609060101010101" pitchFamily="49" charset="-122"/>
              </a:rPr>
              <a:t>能力提升训练</a:t>
            </a:r>
          </a:p>
        </p:txBody>
      </p:sp>
      <p:sp>
        <p:nvSpPr>
          <p:cNvPr id="16388" name="Rectangle 4"/>
          <p:cNvSpPr>
            <a:spLocks noChangeArrowheads="1"/>
          </p:cNvSpPr>
          <p:nvPr/>
        </p:nvSpPr>
        <p:spPr bwMode="auto">
          <a:xfrm>
            <a:off x="395288" y="1228725"/>
            <a:ext cx="8497887" cy="420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just" fontAlgn="base">
              <a:lnSpc>
                <a:spcPts val="3600"/>
              </a:lnSpc>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)1. </a:t>
            </a:r>
            <a:r>
              <a:rPr lang="en-US" sz="2400" dirty="0" err="1">
                <a:solidFill>
                  <a:srgbClr val="000000"/>
                </a:solidFill>
                <a:latin typeface="Arial" panose="020B0604020202020204" pitchFamily="34" charset="0"/>
                <a:cs typeface="Arial" panose="020B0604020202020204" pitchFamily="34" charset="0"/>
              </a:rPr>
              <a:t>A.played</a:t>
            </a: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B</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came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C</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arrived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D</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walked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)2. </a:t>
            </a:r>
            <a:r>
              <a:rPr lang="en-US" sz="2400" dirty="0" err="1">
                <a:solidFill>
                  <a:srgbClr val="000000"/>
                </a:solidFill>
                <a:latin typeface="Arial" panose="020B0604020202020204" pitchFamily="34" charset="0"/>
                <a:cs typeface="Arial" panose="020B0604020202020204" pitchFamily="34" charset="0"/>
              </a:rPr>
              <a:t>A.visit</a:t>
            </a: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B</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teach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C</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discuss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D</a:t>
            </a:r>
            <a:r>
              <a:rPr lang="zh-CN" altLang="en-US" sz="2400" dirty="0">
                <a:solidFill>
                  <a:srgbClr val="000000"/>
                </a:solidFill>
                <a:latin typeface="Arial" panose="020B0604020202020204" pitchFamily="34" charset="0"/>
                <a:cs typeface="Arial" panose="020B0604020202020204" pitchFamily="34" charset="0"/>
              </a:rPr>
              <a:t>．f</a:t>
            </a:r>
            <a:r>
              <a:rPr lang="en-US" sz="2400" dirty="0" err="1">
                <a:solidFill>
                  <a:srgbClr val="000000"/>
                </a:solidFill>
                <a:latin typeface="Arial" panose="020B0604020202020204" pitchFamily="34" charset="0"/>
                <a:cs typeface="Arial" panose="020B0604020202020204" pitchFamily="34" charset="0"/>
              </a:rPr>
              <a:t>ind</a:t>
            </a:r>
            <a:r>
              <a:rPr lang="en-US" sz="2400" dirty="0">
                <a:solidFill>
                  <a:srgbClr val="000000"/>
                </a:solidFill>
                <a:latin typeface="Arial" panose="020B0604020202020204" pitchFamily="34" charset="0"/>
                <a:cs typeface="Arial" panose="020B0604020202020204" pitchFamily="34" charset="0"/>
              </a:rPr>
              <a:t>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)3. </a:t>
            </a:r>
            <a:r>
              <a:rPr lang="en-US" sz="2400" dirty="0" err="1">
                <a:solidFill>
                  <a:srgbClr val="000000"/>
                </a:solidFill>
                <a:latin typeface="Arial" panose="020B0604020202020204" pitchFamily="34" charset="0"/>
                <a:cs typeface="Arial" panose="020B0604020202020204" pitchFamily="34" charset="0"/>
              </a:rPr>
              <a:t>A.job</a:t>
            </a: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B</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report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C</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sleep</a:t>
            </a: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D</a:t>
            </a:r>
            <a:r>
              <a:rPr lang="zh-CN" altLang="en-US" sz="2400" dirty="0">
                <a:solidFill>
                  <a:srgbClr val="000000"/>
                </a:solidFill>
                <a:latin typeface="Arial" panose="020B0604020202020204" pitchFamily="34" charset="0"/>
                <a:cs typeface="Arial" panose="020B0604020202020204" pitchFamily="34" charset="0"/>
              </a:rPr>
              <a:t>．t</a:t>
            </a:r>
            <a:r>
              <a:rPr lang="en-US" sz="2400" dirty="0">
                <a:solidFill>
                  <a:srgbClr val="000000"/>
                </a:solidFill>
                <a:latin typeface="Arial" panose="020B0604020202020204" pitchFamily="34" charset="0"/>
                <a:cs typeface="Arial" panose="020B0604020202020204" pitchFamily="34" charset="0"/>
              </a:rPr>
              <a:t>rip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 )4. </a:t>
            </a:r>
            <a:r>
              <a:rPr lang="en-US" sz="2400" dirty="0" err="1">
                <a:solidFill>
                  <a:srgbClr val="000000"/>
                </a:solidFill>
                <a:latin typeface="Arial" panose="020B0604020202020204" pitchFamily="34" charset="0"/>
                <a:cs typeface="Arial" panose="020B0604020202020204" pitchFamily="34" charset="0"/>
              </a:rPr>
              <a:t>A.interesting</a:t>
            </a: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B</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scary      </a:t>
            </a:r>
          </a:p>
          <a:p>
            <a:pPr indent="266700"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C</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delicious  </a:t>
            </a: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D</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awful</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 )5. </a:t>
            </a:r>
            <a:r>
              <a:rPr lang="en-US" sz="2400" dirty="0" err="1">
                <a:solidFill>
                  <a:srgbClr val="000000"/>
                </a:solidFill>
                <a:latin typeface="Arial" panose="020B0604020202020204" pitchFamily="34" charset="0"/>
                <a:cs typeface="Arial" panose="020B0604020202020204" pitchFamily="34" charset="0"/>
              </a:rPr>
              <a:t>A.never</a:t>
            </a: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B</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usually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C</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also    </a:t>
            </a: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D</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always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)6. </a:t>
            </a:r>
            <a:r>
              <a:rPr lang="en-US" sz="2400" dirty="0" err="1">
                <a:solidFill>
                  <a:srgbClr val="000000"/>
                </a:solidFill>
                <a:latin typeface="Arial" panose="020B0604020202020204" pitchFamily="34" charset="0"/>
                <a:cs typeface="Arial" panose="020B0604020202020204" pitchFamily="34" charset="0"/>
              </a:rPr>
              <a:t>A.news</a:t>
            </a: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B</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way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C</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number   </a:t>
            </a: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D</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price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)7. </a:t>
            </a:r>
            <a:r>
              <a:rPr lang="en-US" sz="2400" dirty="0" err="1">
                <a:solidFill>
                  <a:srgbClr val="000000"/>
                </a:solidFill>
                <a:latin typeface="Arial" panose="020B0604020202020204" pitchFamily="34" charset="0"/>
                <a:cs typeface="Arial" panose="020B0604020202020204" pitchFamily="34" charset="0"/>
              </a:rPr>
              <a:t>A.asked</a:t>
            </a: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B</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wanted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C</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helped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D</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needed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 )8. </a:t>
            </a:r>
            <a:r>
              <a:rPr lang="en-US" sz="2400" dirty="0" err="1">
                <a:solidFill>
                  <a:srgbClr val="000000"/>
                </a:solidFill>
                <a:latin typeface="Arial" panose="020B0604020202020204" pitchFamily="34" charset="0"/>
                <a:cs typeface="Arial" panose="020B0604020202020204" pitchFamily="34" charset="0"/>
              </a:rPr>
              <a:t>A.speak</a:t>
            </a: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B</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say     </a:t>
            </a: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C</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tell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 D</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talk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)9. </a:t>
            </a:r>
            <a:r>
              <a:rPr lang="en-US" sz="2400" dirty="0" err="1">
                <a:solidFill>
                  <a:srgbClr val="000000"/>
                </a:solidFill>
                <a:latin typeface="Arial" panose="020B0604020202020204" pitchFamily="34" charset="0"/>
                <a:cs typeface="Arial" panose="020B0604020202020204" pitchFamily="34" charset="0"/>
              </a:rPr>
              <a:t>A.on</a:t>
            </a: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B</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to      </a:t>
            </a: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C</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in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D</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for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 )10.A.take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B</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took   </a:t>
            </a: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C</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taking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 D</a:t>
            </a:r>
            <a:r>
              <a:rPr lang="zh-CN" altLang="en-US" sz="2400" dirty="0">
                <a:solidFill>
                  <a:srgbClr val="000000"/>
                </a:solidFill>
                <a:latin typeface="Arial" panose="020B0604020202020204" pitchFamily="34" charset="0"/>
                <a:cs typeface="Arial" panose="020B0604020202020204" pitchFamily="34" charset="0"/>
              </a:rPr>
              <a:t>．</a:t>
            </a:r>
            <a:r>
              <a:rPr lang="en-US" sz="2400" dirty="0" err="1">
                <a:solidFill>
                  <a:srgbClr val="000000"/>
                </a:solidFill>
                <a:latin typeface="Arial" panose="020B0604020202020204" pitchFamily="34" charset="0"/>
                <a:cs typeface="Arial" panose="020B0604020202020204" pitchFamily="34" charset="0"/>
              </a:rPr>
              <a:t>taked</a:t>
            </a:r>
            <a:endParaRPr lang="en-US" sz="2400" dirty="0">
              <a:solidFill>
                <a:srgbClr val="000000"/>
              </a:solidFill>
              <a:latin typeface="Arial" panose="020B0604020202020204" pitchFamily="34" charset="0"/>
              <a:cs typeface="Arial" panose="020B0604020202020204" pitchFamily="34" charset="0"/>
            </a:endParaRPr>
          </a:p>
        </p:txBody>
      </p:sp>
      <p:sp>
        <p:nvSpPr>
          <p:cNvPr id="16389" name="Rectangle 5"/>
          <p:cNvSpPr>
            <a:spLocks noChangeArrowheads="1"/>
          </p:cNvSpPr>
          <p:nvPr/>
        </p:nvSpPr>
        <p:spPr bwMode="auto">
          <a:xfrm>
            <a:off x="827088" y="126841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
        <p:nvSpPr>
          <p:cNvPr id="16390" name="Rectangle 6"/>
          <p:cNvSpPr>
            <a:spLocks noChangeArrowheads="1"/>
          </p:cNvSpPr>
          <p:nvPr/>
        </p:nvSpPr>
        <p:spPr bwMode="auto">
          <a:xfrm>
            <a:off x="827088" y="167481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 </a:t>
            </a:r>
          </a:p>
        </p:txBody>
      </p:sp>
      <p:sp>
        <p:nvSpPr>
          <p:cNvPr id="16391" name="Rectangle 7"/>
          <p:cNvSpPr>
            <a:spLocks noChangeArrowheads="1"/>
          </p:cNvSpPr>
          <p:nvPr/>
        </p:nvSpPr>
        <p:spPr bwMode="auto">
          <a:xfrm>
            <a:off x="842963" y="19891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D </a:t>
            </a:r>
          </a:p>
        </p:txBody>
      </p:sp>
      <p:sp>
        <p:nvSpPr>
          <p:cNvPr id="16392" name="Rectangle 8"/>
          <p:cNvSpPr>
            <a:spLocks noChangeArrowheads="1"/>
          </p:cNvSpPr>
          <p:nvPr/>
        </p:nvSpPr>
        <p:spPr bwMode="auto">
          <a:xfrm>
            <a:off x="827088" y="246697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 </a:t>
            </a:r>
          </a:p>
        </p:txBody>
      </p:sp>
      <p:sp>
        <p:nvSpPr>
          <p:cNvPr id="16393" name="Rectangle 9"/>
          <p:cNvSpPr>
            <a:spLocks noChangeArrowheads="1"/>
          </p:cNvSpPr>
          <p:nvPr/>
        </p:nvSpPr>
        <p:spPr bwMode="auto">
          <a:xfrm>
            <a:off x="827088" y="31162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 </a:t>
            </a:r>
          </a:p>
        </p:txBody>
      </p:sp>
      <p:sp>
        <p:nvSpPr>
          <p:cNvPr id="16394" name="Rectangle 10"/>
          <p:cNvSpPr>
            <a:spLocks noChangeArrowheads="1"/>
          </p:cNvSpPr>
          <p:nvPr/>
        </p:nvSpPr>
        <p:spPr bwMode="auto">
          <a:xfrm>
            <a:off x="842963" y="35480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
        <p:nvSpPr>
          <p:cNvPr id="16395" name="Rectangle 11"/>
          <p:cNvSpPr>
            <a:spLocks noChangeArrowheads="1"/>
          </p:cNvSpPr>
          <p:nvPr/>
        </p:nvSpPr>
        <p:spPr bwMode="auto">
          <a:xfrm>
            <a:off x="842963" y="390842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 </a:t>
            </a:r>
          </a:p>
        </p:txBody>
      </p:sp>
      <p:sp>
        <p:nvSpPr>
          <p:cNvPr id="16396" name="Rectangle 12"/>
          <p:cNvSpPr>
            <a:spLocks noChangeArrowheads="1"/>
          </p:cNvSpPr>
          <p:nvPr/>
        </p:nvSpPr>
        <p:spPr bwMode="auto">
          <a:xfrm>
            <a:off x="827088" y="42672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 </a:t>
            </a:r>
          </a:p>
        </p:txBody>
      </p:sp>
      <p:sp>
        <p:nvSpPr>
          <p:cNvPr id="16397" name="Rectangle 13"/>
          <p:cNvSpPr>
            <a:spLocks noChangeArrowheads="1"/>
          </p:cNvSpPr>
          <p:nvPr/>
        </p:nvSpPr>
        <p:spPr bwMode="auto">
          <a:xfrm>
            <a:off x="827088" y="470058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 </a:t>
            </a:r>
          </a:p>
        </p:txBody>
      </p:sp>
      <p:sp>
        <p:nvSpPr>
          <p:cNvPr id="16398" name="Rectangle 14"/>
          <p:cNvSpPr>
            <a:spLocks noChangeArrowheads="1"/>
          </p:cNvSpPr>
          <p:nvPr/>
        </p:nvSpPr>
        <p:spPr bwMode="auto">
          <a:xfrm>
            <a:off x="827088" y="498792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additive="base">
                                        <p:cTn id="7" dur="500" fill="hold"/>
                                        <p:tgtEl>
                                          <p:spTgt spid="16387"/>
                                        </p:tgtEl>
                                        <p:attrNameLst>
                                          <p:attrName>ppt_x</p:attrName>
                                        </p:attrNameLst>
                                      </p:cBhvr>
                                      <p:tavLst>
                                        <p:tav tm="0">
                                          <p:val>
                                            <p:strVal val="#ppt_x"/>
                                          </p:val>
                                        </p:tav>
                                        <p:tav tm="100000">
                                          <p:val>
                                            <p:strVal val="#ppt_x"/>
                                          </p:val>
                                        </p:tav>
                                      </p:tavLst>
                                    </p:anim>
                                    <p:anim calcmode="lin" valueType="num">
                                      <p:cBhvr additive="base">
                                        <p:cTn id="8" dur="500" fill="hold"/>
                                        <p:tgtEl>
                                          <p:spTgt spid="1638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6388"/>
                                        </p:tgtEl>
                                        <p:attrNameLst>
                                          <p:attrName>style.visibility</p:attrName>
                                        </p:attrNameLst>
                                      </p:cBhvr>
                                      <p:to>
                                        <p:strVal val="visible"/>
                                      </p:to>
                                    </p:set>
                                    <p:anim calcmode="lin" valueType="num">
                                      <p:cBhvr additive="base">
                                        <p:cTn id="12" dur="500" fill="hold"/>
                                        <p:tgtEl>
                                          <p:spTgt spid="16388"/>
                                        </p:tgtEl>
                                        <p:attrNameLst>
                                          <p:attrName>ppt_x</p:attrName>
                                        </p:attrNameLst>
                                      </p:cBhvr>
                                      <p:tavLst>
                                        <p:tav tm="0">
                                          <p:val>
                                            <p:strVal val="0-#ppt_w/2"/>
                                          </p:val>
                                        </p:tav>
                                        <p:tav tm="100000">
                                          <p:val>
                                            <p:strVal val="#ppt_x"/>
                                          </p:val>
                                        </p:tav>
                                      </p:tavLst>
                                    </p:anim>
                                    <p:anim calcmode="lin" valueType="num">
                                      <p:cBhvr additive="base">
                                        <p:cTn id="13" dur="500" fill="hold"/>
                                        <p:tgtEl>
                                          <p:spTgt spid="1638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6389"/>
                                        </p:tgtEl>
                                        <p:attrNameLst>
                                          <p:attrName>style.visibility</p:attrName>
                                        </p:attrNameLst>
                                      </p:cBhvr>
                                      <p:to>
                                        <p:strVal val="visible"/>
                                      </p:to>
                                    </p:set>
                                    <p:animEffect transition="in" filter="wipe(down)">
                                      <p:cBhvr>
                                        <p:cTn id="18" dur="500"/>
                                        <p:tgtEl>
                                          <p:spTgt spid="1638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6390"/>
                                        </p:tgtEl>
                                        <p:attrNameLst>
                                          <p:attrName>style.visibility</p:attrName>
                                        </p:attrNameLst>
                                      </p:cBhvr>
                                      <p:to>
                                        <p:strVal val="visible"/>
                                      </p:to>
                                    </p:set>
                                    <p:animEffect transition="in" filter="wipe(down)">
                                      <p:cBhvr>
                                        <p:cTn id="23" dur="500"/>
                                        <p:tgtEl>
                                          <p:spTgt spid="1639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6391"/>
                                        </p:tgtEl>
                                        <p:attrNameLst>
                                          <p:attrName>style.visibility</p:attrName>
                                        </p:attrNameLst>
                                      </p:cBhvr>
                                      <p:to>
                                        <p:strVal val="visible"/>
                                      </p:to>
                                    </p:set>
                                    <p:animEffect transition="in" filter="wipe(down)">
                                      <p:cBhvr>
                                        <p:cTn id="28" dur="500"/>
                                        <p:tgtEl>
                                          <p:spTgt spid="1639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6392"/>
                                        </p:tgtEl>
                                        <p:attrNameLst>
                                          <p:attrName>style.visibility</p:attrName>
                                        </p:attrNameLst>
                                      </p:cBhvr>
                                      <p:to>
                                        <p:strVal val="visible"/>
                                      </p:to>
                                    </p:set>
                                    <p:animEffect transition="in" filter="wipe(down)">
                                      <p:cBhvr>
                                        <p:cTn id="33" dur="500"/>
                                        <p:tgtEl>
                                          <p:spTgt spid="1639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6393"/>
                                        </p:tgtEl>
                                        <p:attrNameLst>
                                          <p:attrName>style.visibility</p:attrName>
                                        </p:attrNameLst>
                                      </p:cBhvr>
                                      <p:to>
                                        <p:strVal val="visible"/>
                                      </p:to>
                                    </p:set>
                                    <p:animEffect transition="in" filter="wipe(down)">
                                      <p:cBhvr>
                                        <p:cTn id="38" dur="500"/>
                                        <p:tgtEl>
                                          <p:spTgt spid="1639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6394"/>
                                        </p:tgtEl>
                                        <p:attrNameLst>
                                          <p:attrName>style.visibility</p:attrName>
                                        </p:attrNameLst>
                                      </p:cBhvr>
                                      <p:to>
                                        <p:strVal val="visible"/>
                                      </p:to>
                                    </p:set>
                                    <p:animEffect transition="in" filter="wipe(down)">
                                      <p:cBhvr>
                                        <p:cTn id="43" dur="500"/>
                                        <p:tgtEl>
                                          <p:spTgt spid="1639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6395"/>
                                        </p:tgtEl>
                                        <p:attrNameLst>
                                          <p:attrName>style.visibility</p:attrName>
                                        </p:attrNameLst>
                                      </p:cBhvr>
                                      <p:to>
                                        <p:strVal val="visible"/>
                                      </p:to>
                                    </p:set>
                                    <p:animEffect transition="in" filter="wipe(down)">
                                      <p:cBhvr>
                                        <p:cTn id="48" dur="500"/>
                                        <p:tgtEl>
                                          <p:spTgt spid="16395"/>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6396"/>
                                        </p:tgtEl>
                                        <p:attrNameLst>
                                          <p:attrName>style.visibility</p:attrName>
                                        </p:attrNameLst>
                                      </p:cBhvr>
                                      <p:to>
                                        <p:strVal val="visible"/>
                                      </p:to>
                                    </p:set>
                                    <p:animEffect transition="in" filter="wipe(down)">
                                      <p:cBhvr>
                                        <p:cTn id="53" dur="500"/>
                                        <p:tgtEl>
                                          <p:spTgt spid="16396"/>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6397"/>
                                        </p:tgtEl>
                                        <p:attrNameLst>
                                          <p:attrName>style.visibility</p:attrName>
                                        </p:attrNameLst>
                                      </p:cBhvr>
                                      <p:to>
                                        <p:strVal val="visible"/>
                                      </p:to>
                                    </p:set>
                                    <p:animEffect transition="in" filter="wipe(down)">
                                      <p:cBhvr>
                                        <p:cTn id="58" dur="500"/>
                                        <p:tgtEl>
                                          <p:spTgt spid="16397"/>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6398"/>
                                        </p:tgtEl>
                                        <p:attrNameLst>
                                          <p:attrName>style.visibility</p:attrName>
                                        </p:attrNameLst>
                                      </p:cBhvr>
                                      <p:to>
                                        <p:strVal val="visible"/>
                                      </p:to>
                                    </p:set>
                                    <p:animEffect transition="in" filter="wipe(down)">
                                      <p:cBhvr>
                                        <p:cTn id="63" dur="500"/>
                                        <p:tgtEl>
                                          <p:spTgt spid="16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P spid="16388" grpId="0" autoUpdateAnimBg="0"/>
      <p:bldP spid="16389" grpId="0" autoUpdateAnimBg="0"/>
      <p:bldP spid="16390" grpId="0" autoUpdateAnimBg="0"/>
      <p:bldP spid="16391" grpId="0" autoUpdateAnimBg="0"/>
      <p:bldP spid="16392" grpId="0" autoUpdateAnimBg="0"/>
      <p:bldP spid="16393" grpId="0" autoUpdateAnimBg="0"/>
      <p:bldP spid="16394" grpId="0" autoUpdateAnimBg="0"/>
      <p:bldP spid="16395" grpId="0" autoUpdateAnimBg="0"/>
      <p:bldP spid="16396" grpId="0" autoUpdateAnimBg="0"/>
      <p:bldP spid="16397" grpId="0" autoUpdateAnimBg="0"/>
      <p:bldP spid="1639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323850" y="399034"/>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0000"/>
                </a:solidFill>
                <a:latin typeface="Arial" panose="020B0604020202020204" pitchFamily="34" charset="0"/>
                <a:ea typeface="方正黑体_GBK" pitchFamily="1" charset="-122"/>
              </a:rPr>
              <a:t>Unit 1 </a:t>
            </a:r>
            <a:r>
              <a:rPr lang="en-US" sz="2400">
                <a:solidFill>
                  <a:srgbClr val="FF0000"/>
                </a:solidFill>
                <a:latin typeface="Arial" panose="020B0604020202020204" pitchFamily="34" charset="0"/>
              </a:rPr>
              <a:t>┃ </a:t>
            </a:r>
            <a:r>
              <a:rPr lang="zh-CN" altLang="en-US" sz="2400" b="1">
                <a:solidFill>
                  <a:srgbClr val="FF0000"/>
                </a:solidFill>
                <a:latin typeface="Arial" panose="020B0604020202020204" pitchFamily="34" charset="0"/>
                <a:ea typeface="黑体" panose="02010609060101010101" pitchFamily="49" charset="-122"/>
              </a:rPr>
              <a:t>能力提升训练</a:t>
            </a:r>
          </a:p>
        </p:txBody>
      </p:sp>
      <p:sp>
        <p:nvSpPr>
          <p:cNvPr id="17412" name="Rectangle 4"/>
          <p:cNvSpPr>
            <a:spLocks noChangeArrowheads="1"/>
          </p:cNvSpPr>
          <p:nvPr/>
        </p:nvSpPr>
        <p:spPr bwMode="auto">
          <a:xfrm>
            <a:off x="250825" y="1778000"/>
            <a:ext cx="8351838"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ct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a:t>
            </a:r>
            <a:r>
              <a:rPr lang="en-US" sz="2400" b="1" dirty="0">
                <a:solidFill>
                  <a:srgbClr val="000000"/>
                </a:solidFill>
                <a:latin typeface="Arial" panose="020B0604020202020204" pitchFamily="34" charset="0"/>
                <a:cs typeface="Arial" panose="020B0604020202020204" pitchFamily="34" charset="0"/>
              </a:rPr>
              <a:t>A</a:t>
            </a:r>
            <a:endParaRPr lang="en-US" sz="2400" dirty="0">
              <a:solidFill>
                <a:srgbClr val="000000"/>
              </a:solidFill>
              <a:latin typeface="Arial" panose="020B0604020202020204" pitchFamily="34" charset="0"/>
              <a:cs typeface="Arial" panose="020B0604020202020204" pitchFamily="34" charset="0"/>
            </a:endParaRP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Last Sunday it was snowy. Maria stayed at home. Her cousin Cara came to visit her. Cara came back from Beijing. She told Maria something about her vacation. “It was pretty </a:t>
            </a:r>
            <a:r>
              <a:rPr lang="en-US" sz="2400" dirty="0" err="1">
                <a:solidFill>
                  <a:srgbClr val="000000"/>
                </a:solidFill>
                <a:latin typeface="Arial" panose="020B0604020202020204" pitchFamily="34" charset="0"/>
                <a:cs typeface="Arial" panose="020B0604020202020204" pitchFamily="34" charset="0"/>
              </a:rPr>
              <a:t>good.”she</a:t>
            </a:r>
            <a:r>
              <a:rPr lang="en-US" sz="2400" dirty="0">
                <a:solidFill>
                  <a:srgbClr val="000000"/>
                </a:solidFill>
                <a:latin typeface="Arial" panose="020B0604020202020204" pitchFamily="34" charset="0"/>
                <a:cs typeface="Arial" panose="020B0604020202020204" pitchFamily="34" charset="0"/>
              </a:rPr>
              <a:t> said. Cara visited the Palace Museum and the Great Wall. She took many photos.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  It was lunch time. Maria cooked some noodles with beef, potatoes and tomatoes. Cara ate up the noodles and said slowly, “I think it's delicious</a:t>
            </a:r>
            <a:r>
              <a:rPr lang="zh-CN" altLang="en-US" sz="2400" dirty="0">
                <a:solidFill>
                  <a:srgbClr val="000000"/>
                </a:solidFill>
                <a:latin typeface="Arial" panose="020B0604020202020204" pitchFamily="34" charset="0"/>
                <a:cs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But Maria thought the food was too awful.</a:t>
            </a:r>
          </a:p>
        </p:txBody>
      </p:sp>
      <p:sp>
        <p:nvSpPr>
          <p:cNvPr id="17413" name="Rectangle 5"/>
          <p:cNvSpPr>
            <a:spLocks noChangeArrowheads="1"/>
          </p:cNvSpPr>
          <p:nvPr/>
        </p:nvSpPr>
        <p:spPr bwMode="auto">
          <a:xfrm>
            <a:off x="323850" y="1125538"/>
            <a:ext cx="1792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Ⅲ.</a:t>
            </a:r>
            <a:r>
              <a:rPr lang="zh-CN" altLang="en-US" sz="2400">
                <a:solidFill>
                  <a:srgbClr val="000000"/>
                </a:solidFill>
                <a:latin typeface="Arial" panose="020B0604020202020204" pitchFamily="34" charset="0"/>
              </a:rPr>
              <a:t>阅读理解</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 fill="hold"/>
                                        <p:tgtEl>
                                          <p:spTgt spid="17411"/>
                                        </p:tgtEl>
                                        <p:attrNameLst>
                                          <p:attrName>ppt_x</p:attrName>
                                        </p:attrNameLst>
                                      </p:cBhvr>
                                      <p:tavLst>
                                        <p:tav tm="0">
                                          <p:val>
                                            <p:strVal val="#ppt_x"/>
                                          </p:val>
                                        </p:tav>
                                        <p:tav tm="100000">
                                          <p:val>
                                            <p:strVal val="#ppt_x"/>
                                          </p:val>
                                        </p:tav>
                                      </p:tavLst>
                                    </p:anim>
                                    <p:anim calcmode="lin" valueType="num">
                                      <p:cBhvr additive="base">
                                        <p:cTn id="8" dur="500" fill="hold"/>
                                        <p:tgtEl>
                                          <p:spTgt spid="1741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7413"/>
                                        </p:tgtEl>
                                        <p:attrNameLst>
                                          <p:attrName>style.visibility</p:attrName>
                                        </p:attrNameLst>
                                      </p:cBhvr>
                                      <p:to>
                                        <p:strVal val="visible"/>
                                      </p:to>
                                    </p:set>
                                    <p:animEffect transition="in" filter="wipe(left)">
                                      <p:cBhvr>
                                        <p:cTn id="12" dur="500"/>
                                        <p:tgtEl>
                                          <p:spTgt spid="17413"/>
                                        </p:tgtEl>
                                      </p:cBhvr>
                                    </p:animEffect>
                                  </p:childTnLst>
                                </p:cTn>
                              </p:par>
                            </p:childTnLst>
                          </p:cTn>
                        </p:par>
                        <p:par>
                          <p:cTn id="13" fill="hold">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17412"/>
                                        </p:tgtEl>
                                        <p:attrNameLst>
                                          <p:attrName>style.visibility</p:attrName>
                                        </p:attrNameLst>
                                      </p:cBhvr>
                                      <p:to>
                                        <p:strVal val="visible"/>
                                      </p:to>
                                    </p:set>
                                    <p:animEffect transition="in" filter="checkerboard(across)">
                                      <p:cBhvr>
                                        <p:cTn id="16"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utoUpdateAnimBg="0"/>
      <p:bldP spid="17412" grpId="0" autoUpdateAnimBg="0"/>
      <p:bldP spid="17413"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95536" y="205944"/>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FF0000"/>
                </a:solidFill>
                <a:latin typeface="Arial" panose="020B0604020202020204" pitchFamily="34" charset="0"/>
                <a:ea typeface="方正黑体_GBK" pitchFamily="1" charset="-122"/>
              </a:rPr>
              <a:t>Unit 1 </a:t>
            </a:r>
            <a:r>
              <a:rPr lang="en-US" sz="2400" dirty="0">
                <a:solidFill>
                  <a:srgbClr val="FF0000"/>
                </a:solidFill>
                <a:latin typeface="Arial" panose="020B0604020202020204" pitchFamily="34" charset="0"/>
              </a:rPr>
              <a:t>┃ </a:t>
            </a:r>
            <a:r>
              <a:rPr lang="zh-CN" altLang="en-US" sz="2400" b="1" dirty="0">
                <a:solidFill>
                  <a:srgbClr val="FF0000"/>
                </a:solidFill>
                <a:latin typeface="Arial" panose="020B0604020202020204" pitchFamily="34" charset="0"/>
                <a:ea typeface="黑体" panose="02010609060101010101" pitchFamily="49" charset="-122"/>
              </a:rPr>
              <a:t>能力提升训练</a:t>
            </a:r>
          </a:p>
        </p:txBody>
      </p:sp>
      <p:sp>
        <p:nvSpPr>
          <p:cNvPr id="18436" name="Rectangle 4"/>
          <p:cNvSpPr>
            <a:spLocks noChangeArrowheads="1"/>
          </p:cNvSpPr>
          <p:nvPr/>
        </p:nvSpPr>
        <p:spPr bwMode="auto">
          <a:xfrm>
            <a:off x="109538" y="831850"/>
            <a:ext cx="8856662" cy="521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cs typeface="Arial" panose="020B0604020202020204" pitchFamily="34" charset="0"/>
              </a:rPr>
              <a:t>(  )1.How was the weather last Sunday?</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cs typeface="Arial" panose="020B0604020202020204" pitchFamily="34" charset="0"/>
              </a:rPr>
              <a:t>      A</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Sunny.  B</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Rainy.    C</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Snowy.    D</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Windy.</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cs typeface="Arial" panose="020B0604020202020204" pitchFamily="34" charset="0"/>
              </a:rPr>
              <a:t>(  )2.Where did Cara go on vacation?</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cs typeface="Arial" panose="020B0604020202020204" pitchFamily="34" charset="0"/>
              </a:rPr>
              <a:t>      A</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Sichuan. </a:t>
            </a:r>
            <a:r>
              <a:rPr lang="zh-CN" altLang="en-US" sz="2400">
                <a:solidFill>
                  <a:srgbClr val="000000"/>
                </a:solidFill>
                <a:latin typeface="Arial" panose="020B0604020202020204" pitchFamily="34" charset="0"/>
                <a:cs typeface="Arial" panose="020B0604020202020204" pitchFamily="34" charset="0"/>
              </a:rPr>
              <a:t>                </a:t>
            </a:r>
            <a:r>
              <a:rPr lang="en-US" sz="2400">
                <a:solidFill>
                  <a:srgbClr val="000000"/>
                </a:solidFill>
                <a:latin typeface="Arial" panose="020B0604020202020204" pitchFamily="34" charset="0"/>
                <a:cs typeface="Arial" panose="020B0604020202020204" pitchFamily="34" charset="0"/>
              </a:rPr>
              <a:t>B</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Hainan. </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cs typeface="Arial" panose="020B0604020202020204" pitchFamily="34" charset="0"/>
              </a:rPr>
              <a:t> </a:t>
            </a:r>
            <a:r>
              <a:rPr lang="zh-CN" altLang="en-US" sz="2400">
                <a:solidFill>
                  <a:srgbClr val="000000"/>
                </a:solidFill>
                <a:latin typeface="Arial" panose="020B0604020202020204" pitchFamily="34" charset="0"/>
                <a:cs typeface="Arial" panose="020B0604020202020204" pitchFamily="34" charset="0"/>
              </a:rPr>
              <a:t>     </a:t>
            </a:r>
            <a:r>
              <a:rPr lang="en-US" sz="2400">
                <a:solidFill>
                  <a:srgbClr val="000000"/>
                </a:solidFill>
                <a:latin typeface="Arial" panose="020B0604020202020204" pitchFamily="34" charset="0"/>
                <a:cs typeface="Arial" panose="020B0604020202020204" pitchFamily="34" charset="0"/>
              </a:rPr>
              <a:t>C</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Beijing.    </a:t>
            </a:r>
            <a:r>
              <a:rPr lang="zh-CN" altLang="en-US" sz="2400">
                <a:solidFill>
                  <a:srgbClr val="000000"/>
                </a:solidFill>
                <a:latin typeface="Arial" panose="020B0604020202020204" pitchFamily="34" charset="0"/>
              </a:rPr>
              <a:t>               </a:t>
            </a:r>
            <a:r>
              <a:rPr lang="en-US" sz="2400">
                <a:solidFill>
                  <a:srgbClr val="000000"/>
                </a:solidFill>
                <a:latin typeface="Arial" panose="020B0604020202020204" pitchFamily="34" charset="0"/>
                <a:cs typeface="Arial" panose="020B0604020202020204" pitchFamily="34" charset="0"/>
              </a:rPr>
              <a:t>D</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Shanghai.</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cs typeface="Arial" panose="020B0604020202020204" pitchFamily="34" charset="0"/>
              </a:rPr>
              <a:t>(  )3.________ cooked noodles.</a:t>
            </a:r>
            <a:endParaRPr lang="pt-BR" altLang="en-US" sz="2400">
              <a:solidFill>
                <a:srgbClr val="000000"/>
              </a:solidFill>
              <a:latin typeface="Arial" panose="020B0604020202020204" pitchFamily="34" charset="0"/>
              <a:cs typeface="Arial" panose="020B0604020202020204" pitchFamily="34" charset="0"/>
            </a:endParaRPr>
          </a:p>
          <a:p>
            <a:pPr indent="266700" fontAlgn="base">
              <a:spcBef>
                <a:spcPct val="0"/>
              </a:spcBef>
              <a:spcAft>
                <a:spcPct val="0"/>
              </a:spcAft>
              <a:buFont typeface="Arial" panose="020B0604020202020204" pitchFamily="34" charset="0"/>
              <a:buNone/>
            </a:pPr>
            <a:r>
              <a:rPr lang="pt-BR" altLang="en-US" sz="2400">
                <a:solidFill>
                  <a:srgbClr val="000000"/>
                </a:solidFill>
                <a:latin typeface="Arial" panose="020B0604020202020204" pitchFamily="34" charset="0"/>
                <a:cs typeface="Arial" panose="020B0604020202020204" pitchFamily="34" charset="0"/>
              </a:rPr>
              <a:t>      A</a:t>
            </a:r>
            <a:r>
              <a:rPr lang="zh-CN" altLang="en-US" sz="2400">
                <a:solidFill>
                  <a:srgbClr val="000000"/>
                </a:solidFill>
                <a:latin typeface="Arial" panose="020B0604020202020204" pitchFamily="34" charset="0"/>
                <a:cs typeface="Arial" panose="020B0604020202020204" pitchFamily="34" charset="0"/>
              </a:rPr>
              <a:t>．</a:t>
            </a:r>
            <a:r>
              <a:rPr lang="pt-BR" altLang="en-US" sz="2400">
                <a:solidFill>
                  <a:srgbClr val="000000"/>
                </a:solidFill>
                <a:latin typeface="Arial" panose="020B0604020202020204" pitchFamily="34" charset="0"/>
                <a:cs typeface="Arial" panose="020B0604020202020204" pitchFamily="34" charset="0"/>
              </a:rPr>
              <a:t>Cara                 </a:t>
            </a:r>
            <a:r>
              <a:rPr lang="zh-CN" altLang="en-US" sz="2400">
                <a:solidFill>
                  <a:srgbClr val="000000"/>
                </a:solidFill>
                <a:latin typeface="Arial" panose="020B0604020202020204" pitchFamily="34" charset="0"/>
              </a:rPr>
              <a:t>      </a:t>
            </a:r>
            <a:r>
              <a:rPr lang="pt-BR" altLang="en-US" sz="2400">
                <a:solidFill>
                  <a:srgbClr val="000000"/>
                </a:solidFill>
                <a:latin typeface="Arial" panose="020B0604020202020204" pitchFamily="34" charset="0"/>
                <a:cs typeface="Arial" panose="020B0604020202020204" pitchFamily="34" charset="0"/>
              </a:rPr>
              <a:t>B</a:t>
            </a:r>
            <a:r>
              <a:rPr lang="zh-CN" altLang="en-US" sz="2400">
                <a:solidFill>
                  <a:srgbClr val="000000"/>
                </a:solidFill>
                <a:latin typeface="Arial" panose="020B0604020202020204" pitchFamily="34" charset="0"/>
                <a:cs typeface="Arial" panose="020B0604020202020204" pitchFamily="34" charset="0"/>
              </a:rPr>
              <a:t>．</a:t>
            </a:r>
            <a:r>
              <a:rPr lang="pt-BR" altLang="en-US" sz="2400">
                <a:solidFill>
                  <a:srgbClr val="000000"/>
                </a:solidFill>
                <a:latin typeface="Arial" panose="020B0604020202020204" pitchFamily="34" charset="0"/>
                <a:cs typeface="Arial" panose="020B0604020202020204" pitchFamily="34" charset="0"/>
              </a:rPr>
              <a:t>Maria</a:t>
            </a:r>
            <a:endParaRPr lang="en-US" sz="2400">
              <a:solidFill>
                <a:srgbClr val="000000"/>
              </a:solidFill>
              <a:latin typeface="Arial" panose="020B0604020202020204" pitchFamily="34" charset="0"/>
              <a:cs typeface="Arial" panose="020B0604020202020204" pitchFamily="34" charset="0"/>
            </a:endParaRP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cs typeface="Arial" panose="020B0604020202020204" pitchFamily="34" charset="0"/>
              </a:rPr>
              <a:t>      C</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Maria's mother       D</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Cara's mother</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cs typeface="Arial" panose="020B0604020202020204" pitchFamily="34" charset="0"/>
              </a:rPr>
              <a:t>(  )4.Did Cara eat up the noodles?</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cs typeface="Arial" panose="020B0604020202020204" pitchFamily="34" charset="0"/>
              </a:rPr>
              <a:t>      A</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Yes, she did.        </a:t>
            </a:r>
            <a:r>
              <a:rPr lang="zh-CN" altLang="en-US" sz="2400">
                <a:solidFill>
                  <a:srgbClr val="000000"/>
                </a:solidFill>
                <a:latin typeface="Arial" panose="020B0604020202020204" pitchFamily="34" charset="0"/>
              </a:rPr>
              <a:t>  </a:t>
            </a:r>
            <a:r>
              <a:rPr lang="en-US" sz="2400">
                <a:solidFill>
                  <a:srgbClr val="000000"/>
                </a:solidFill>
                <a:latin typeface="Arial" panose="020B0604020202020204" pitchFamily="34" charset="0"/>
                <a:cs typeface="Arial" panose="020B0604020202020204" pitchFamily="34" charset="0"/>
              </a:rPr>
              <a:t>B</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No, she didn't.</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cs typeface="Arial" panose="020B0604020202020204" pitchFamily="34" charset="0"/>
              </a:rPr>
              <a:t>      C</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We don't know.      D</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Yes, she didn't.</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cs typeface="Arial" panose="020B0604020202020204" pitchFamily="34" charset="0"/>
              </a:rPr>
              <a:t>(  )5.There were some ________ in the noodles.</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cs typeface="Arial" panose="020B0604020202020204" pitchFamily="34" charset="0"/>
              </a:rPr>
              <a:t>      A</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fruit                </a:t>
            </a:r>
            <a:r>
              <a:rPr lang="zh-CN" altLang="en-US" sz="2400">
                <a:solidFill>
                  <a:srgbClr val="000000"/>
                </a:solidFill>
                <a:latin typeface="Arial" panose="020B0604020202020204" pitchFamily="34" charset="0"/>
              </a:rPr>
              <a:t>         </a:t>
            </a:r>
            <a:r>
              <a:rPr lang="en-US" sz="2400">
                <a:solidFill>
                  <a:srgbClr val="000000"/>
                </a:solidFill>
                <a:latin typeface="Arial" panose="020B0604020202020204" pitchFamily="34" charset="0"/>
                <a:cs typeface="Arial" panose="020B0604020202020204" pitchFamily="34" charset="0"/>
              </a:rPr>
              <a:t>B</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carrots</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cs typeface="Arial" panose="020B0604020202020204" pitchFamily="34" charset="0"/>
              </a:rPr>
              <a:t>      C</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tomatoes             </a:t>
            </a:r>
            <a:r>
              <a:rPr lang="zh-CN" altLang="en-US" sz="2400">
                <a:solidFill>
                  <a:srgbClr val="000000"/>
                </a:solidFill>
                <a:latin typeface="Arial" panose="020B0604020202020204" pitchFamily="34" charset="0"/>
              </a:rPr>
              <a:t>   </a:t>
            </a:r>
            <a:r>
              <a:rPr lang="en-US" sz="2400">
                <a:solidFill>
                  <a:srgbClr val="000000"/>
                </a:solidFill>
                <a:latin typeface="Arial" panose="020B0604020202020204" pitchFamily="34" charset="0"/>
                <a:cs typeface="Arial" panose="020B0604020202020204" pitchFamily="34" charset="0"/>
              </a:rPr>
              <a:t>D</a:t>
            </a:r>
            <a:r>
              <a:rPr lang="zh-CN" altLang="en-US" sz="2400">
                <a:solidFill>
                  <a:srgbClr val="000000"/>
                </a:solidFill>
                <a:latin typeface="Arial" panose="020B0604020202020204" pitchFamily="34" charset="0"/>
                <a:cs typeface="Arial" panose="020B0604020202020204" pitchFamily="34" charset="0"/>
              </a:rPr>
              <a:t>．</a:t>
            </a:r>
            <a:r>
              <a:rPr lang="en-US" sz="2400">
                <a:solidFill>
                  <a:srgbClr val="000000"/>
                </a:solidFill>
                <a:latin typeface="Arial" panose="020B0604020202020204" pitchFamily="34" charset="0"/>
                <a:cs typeface="Arial" panose="020B0604020202020204" pitchFamily="34" charset="0"/>
              </a:rPr>
              <a:t>mutton</a:t>
            </a:r>
          </a:p>
        </p:txBody>
      </p:sp>
      <p:sp>
        <p:nvSpPr>
          <p:cNvPr id="18437" name="Rectangle 5"/>
          <p:cNvSpPr>
            <a:spLocks noChangeArrowheads="1"/>
          </p:cNvSpPr>
          <p:nvPr/>
        </p:nvSpPr>
        <p:spPr bwMode="auto">
          <a:xfrm>
            <a:off x="466725" y="83661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 </a:t>
            </a:r>
          </a:p>
        </p:txBody>
      </p:sp>
      <p:sp>
        <p:nvSpPr>
          <p:cNvPr id="18438" name="Rectangle 6"/>
          <p:cNvSpPr>
            <a:spLocks noChangeArrowheads="1"/>
          </p:cNvSpPr>
          <p:nvPr/>
        </p:nvSpPr>
        <p:spPr bwMode="auto">
          <a:xfrm>
            <a:off x="466725" y="15573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 </a:t>
            </a:r>
          </a:p>
        </p:txBody>
      </p:sp>
      <p:sp>
        <p:nvSpPr>
          <p:cNvPr id="18439" name="Rectangle 7"/>
          <p:cNvSpPr>
            <a:spLocks noChangeArrowheads="1"/>
          </p:cNvSpPr>
          <p:nvPr/>
        </p:nvSpPr>
        <p:spPr bwMode="auto">
          <a:xfrm>
            <a:off x="466725" y="2682875"/>
            <a:ext cx="50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
        <p:nvSpPr>
          <p:cNvPr id="18440" name="Rectangle 8"/>
          <p:cNvSpPr>
            <a:spLocks noChangeArrowheads="1"/>
          </p:cNvSpPr>
          <p:nvPr/>
        </p:nvSpPr>
        <p:spPr bwMode="auto">
          <a:xfrm>
            <a:off x="466725" y="376396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
        <p:nvSpPr>
          <p:cNvPr id="18441" name="Rectangle 9"/>
          <p:cNvSpPr>
            <a:spLocks noChangeArrowheads="1"/>
          </p:cNvSpPr>
          <p:nvPr/>
        </p:nvSpPr>
        <p:spPr bwMode="auto">
          <a:xfrm>
            <a:off x="466725" y="48434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ppt_x"/>
                                          </p:val>
                                        </p:tav>
                                        <p:tav tm="100000">
                                          <p:val>
                                            <p:strVal val="#ppt_x"/>
                                          </p:val>
                                        </p:tav>
                                      </p:tavLst>
                                    </p:anim>
                                    <p:anim calcmode="lin" valueType="num">
                                      <p:cBhvr additive="base">
                                        <p:cTn id="8" dur="500" fill="hold"/>
                                        <p:tgtEl>
                                          <p:spTgt spid="1843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18436"/>
                                        </p:tgtEl>
                                        <p:attrNameLst>
                                          <p:attrName>style.visibility</p:attrName>
                                        </p:attrNameLst>
                                      </p:cBhvr>
                                      <p:to>
                                        <p:strVal val="visible"/>
                                      </p:to>
                                    </p:set>
                                    <p:animEffect transition="in" filter="wipe(down)">
                                      <p:cBhvr>
                                        <p:cTn id="12" dur="500"/>
                                        <p:tgtEl>
                                          <p:spTgt spid="1843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8437"/>
                                        </p:tgtEl>
                                        <p:attrNameLst>
                                          <p:attrName>style.visibility</p:attrName>
                                        </p:attrNameLst>
                                      </p:cBhvr>
                                      <p:to>
                                        <p:strVal val="visible"/>
                                      </p:to>
                                    </p:set>
                                    <p:animEffect transition="in" filter="wipe(down)">
                                      <p:cBhvr>
                                        <p:cTn id="17" dur="500"/>
                                        <p:tgtEl>
                                          <p:spTgt spid="1843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8438"/>
                                        </p:tgtEl>
                                        <p:attrNameLst>
                                          <p:attrName>style.visibility</p:attrName>
                                        </p:attrNameLst>
                                      </p:cBhvr>
                                      <p:to>
                                        <p:strVal val="visible"/>
                                      </p:to>
                                    </p:set>
                                    <p:animEffect transition="in" filter="wipe(down)">
                                      <p:cBhvr>
                                        <p:cTn id="22" dur="500"/>
                                        <p:tgtEl>
                                          <p:spTgt spid="1843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8439"/>
                                        </p:tgtEl>
                                        <p:attrNameLst>
                                          <p:attrName>style.visibility</p:attrName>
                                        </p:attrNameLst>
                                      </p:cBhvr>
                                      <p:to>
                                        <p:strVal val="visible"/>
                                      </p:to>
                                    </p:set>
                                    <p:animEffect transition="in" filter="wipe(down)">
                                      <p:cBhvr>
                                        <p:cTn id="27" dur="500"/>
                                        <p:tgtEl>
                                          <p:spTgt spid="1843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8440"/>
                                        </p:tgtEl>
                                        <p:attrNameLst>
                                          <p:attrName>style.visibility</p:attrName>
                                        </p:attrNameLst>
                                      </p:cBhvr>
                                      <p:to>
                                        <p:strVal val="visible"/>
                                      </p:to>
                                    </p:set>
                                    <p:animEffect transition="in" filter="wipe(down)">
                                      <p:cBhvr>
                                        <p:cTn id="32" dur="500"/>
                                        <p:tgtEl>
                                          <p:spTgt spid="1844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8441"/>
                                        </p:tgtEl>
                                        <p:attrNameLst>
                                          <p:attrName>style.visibility</p:attrName>
                                        </p:attrNameLst>
                                      </p:cBhvr>
                                      <p:to>
                                        <p:strVal val="visible"/>
                                      </p:to>
                                    </p:set>
                                    <p:animEffect transition="in" filter="wipe(down)">
                                      <p:cBhvr>
                                        <p:cTn id="37" dur="500"/>
                                        <p:tgtEl>
                                          <p:spTgt spid="18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6" grpId="0" autoUpdateAnimBg="0"/>
      <p:bldP spid="18437" grpId="0" autoUpdateAnimBg="0"/>
      <p:bldP spid="18438" grpId="0" autoUpdateAnimBg="0"/>
      <p:bldP spid="18439" grpId="0" autoUpdateAnimBg="0"/>
      <p:bldP spid="18440" grpId="0" autoUpdateAnimBg="0"/>
      <p:bldP spid="1844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22901" y="33265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FF0000"/>
                </a:solidFill>
                <a:latin typeface="Arial" panose="020B0604020202020204" pitchFamily="34" charset="0"/>
                <a:ea typeface="方正黑体_GBK" pitchFamily="1" charset="-122"/>
              </a:rPr>
              <a:t>Unit 1 </a:t>
            </a:r>
            <a:r>
              <a:rPr lang="en-US" sz="2400">
                <a:solidFill>
                  <a:srgbClr val="FF0000"/>
                </a:solidFill>
                <a:latin typeface="Arial" panose="020B0604020202020204" pitchFamily="34" charset="0"/>
              </a:rPr>
              <a:t>┃ </a:t>
            </a:r>
            <a:r>
              <a:rPr lang="zh-CN" altLang="en-US" sz="2400" b="1">
                <a:solidFill>
                  <a:srgbClr val="FF0000"/>
                </a:solidFill>
                <a:latin typeface="Arial" panose="020B0604020202020204" pitchFamily="34" charset="0"/>
                <a:ea typeface="黑体" panose="02010609060101010101" pitchFamily="49" charset="-122"/>
              </a:rPr>
              <a:t>能力提升训练</a:t>
            </a:r>
          </a:p>
        </p:txBody>
      </p:sp>
      <p:sp>
        <p:nvSpPr>
          <p:cNvPr id="19460" name="Rectangle 4"/>
          <p:cNvSpPr>
            <a:spLocks noChangeArrowheads="1"/>
          </p:cNvSpPr>
          <p:nvPr/>
        </p:nvSpPr>
        <p:spPr bwMode="auto">
          <a:xfrm>
            <a:off x="395288" y="1209675"/>
            <a:ext cx="8353425" cy="44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ctr" fontAlgn="base">
              <a:spcBef>
                <a:spcPct val="0"/>
              </a:spcBef>
              <a:spcAft>
                <a:spcPct val="0"/>
              </a:spcAft>
              <a:buFont typeface="Arial" panose="020B0604020202020204" pitchFamily="34" charset="0"/>
              <a:buNone/>
            </a:pPr>
            <a:r>
              <a:rPr lang="en-US" sz="2400" b="1">
                <a:solidFill>
                  <a:srgbClr val="000000"/>
                </a:solidFill>
                <a:latin typeface="Arial" panose="020B0604020202020204" pitchFamily="34" charset="0"/>
              </a:rPr>
              <a:t>B</a:t>
            </a:r>
            <a:endParaRPr lang="en-US" sz="2400">
              <a:solidFill>
                <a:srgbClr val="000000"/>
              </a:solidFill>
              <a:latin typeface="Arial" panose="020B0604020202020204" pitchFamily="34" charset="0"/>
            </a:endParaRPr>
          </a:p>
          <a:p>
            <a:pPr indent="266700" fontAlgn="base">
              <a:spcBef>
                <a:spcPct val="0"/>
              </a:spcBef>
              <a:spcAft>
                <a:spcPct val="0"/>
              </a:spcAft>
              <a:buFont typeface="Arial" panose="020B0604020202020204" pitchFamily="34" charset="0"/>
              <a:buNone/>
            </a:pPr>
            <a:r>
              <a:rPr lang="zh-CN" altLang="en-US" sz="2400">
                <a:solidFill>
                  <a:srgbClr val="000000"/>
                </a:solidFill>
                <a:latin typeface="Arial" panose="020B0604020202020204" pitchFamily="34" charset="0"/>
              </a:rPr>
              <a:t> </a:t>
            </a:r>
            <a:r>
              <a:rPr lang="en-US" sz="2400">
                <a:solidFill>
                  <a:srgbClr val="000000"/>
                </a:solidFill>
                <a:latin typeface="Arial" panose="020B0604020202020204" pitchFamily="34" charset="0"/>
              </a:rPr>
              <a:t> Kim went to a beautiful beach on Monday with his friends. It was sunny and hot. So they had great fun playing in the water. In the afternoon, they went shopping. But the shops were crowded, they didn't really enjoy it.</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The next day, it was rainy, so they went to a museum. It was boring. Kim found a small boy crying in the corner. The boy was lost. He helped the boy find his father. Kim was very happy. But he had no money for a taxi. So he had to walk back to the hotel. That made him very tired.</a:t>
            </a:r>
          </a:p>
          <a:p>
            <a:pPr indent="266700" fontAlgn="base">
              <a:spcBef>
                <a:spcPct val="0"/>
              </a:spcBef>
              <a:spcAft>
                <a:spcPct val="0"/>
              </a:spcAft>
              <a:buFont typeface="Arial" panose="020B0604020202020204" pitchFamily="34" charset="0"/>
              <a:buNone/>
            </a:pPr>
            <a:r>
              <a:rPr lang="en-US" sz="2400">
                <a:solidFill>
                  <a:srgbClr val="000000"/>
                </a:solidFill>
                <a:latin typeface="Arial" panose="020B0604020202020204" pitchFamily="34" charset="0"/>
              </a:rPr>
              <a:t> On Wednesday, the weather was very cool, so they played tennis. They played all morning. It was really fun.</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19460"/>
                                        </p:tgtEl>
                                        <p:attrNameLst>
                                          <p:attrName>style.visibility</p:attrName>
                                        </p:attrNameLst>
                                      </p:cBhvr>
                                      <p:to>
                                        <p:strVal val="visible"/>
                                      </p:to>
                                    </p:set>
                                    <p:animEffect transition="in" filter="box(in)">
                                      <p:cBhvr>
                                        <p:cTn id="12"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60" grpId="0" autoUpdateAnimBg="0"/>
    </p:bldLst>
  </p:timing>
</p:sld>
</file>

<file path=ppt/theme/theme1.xml><?xml version="1.0" encoding="utf-8"?>
<a:theme xmlns:a="http://schemas.openxmlformats.org/drawingml/2006/main" name="WWW.2PPT.COM&#10;">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1580</Words>
  <Application>Microsoft Office PowerPoint</Application>
  <PresentationFormat>全屏显示(4:3)</PresentationFormat>
  <Paragraphs>185</Paragraphs>
  <Slides>18</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Cooper Std Black</vt:lpstr>
      <vt:lpstr>方正黑体_GBK</vt:lpstr>
      <vt:lpstr>黑体</vt:lpstr>
      <vt:lpstr>宋体</vt:lpstr>
      <vt:lpstr>微软雅黑</vt:lpstr>
      <vt:lpstr>Arial</vt:lpstr>
      <vt:lpstr>Calibri</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2017-10-16T02:33:00Z</dcterms:created>
  <dcterms:modified xsi:type="dcterms:W3CDTF">2023-01-17T03:20:10Z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BF8A286398654FDEB9D2D976E3DD253A</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