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297" r:id="rId3"/>
    <p:sldId id="298" r:id="rId4"/>
    <p:sldId id="308" r:id="rId5"/>
    <p:sldId id="329" r:id="rId6"/>
    <p:sldId id="311" r:id="rId7"/>
    <p:sldId id="337" r:id="rId8"/>
    <p:sldId id="339" r:id="rId9"/>
    <p:sldId id="336" r:id="rId10"/>
    <p:sldId id="355" r:id="rId11"/>
    <p:sldId id="334" r:id="rId12"/>
    <p:sldId id="271" r:id="rId13"/>
    <p:sldId id="272" r:id="rId14"/>
    <p:sldId id="273" r:id="rId15"/>
    <p:sldId id="278" r:id="rId16"/>
    <p:sldId id="356" r:id="rId17"/>
    <p:sldId id="357" r:id="rId18"/>
    <p:sldId id="32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00"/>
    <a:srgbClr val="000099"/>
    <a:srgbClr val="33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9" autoAdjust="0"/>
    <p:restoredTop sz="94660"/>
  </p:normalViewPr>
  <p:slideViewPr>
    <p:cSldViewPr>
      <p:cViewPr>
        <p:scale>
          <a:sx n="100" d="100"/>
          <a:sy n="100" d="100"/>
        </p:scale>
        <p:origin x="-42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1CDB883-D2D4-411B-90D4-D87456518C1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0835129-1E35-4F72-BD40-63D909DEA7D3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C0E5E07-F30E-401F-866B-AEF8D1AEF6BF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DB883-D2D4-411B-90D4-D87456518C15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E4FAF-ABE0-4865-A03B-C5491F001EB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8127E-7BC4-42A9-BCCF-B03A2284FD2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BFA68-F6EA-4847-A4BC-85D7CF396B7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2EAB6-D3F9-4A3F-A0CE-A63E36104B2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C1513-38DC-4547-95F5-BC62265DA29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04B67-1489-427E-A72F-EB37AF087A5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6AB9C-B0BC-472C-A47A-1E64CD6279B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EDD00-133E-4BEE-A25F-FCEB523C8AC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2E808-0C0D-49F6-AC4D-7D19CBD7EA7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FA41C-C8D1-4C29-B63E-CC396DF2377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EA086-2043-4D35-8ED0-CB2F6289FDF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BB1D818F-ED48-4205-9529-59551D6561B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1435" y="1700808"/>
            <a:ext cx="9132565" cy="188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1" lang="en-US" altLang="zh-CN" sz="7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</a:t>
            </a:r>
            <a:r>
              <a:rPr kumimoji="1"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kumimoji="1" lang="en-US" altLang="zh-CN" sz="7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Friends</a:t>
            </a:r>
            <a:endParaRPr kumimoji="1" lang="en-US" altLang="zh-CN" sz="7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1" lang="en-US" altLang="zh-CN" sz="5400" b="1" dirty="0" smtClean="0">
                <a:latin typeface="Times New Roman" panose="02020603050405020304" pitchFamily="18" charset="0"/>
              </a:rPr>
              <a:t>Grammar</a:t>
            </a:r>
            <a:endParaRPr kumimoji="1" lang="en-US" altLang="zh-CN" sz="5400" b="1" dirty="0"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30471" y="5229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674" name="Group 2"/>
          <p:cNvGrpSpPr/>
          <p:nvPr/>
        </p:nvGrpSpPr>
        <p:grpSpPr bwMode="auto">
          <a:xfrm>
            <a:off x="6804025" y="692150"/>
            <a:ext cx="1585913" cy="3032125"/>
            <a:chOff x="4286" y="436"/>
            <a:chExt cx="999" cy="1697"/>
          </a:xfrm>
        </p:grpSpPr>
        <p:pic>
          <p:nvPicPr>
            <p:cNvPr id="156675" name="Picture 3" descr="pcgames0327qingchuncg1_07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86" y="436"/>
              <a:ext cx="579" cy="14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6676" name="Text Box 4"/>
            <p:cNvSpPr txBox="1">
              <a:spLocks noChangeArrowheads="1"/>
            </p:cNvSpPr>
            <p:nvPr/>
          </p:nvSpPr>
          <p:spPr bwMode="auto">
            <a:xfrm>
              <a:off x="4332" y="1842"/>
              <a:ext cx="9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CC0000"/>
                  </a:solidFill>
                  <a:latin typeface="Times New Roman" panose="02020603050405020304" pitchFamily="18" charset="0"/>
                </a:rPr>
                <a:t>Kitty</a:t>
              </a:r>
            </a:p>
          </p:txBody>
        </p:sp>
      </p:grpSp>
      <p:pic>
        <p:nvPicPr>
          <p:cNvPr id="156677" name="Picture 5" descr="pcgames0327qingchuncg1_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4300" y="476250"/>
            <a:ext cx="1712913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4140200" y="3597275"/>
            <a:ext cx="151288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Millie</a:t>
            </a:r>
          </a:p>
        </p:txBody>
      </p:sp>
      <p:pic>
        <p:nvPicPr>
          <p:cNvPr id="156679" name="Picture 7" descr="RX_01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1196975"/>
            <a:ext cx="1343025" cy="223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900113" y="2997200"/>
            <a:ext cx="1512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Daniel</a:t>
            </a:r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1187450" y="4508500"/>
            <a:ext cx="5545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1. Millie is  ____________  Kitty.</a:t>
            </a:r>
          </a:p>
        </p:txBody>
      </p:sp>
      <p:sp>
        <p:nvSpPr>
          <p:cNvPr id="156682" name="Text Box 10"/>
          <p:cNvSpPr txBox="1">
            <a:spLocks noChangeArrowheads="1"/>
          </p:cNvSpPr>
          <p:nvPr/>
        </p:nvSpPr>
        <p:spPr bwMode="auto">
          <a:xfrm>
            <a:off x="1187450" y="5229225"/>
            <a:ext cx="5545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2. Kitty is  _____________  Daniel.</a:t>
            </a:r>
          </a:p>
        </p:txBody>
      </p:sp>
      <p:sp>
        <p:nvSpPr>
          <p:cNvPr id="156683" name="Text Box 11"/>
          <p:cNvSpPr txBox="1">
            <a:spLocks noChangeArrowheads="1"/>
          </p:cNvSpPr>
          <p:nvPr/>
        </p:nvSpPr>
        <p:spPr bwMode="auto">
          <a:xfrm>
            <a:off x="3132138" y="4508500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taller than</a:t>
            </a:r>
          </a:p>
        </p:txBody>
      </p:sp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1187450" y="5949950"/>
            <a:ext cx="7345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000099"/>
                </a:solidFill>
                <a:latin typeface="Times New Roman" panose="02020603050405020304" pitchFamily="18" charset="0"/>
              </a:rPr>
              <a:t>3. Millie is  _____________  of all. /of the three .</a:t>
            </a:r>
          </a:p>
        </p:txBody>
      </p:sp>
      <p:sp>
        <p:nvSpPr>
          <p:cNvPr id="156685" name="Text Box 13"/>
          <p:cNvSpPr txBox="1">
            <a:spLocks noChangeArrowheads="1"/>
          </p:cNvSpPr>
          <p:nvPr/>
        </p:nvSpPr>
        <p:spPr bwMode="auto">
          <a:xfrm>
            <a:off x="3132138" y="5157788"/>
            <a:ext cx="2232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taller than</a:t>
            </a:r>
          </a:p>
        </p:txBody>
      </p:sp>
      <p:sp>
        <p:nvSpPr>
          <p:cNvPr id="156686" name="Text Box 14"/>
          <p:cNvSpPr txBox="1">
            <a:spLocks noChangeArrowheads="1"/>
          </p:cNvSpPr>
          <p:nvPr/>
        </p:nvSpPr>
        <p:spPr bwMode="auto">
          <a:xfrm>
            <a:off x="3132138" y="5876925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the tallest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3" grpId="0"/>
      <p:bldP spid="156684" grpId="0" autoUpdateAnimBg="0"/>
      <p:bldP spid="156685" grpId="0"/>
      <p:bldP spid="15668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8" name="AutoShape 6"/>
          <p:cNvSpPr>
            <a:spLocks noChangeArrowheads="1"/>
          </p:cNvSpPr>
          <p:nvPr/>
        </p:nvSpPr>
        <p:spPr bwMode="auto">
          <a:xfrm>
            <a:off x="250825" y="1628775"/>
            <a:ext cx="8459788" cy="2952750"/>
          </a:xfrm>
          <a:prstGeom prst="cloudCallout">
            <a:avLst>
              <a:gd name="adj1" fmla="val -29282"/>
              <a:gd name="adj2" fmla="val 42310"/>
            </a:avLst>
          </a:prstGeom>
          <a:gradFill rotWithShape="0">
            <a:gsLst>
              <a:gs pos="0">
                <a:srgbClr val="FFFF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19050" cap="rnd">
            <a:solidFill>
              <a:schemeClr val="tx1"/>
            </a:solidFill>
            <a:prstDash val="sysDot"/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125956" name="WordArt 4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3455988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8920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2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Book Antiqua" panose="02040602050305030304"/>
              </a:rPr>
              <a:t>Consolidation</a:t>
            </a:r>
            <a:endParaRPr lang="zh-CN" altLang="en-US" sz="3200" b="1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Book Antiqua" panose="02040602050305030304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322263" y="2430463"/>
            <a:ext cx="87137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762000" indent="-762000">
              <a:lnSpc>
                <a:spcPct val="75000"/>
              </a:lnSpc>
            </a:pPr>
            <a:r>
              <a:rPr lang="en-US" altLang="zh-CN" sz="4000" b="1" i="1" dirty="0"/>
              <a:t>Comparatives and superlatives</a:t>
            </a:r>
            <a:br>
              <a:rPr lang="en-US" altLang="zh-CN" sz="4000" b="1" i="1" dirty="0"/>
            </a:br>
            <a:r>
              <a:rPr lang="en-US" altLang="zh-CN" sz="4000" b="1" i="1" dirty="0"/>
              <a:t/>
            </a:r>
            <a:br>
              <a:rPr lang="en-US" altLang="zh-CN" sz="4000" b="1" i="1" dirty="0"/>
            </a:br>
            <a:r>
              <a:rPr lang="en-US" altLang="zh-CN" sz="4000" b="1" i="1" dirty="0"/>
              <a:t>     </a:t>
            </a:r>
            <a:r>
              <a:rPr lang="zh-CN" altLang="en-US" sz="4000" b="1" i="1" dirty="0"/>
              <a:t>形容词比较级和最高级用法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08175" y="30686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Wide Latin" panose="020A0A07050505020404" pitchFamily="18" charset="0"/>
            </a:endParaRPr>
          </a:p>
        </p:txBody>
      </p:sp>
      <p:sp>
        <p:nvSpPr>
          <p:cNvPr id="17413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8054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429000" y="4343400"/>
            <a:ext cx="1447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5" name="Freeform 7">
            <a:hlinkClick r:id="" action="ppaction://noaction">
              <a:snd r:embed="rId3" name="drumroll.wav"/>
            </a:hlinkClick>
            <a:hlinkHover r:id="" action="ppaction://noaction" highlightClick="1"/>
          </p:cNvPr>
          <p:cNvSpPr/>
          <p:nvPr/>
        </p:nvSpPr>
        <p:spPr bwMode="auto">
          <a:xfrm>
            <a:off x="3810000" y="4343400"/>
            <a:ext cx="546100" cy="2133600"/>
          </a:xfrm>
          <a:custGeom>
            <a:avLst/>
            <a:gdLst>
              <a:gd name="T0" fmla="*/ 240 w 344"/>
              <a:gd name="T1" fmla="*/ 0 h 1312"/>
              <a:gd name="T2" fmla="*/ 96 w 344"/>
              <a:gd name="T3" fmla="*/ 96 h 1312"/>
              <a:gd name="T4" fmla="*/ 192 w 344"/>
              <a:gd name="T5" fmla="*/ 96 h 1312"/>
              <a:gd name="T6" fmla="*/ 96 w 344"/>
              <a:gd name="T7" fmla="*/ 192 h 1312"/>
              <a:gd name="T8" fmla="*/ 192 w 344"/>
              <a:gd name="T9" fmla="*/ 192 h 1312"/>
              <a:gd name="T10" fmla="*/ 48 w 344"/>
              <a:gd name="T11" fmla="*/ 336 h 1312"/>
              <a:gd name="T12" fmla="*/ 240 w 344"/>
              <a:gd name="T13" fmla="*/ 288 h 1312"/>
              <a:gd name="T14" fmla="*/ 0 w 344"/>
              <a:gd name="T15" fmla="*/ 432 h 1312"/>
              <a:gd name="T16" fmla="*/ 240 w 344"/>
              <a:gd name="T17" fmla="*/ 384 h 1312"/>
              <a:gd name="T18" fmla="*/ 48 w 344"/>
              <a:gd name="T19" fmla="*/ 528 h 1312"/>
              <a:gd name="T20" fmla="*/ 192 w 344"/>
              <a:gd name="T21" fmla="*/ 528 h 1312"/>
              <a:gd name="T22" fmla="*/ 144 w 344"/>
              <a:gd name="T23" fmla="*/ 720 h 1312"/>
              <a:gd name="T24" fmla="*/ 192 w 344"/>
              <a:gd name="T25" fmla="*/ 672 h 1312"/>
              <a:gd name="T26" fmla="*/ 96 w 344"/>
              <a:gd name="T27" fmla="*/ 768 h 1312"/>
              <a:gd name="T28" fmla="*/ 240 w 344"/>
              <a:gd name="T29" fmla="*/ 768 h 1312"/>
              <a:gd name="T30" fmla="*/ 48 w 344"/>
              <a:gd name="T31" fmla="*/ 864 h 1312"/>
              <a:gd name="T32" fmla="*/ 288 w 344"/>
              <a:gd name="T33" fmla="*/ 864 h 1312"/>
              <a:gd name="T34" fmla="*/ 144 w 344"/>
              <a:gd name="T35" fmla="*/ 1008 h 1312"/>
              <a:gd name="T36" fmla="*/ 288 w 344"/>
              <a:gd name="T37" fmla="*/ 1008 h 1312"/>
              <a:gd name="T38" fmla="*/ 144 w 344"/>
              <a:gd name="T39" fmla="*/ 1104 h 1312"/>
              <a:gd name="T40" fmla="*/ 336 w 344"/>
              <a:gd name="T41" fmla="*/ 1104 h 1312"/>
              <a:gd name="T42" fmla="*/ 96 w 344"/>
              <a:gd name="T43" fmla="*/ 1200 h 1312"/>
              <a:gd name="T44" fmla="*/ 192 w 344"/>
              <a:gd name="T45" fmla="*/ 1200 h 1312"/>
              <a:gd name="T46" fmla="*/ 192 w 344"/>
              <a:gd name="T47" fmla="*/ 1296 h 1312"/>
              <a:gd name="T48" fmla="*/ 288 w 344"/>
              <a:gd name="T49" fmla="*/ 1296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4" h="1312">
                <a:moveTo>
                  <a:pt x="240" y="0"/>
                </a:moveTo>
                <a:cubicBezTo>
                  <a:pt x="172" y="40"/>
                  <a:pt x="104" y="80"/>
                  <a:pt x="96" y="96"/>
                </a:cubicBezTo>
                <a:cubicBezTo>
                  <a:pt x="88" y="112"/>
                  <a:pt x="192" y="80"/>
                  <a:pt x="192" y="96"/>
                </a:cubicBezTo>
                <a:cubicBezTo>
                  <a:pt x="192" y="112"/>
                  <a:pt x="96" y="176"/>
                  <a:pt x="96" y="192"/>
                </a:cubicBezTo>
                <a:cubicBezTo>
                  <a:pt x="96" y="208"/>
                  <a:pt x="200" y="168"/>
                  <a:pt x="192" y="192"/>
                </a:cubicBezTo>
                <a:cubicBezTo>
                  <a:pt x="184" y="216"/>
                  <a:pt x="40" y="320"/>
                  <a:pt x="48" y="336"/>
                </a:cubicBezTo>
                <a:cubicBezTo>
                  <a:pt x="56" y="352"/>
                  <a:pt x="248" y="272"/>
                  <a:pt x="240" y="288"/>
                </a:cubicBezTo>
                <a:cubicBezTo>
                  <a:pt x="232" y="304"/>
                  <a:pt x="0" y="416"/>
                  <a:pt x="0" y="432"/>
                </a:cubicBezTo>
                <a:cubicBezTo>
                  <a:pt x="0" y="448"/>
                  <a:pt x="232" y="368"/>
                  <a:pt x="240" y="384"/>
                </a:cubicBezTo>
                <a:cubicBezTo>
                  <a:pt x="248" y="400"/>
                  <a:pt x="56" y="504"/>
                  <a:pt x="48" y="528"/>
                </a:cubicBezTo>
                <a:cubicBezTo>
                  <a:pt x="40" y="552"/>
                  <a:pt x="176" y="496"/>
                  <a:pt x="192" y="528"/>
                </a:cubicBezTo>
                <a:cubicBezTo>
                  <a:pt x="208" y="560"/>
                  <a:pt x="144" y="696"/>
                  <a:pt x="144" y="720"/>
                </a:cubicBezTo>
                <a:cubicBezTo>
                  <a:pt x="144" y="744"/>
                  <a:pt x="200" y="664"/>
                  <a:pt x="192" y="672"/>
                </a:cubicBezTo>
                <a:cubicBezTo>
                  <a:pt x="184" y="680"/>
                  <a:pt x="88" y="752"/>
                  <a:pt x="96" y="768"/>
                </a:cubicBezTo>
                <a:cubicBezTo>
                  <a:pt x="104" y="784"/>
                  <a:pt x="248" y="752"/>
                  <a:pt x="240" y="768"/>
                </a:cubicBezTo>
                <a:cubicBezTo>
                  <a:pt x="232" y="784"/>
                  <a:pt x="40" y="848"/>
                  <a:pt x="48" y="864"/>
                </a:cubicBezTo>
                <a:cubicBezTo>
                  <a:pt x="56" y="880"/>
                  <a:pt x="272" y="840"/>
                  <a:pt x="288" y="864"/>
                </a:cubicBezTo>
                <a:cubicBezTo>
                  <a:pt x="304" y="888"/>
                  <a:pt x="144" y="984"/>
                  <a:pt x="144" y="1008"/>
                </a:cubicBezTo>
                <a:cubicBezTo>
                  <a:pt x="144" y="1032"/>
                  <a:pt x="288" y="992"/>
                  <a:pt x="288" y="1008"/>
                </a:cubicBezTo>
                <a:cubicBezTo>
                  <a:pt x="288" y="1024"/>
                  <a:pt x="136" y="1088"/>
                  <a:pt x="144" y="1104"/>
                </a:cubicBezTo>
                <a:cubicBezTo>
                  <a:pt x="152" y="1120"/>
                  <a:pt x="344" y="1088"/>
                  <a:pt x="336" y="1104"/>
                </a:cubicBezTo>
                <a:cubicBezTo>
                  <a:pt x="328" y="1120"/>
                  <a:pt x="120" y="1184"/>
                  <a:pt x="96" y="1200"/>
                </a:cubicBezTo>
                <a:cubicBezTo>
                  <a:pt x="72" y="1216"/>
                  <a:pt x="176" y="1184"/>
                  <a:pt x="192" y="1200"/>
                </a:cubicBezTo>
                <a:cubicBezTo>
                  <a:pt x="208" y="1216"/>
                  <a:pt x="176" y="1280"/>
                  <a:pt x="192" y="1296"/>
                </a:cubicBezTo>
                <a:cubicBezTo>
                  <a:pt x="208" y="1312"/>
                  <a:pt x="248" y="1304"/>
                  <a:pt x="288" y="1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-31750"/>
            <a:ext cx="9017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133350" algn="ctr">
              <a:spcBef>
                <a:spcPct val="50000"/>
              </a:spcBef>
            </a:pP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indent="133350"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Who is ______ than you at singing in your family?</a:t>
            </a:r>
          </a:p>
          <a:p>
            <a:pPr indent="133350"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A. good  B. well  C. better  D. best</a:t>
            </a:r>
          </a:p>
          <a:p>
            <a:pPr indent="133350" algn="ctr">
              <a:spcBef>
                <a:spcPct val="50000"/>
              </a:spcBef>
            </a:pP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23" name="Picture 15" descr="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1196975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8175" y="30686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Wide Latin" panose="020A0A07050505020404" pitchFamily="18" charset="0"/>
            </a:endParaRPr>
          </a:p>
        </p:txBody>
      </p:sp>
      <p:sp>
        <p:nvSpPr>
          <p:cNvPr id="1843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8054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429000" y="4343400"/>
            <a:ext cx="1447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9" name="Freeform 7">
            <a:hlinkClick r:id="" action="ppaction://noaction">
              <a:snd r:embed="rId3" name="drumroll.wav"/>
            </a:hlinkClick>
            <a:hlinkHover r:id="" action="ppaction://noaction" highlightClick="1"/>
          </p:cNvPr>
          <p:cNvSpPr/>
          <p:nvPr/>
        </p:nvSpPr>
        <p:spPr bwMode="auto">
          <a:xfrm>
            <a:off x="3810000" y="4343400"/>
            <a:ext cx="546100" cy="2133600"/>
          </a:xfrm>
          <a:custGeom>
            <a:avLst/>
            <a:gdLst>
              <a:gd name="T0" fmla="*/ 240 w 344"/>
              <a:gd name="T1" fmla="*/ 0 h 1312"/>
              <a:gd name="T2" fmla="*/ 96 w 344"/>
              <a:gd name="T3" fmla="*/ 96 h 1312"/>
              <a:gd name="T4" fmla="*/ 192 w 344"/>
              <a:gd name="T5" fmla="*/ 96 h 1312"/>
              <a:gd name="T6" fmla="*/ 96 w 344"/>
              <a:gd name="T7" fmla="*/ 192 h 1312"/>
              <a:gd name="T8" fmla="*/ 192 w 344"/>
              <a:gd name="T9" fmla="*/ 192 h 1312"/>
              <a:gd name="T10" fmla="*/ 48 w 344"/>
              <a:gd name="T11" fmla="*/ 336 h 1312"/>
              <a:gd name="T12" fmla="*/ 240 w 344"/>
              <a:gd name="T13" fmla="*/ 288 h 1312"/>
              <a:gd name="T14" fmla="*/ 0 w 344"/>
              <a:gd name="T15" fmla="*/ 432 h 1312"/>
              <a:gd name="T16" fmla="*/ 240 w 344"/>
              <a:gd name="T17" fmla="*/ 384 h 1312"/>
              <a:gd name="T18" fmla="*/ 48 w 344"/>
              <a:gd name="T19" fmla="*/ 528 h 1312"/>
              <a:gd name="T20" fmla="*/ 192 w 344"/>
              <a:gd name="T21" fmla="*/ 528 h 1312"/>
              <a:gd name="T22" fmla="*/ 144 w 344"/>
              <a:gd name="T23" fmla="*/ 720 h 1312"/>
              <a:gd name="T24" fmla="*/ 192 w 344"/>
              <a:gd name="T25" fmla="*/ 672 h 1312"/>
              <a:gd name="T26" fmla="*/ 96 w 344"/>
              <a:gd name="T27" fmla="*/ 768 h 1312"/>
              <a:gd name="T28" fmla="*/ 240 w 344"/>
              <a:gd name="T29" fmla="*/ 768 h 1312"/>
              <a:gd name="T30" fmla="*/ 48 w 344"/>
              <a:gd name="T31" fmla="*/ 864 h 1312"/>
              <a:gd name="T32" fmla="*/ 288 w 344"/>
              <a:gd name="T33" fmla="*/ 864 h 1312"/>
              <a:gd name="T34" fmla="*/ 144 w 344"/>
              <a:gd name="T35" fmla="*/ 1008 h 1312"/>
              <a:gd name="T36" fmla="*/ 288 w 344"/>
              <a:gd name="T37" fmla="*/ 1008 h 1312"/>
              <a:gd name="T38" fmla="*/ 144 w 344"/>
              <a:gd name="T39" fmla="*/ 1104 h 1312"/>
              <a:gd name="T40" fmla="*/ 336 w 344"/>
              <a:gd name="T41" fmla="*/ 1104 h 1312"/>
              <a:gd name="T42" fmla="*/ 96 w 344"/>
              <a:gd name="T43" fmla="*/ 1200 h 1312"/>
              <a:gd name="T44" fmla="*/ 192 w 344"/>
              <a:gd name="T45" fmla="*/ 1200 h 1312"/>
              <a:gd name="T46" fmla="*/ 192 w 344"/>
              <a:gd name="T47" fmla="*/ 1296 h 1312"/>
              <a:gd name="T48" fmla="*/ 288 w 344"/>
              <a:gd name="T49" fmla="*/ 1296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4" h="1312">
                <a:moveTo>
                  <a:pt x="240" y="0"/>
                </a:moveTo>
                <a:cubicBezTo>
                  <a:pt x="172" y="40"/>
                  <a:pt x="104" y="80"/>
                  <a:pt x="96" y="96"/>
                </a:cubicBezTo>
                <a:cubicBezTo>
                  <a:pt x="88" y="112"/>
                  <a:pt x="192" y="80"/>
                  <a:pt x="192" y="96"/>
                </a:cubicBezTo>
                <a:cubicBezTo>
                  <a:pt x="192" y="112"/>
                  <a:pt x="96" y="176"/>
                  <a:pt x="96" y="192"/>
                </a:cubicBezTo>
                <a:cubicBezTo>
                  <a:pt x="96" y="208"/>
                  <a:pt x="200" y="168"/>
                  <a:pt x="192" y="192"/>
                </a:cubicBezTo>
                <a:cubicBezTo>
                  <a:pt x="184" y="216"/>
                  <a:pt x="40" y="320"/>
                  <a:pt x="48" y="336"/>
                </a:cubicBezTo>
                <a:cubicBezTo>
                  <a:pt x="56" y="352"/>
                  <a:pt x="248" y="272"/>
                  <a:pt x="240" y="288"/>
                </a:cubicBezTo>
                <a:cubicBezTo>
                  <a:pt x="232" y="304"/>
                  <a:pt x="0" y="416"/>
                  <a:pt x="0" y="432"/>
                </a:cubicBezTo>
                <a:cubicBezTo>
                  <a:pt x="0" y="448"/>
                  <a:pt x="232" y="368"/>
                  <a:pt x="240" y="384"/>
                </a:cubicBezTo>
                <a:cubicBezTo>
                  <a:pt x="248" y="400"/>
                  <a:pt x="56" y="504"/>
                  <a:pt x="48" y="528"/>
                </a:cubicBezTo>
                <a:cubicBezTo>
                  <a:pt x="40" y="552"/>
                  <a:pt x="176" y="496"/>
                  <a:pt x="192" y="528"/>
                </a:cubicBezTo>
                <a:cubicBezTo>
                  <a:pt x="208" y="560"/>
                  <a:pt x="144" y="696"/>
                  <a:pt x="144" y="720"/>
                </a:cubicBezTo>
                <a:cubicBezTo>
                  <a:pt x="144" y="744"/>
                  <a:pt x="200" y="664"/>
                  <a:pt x="192" y="672"/>
                </a:cubicBezTo>
                <a:cubicBezTo>
                  <a:pt x="184" y="680"/>
                  <a:pt x="88" y="752"/>
                  <a:pt x="96" y="768"/>
                </a:cubicBezTo>
                <a:cubicBezTo>
                  <a:pt x="104" y="784"/>
                  <a:pt x="248" y="752"/>
                  <a:pt x="240" y="768"/>
                </a:cubicBezTo>
                <a:cubicBezTo>
                  <a:pt x="232" y="784"/>
                  <a:pt x="40" y="848"/>
                  <a:pt x="48" y="864"/>
                </a:cubicBezTo>
                <a:cubicBezTo>
                  <a:pt x="56" y="880"/>
                  <a:pt x="272" y="840"/>
                  <a:pt x="288" y="864"/>
                </a:cubicBezTo>
                <a:cubicBezTo>
                  <a:pt x="304" y="888"/>
                  <a:pt x="144" y="984"/>
                  <a:pt x="144" y="1008"/>
                </a:cubicBezTo>
                <a:cubicBezTo>
                  <a:pt x="144" y="1032"/>
                  <a:pt x="288" y="992"/>
                  <a:pt x="288" y="1008"/>
                </a:cubicBezTo>
                <a:cubicBezTo>
                  <a:pt x="288" y="1024"/>
                  <a:pt x="136" y="1088"/>
                  <a:pt x="144" y="1104"/>
                </a:cubicBezTo>
                <a:cubicBezTo>
                  <a:pt x="152" y="1120"/>
                  <a:pt x="344" y="1088"/>
                  <a:pt x="336" y="1104"/>
                </a:cubicBezTo>
                <a:cubicBezTo>
                  <a:pt x="328" y="1120"/>
                  <a:pt x="120" y="1184"/>
                  <a:pt x="96" y="1200"/>
                </a:cubicBezTo>
                <a:cubicBezTo>
                  <a:pt x="72" y="1216"/>
                  <a:pt x="176" y="1184"/>
                  <a:pt x="192" y="1200"/>
                </a:cubicBezTo>
                <a:cubicBezTo>
                  <a:pt x="208" y="1216"/>
                  <a:pt x="176" y="1280"/>
                  <a:pt x="192" y="1296"/>
                </a:cubicBezTo>
                <a:cubicBezTo>
                  <a:pt x="208" y="1312"/>
                  <a:pt x="248" y="1304"/>
                  <a:pt x="288" y="1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8440" name="Picture 8" descr="changcheng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42888"/>
            <a:ext cx="9144000" cy="287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50825" y="3357563"/>
            <a:ext cx="845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i="1">
                <a:latin typeface="Times New Roman" panose="02020603050405020304" pitchFamily="18" charset="0"/>
              </a:rPr>
              <a:t>The Great Wall is ___________wall in the world.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508625" y="3933825"/>
            <a:ext cx="1198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chemeClr val="folHlink"/>
                </a:solidFill>
                <a:latin typeface="Times New Roman" panose="02020603050405020304" pitchFamily="18" charset="0"/>
              </a:rPr>
              <a:t>(long)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408363" y="3414713"/>
            <a:ext cx="2819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    longest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08175" y="30686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Wide Latin" panose="020A0A07050505020404" pitchFamily="18" charset="0"/>
            </a:endParaRPr>
          </a:p>
        </p:txBody>
      </p:sp>
      <p:sp>
        <p:nvSpPr>
          <p:cNvPr id="1946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8054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429000" y="4343400"/>
            <a:ext cx="1447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3" name="Freeform 7">
            <a:hlinkClick r:id="" action="ppaction://noaction">
              <a:snd r:embed="rId3" name="drumroll.wav"/>
            </a:hlinkClick>
            <a:hlinkHover r:id="" action="ppaction://noaction" highlightClick="1"/>
          </p:cNvPr>
          <p:cNvSpPr/>
          <p:nvPr/>
        </p:nvSpPr>
        <p:spPr bwMode="auto">
          <a:xfrm>
            <a:off x="3810000" y="4343400"/>
            <a:ext cx="546100" cy="2133600"/>
          </a:xfrm>
          <a:custGeom>
            <a:avLst/>
            <a:gdLst>
              <a:gd name="T0" fmla="*/ 240 w 344"/>
              <a:gd name="T1" fmla="*/ 0 h 1312"/>
              <a:gd name="T2" fmla="*/ 96 w 344"/>
              <a:gd name="T3" fmla="*/ 96 h 1312"/>
              <a:gd name="T4" fmla="*/ 192 w 344"/>
              <a:gd name="T5" fmla="*/ 96 h 1312"/>
              <a:gd name="T6" fmla="*/ 96 w 344"/>
              <a:gd name="T7" fmla="*/ 192 h 1312"/>
              <a:gd name="T8" fmla="*/ 192 w 344"/>
              <a:gd name="T9" fmla="*/ 192 h 1312"/>
              <a:gd name="T10" fmla="*/ 48 w 344"/>
              <a:gd name="T11" fmla="*/ 336 h 1312"/>
              <a:gd name="T12" fmla="*/ 240 w 344"/>
              <a:gd name="T13" fmla="*/ 288 h 1312"/>
              <a:gd name="T14" fmla="*/ 0 w 344"/>
              <a:gd name="T15" fmla="*/ 432 h 1312"/>
              <a:gd name="T16" fmla="*/ 240 w 344"/>
              <a:gd name="T17" fmla="*/ 384 h 1312"/>
              <a:gd name="T18" fmla="*/ 48 w 344"/>
              <a:gd name="T19" fmla="*/ 528 h 1312"/>
              <a:gd name="T20" fmla="*/ 192 w 344"/>
              <a:gd name="T21" fmla="*/ 528 h 1312"/>
              <a:gd name="T22" fmla="*/ 144 w 344"/>
              <a:gd name="T23" fmla="*/ 720 h 1312"/>
              <a:gd name="T24" fmla="*/ 192 w 344"/>
              <a:gd name="T25" fmla="*/ 672 h 1312"/>
              <a:gd name="T26" fmla="*/ 96 w 344"/>
              <a:gd name="T27" fmla="*/ 768 h 1312"/>
              <a:gd name="T28" fmla="*/ 240 w 344"/>
              <a:gd name="T29" fmla="*/ 768 h 1312"/>
              <a:gd name="T30" fmla="*/ 48 w 344"/>
              <a:gd name="T31" fmla="*/ 864 h 1312"/>
              <a:gd name="T32" fmla="*/ 288 w 344"/>
              <a:gd name="T33" fmla="*/ 864 h 1312"/>
              <a:gd name="T34" fmla="*/ 144 w 344"/>
              <a:gd name="T35" fmla="*/ 1008 h 1312"/>
              <a:gd name="T36" fmla="*/ 288 w 344"/>
              <a:gd name="T37" fmla="*/ 1008 h 1312"/>
              <a:gd name="T38" fmla="*/ 144 w 344"/>
              <a:gd name="T39" fmla="*/ 1104 h 1312"/>
              <a:gd name="T40" fmla="*/ 336 w 344"/>
              <a:gd name="T41" fmla="*/ 1104 h 1312"/>
              <a:gd name="T42" fmla="*/ 96 w 344"/>
              <a:gd name="T43" fmla="*/ 1200 h 1312"/>
              <a:gd name="T44" fmla="*/ 192 w 344"/>
              <a:gd name="T45" fmla="*/ 1200 h 1312"/>
              <a:gd name="T46" fmla="*/ 192 w 344"/>
              <a:gd name="T47" fmla="*/ 1296 h 1312"/>
              <a:gd name="T48" fmla="*/ 288 w 344"/>
              <a:gd name="T49" fmla="*/ 1296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4" h="1312">
                <a:moveTo>
                  <a:pt x="240" y="0"/>
                </a:moveTo>
                <a:cubicBezTo>
                  <a:pt x="172" y="40"/>
                  <a:pt x="104" y="80"/>
                  <a:pt x="96" y="96"/>
                </a:cubicBezTo>
                <a:cubicBezTo>
                  <a:pt x="88" y="112"/>
                  <a:pt x="192" y="80"/>
                  <a:pt x="192" y="96"/>
                </a:cubicBezTo>
                <a:cubicBezTo>
                  <a:pt x="192" y="112"/>
                  <a:pt x="96" y="176"/>
                  <a:pt x="96" y="192"/>
                </a:cubicBezTo>
                <a:cubicBezTo>
                  <a:pt x="96" y="208"/>
                  <a:pt x="200" y="168"/>
                  <a:pt x="192" y="192"/>
                </a:cubicBezTo>
                <a:cubicBezTo>
                  <a:pt x="184" y="216"/>
                  <a:pt x="40" y="320"/>
                  <a:pt x="48" y="336"/>
                </a:cubicBezTo>
                <a:cubicBezTo>
                  <a:pt x="56" y="352"/>
                  <a:pt x="248" y="272"/>
                  <a:pt x="240" y="288"/>
                </a:cubicBezTo>
                <a:cubicBezTo>
                  <a:pt x="232" y="304"/>
                  <a:pt x="0" y="416"/>
                  <a:pt x="0" y="432"/>
                </a:cubicBezTo>
                <a:cubicBezTo>
                  <a:pt x="0" y="448"/>
                  <a:pt x="232" y="368"/>
                  <a:pt x="240" y="384"/>
                </a:cubicBezTo>
                <a:cubicBezTo>
                  <a:pt x="248" y="400"/>
                  <a:pt x="56" y="504"/>
                  <a:pt x="48" y="528"/>
                </a:cubicBezTo>
                <a:cubicBezTo>
                  <a:pt x="40" y="552"/>
                  <a:pt x="176" y="496"/>
                  <a:pt x="192" y="528"/>
                </a:cubicBezTo>
                <a:cubicBezTo>
                  <a:pt x="208" y="560"/>
                  <a:pt x="144" y="696"/>
                  <a:pt x="144" y="720"/>
                </a:cubicBezTo>
                <a:cubicBezTo>
                  <a:pt x="144" y="744"/>
                  <a:pt x="200" y="664"/>
                  <a:pt x="192" y="672"/>
                </a:cubicBezTo>
                <a:cubicBezTo>
                  <a:pt x="184" y="680"/>
                  <a:pt x="88" y="752"/>
                  <a:pt x="96" y="768"/>
                </a:cubicBezTo>
                <a:cubicBezTo>
                  <a:pt x="104" y="784"/>
                  <a:pt x="248" y="752"/>
                  <a:pt x="240" y="768"/>
                </a:cubicBezTo>
                <a:cubicBezTo>
                  <a:pt x="232" y="784"/>
                  <a:pt x="40" y="848"/>
                  <a:pt x="48" y="864"/>
                </a:cubicBezTo>
                <a:cubicBezTo>
                  <a:pt x="56" y="880"/>
                  <a:pt x="272" y="840"/>
                  <a:pt x="288" y="864"/>
                </a:cubicBezTo>
                <a:cubicBezTo>
                  <a:pt x="304" y="888"/>
                  <a:pt x="144" y="984"/>
                  <a:pt x="144" y="1008"/>
                </a:cubicBezTo>
                <a:cubicBezTo>
                  <a:pt x="144" y="1032"/>
                  <a:pt x="288" y="992"/>
                  <a:pt x="288" y="1008"/>
                </a:cubicBezTo>
                <a:cubicBezTo>
                  <a:pt x="288" y="1024"/>
                  <a:pt x="136" y="1088"/>
                  <a:pt x="144" y="1104"/>
                </a:cubicBezTo>
                <a:cubicBezTo>
                  <a:pt x="152" y="1120"/>
                  <a:pt x="344" y="1088"/>
                  <a:pt x="336" y="1104"/>
                </a:cubicBezTo>
                <a:cubicBezTo>
                  <a:pt x="328" y="1120"/>
                  <a:pt x="120" y="1184"/>
                  <a:pt x="96" y="1200"/>
                </a:cubicBezTo>
                <a:cubicBezTo>
                  <a:pt x="72" y="1216"/>
                  <a:pt x="176" y="1184"/>
                  <a:pt x="192" y="1200"/>
                </a:cubicBezTo>
                <a:cubicBezTo>
                  <a:pt x="208" y="1216"/>
                  <a:pt x="176" y="1280"/>
                  <a:pt x="192" y="1296"/>
                </a:cubicBezTo>
                <a:cubicBezTo>
                  <a:pt x="208" y="1312"/>
                  <a:pt x="248" y="1304"/>
                  <a:pt x="288" y="1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9464" name="Picture 8" descr="RX_01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2565400"/>
            <a:ext cx="1343025" cy="307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84213" y="260350"/>
            <a:ext cx="7761287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en-US" altLang="zh-CN" sz="2400" b="1" dirty="0">
              <a:solidFill>
                <a:srgbClr val="B4125B"/>
              </a:solidFill>
              <a:latin typeface="Times New Roman" panose="02020603050405020304" pitchFamily="18" charset="0"/>
            </a:endParaRP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我要买商店中最贵的打印机。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I’d like to buy ______ ______ _______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printer in the shop.</a:t>
            </a:r>
          </a:p>
          <a:p>
            <a:endParaRPr kumimoji="1" lang="en-US" altLang="zh-CN" sz="3600" b="1" dirty="0">
              <a:solidFill>
                <a:srgbClr val="B4125B"/>
              </a:solidFill>
              <a:latin typeface="Times New Roman" panose="02020603050405020304" pitchFamily="18" charset="0"/>
            </a:endParaRPr>
          </a:p>
          <a:p>
            <a:endParaRPr kumimoji="1" lang="en-US" altLang="zh-CN" sz="2400" b="1" dirty="0">
              <a:solidFill>
                <a:srgbClr val="B4125B"/>
              </a:solidFill>
              <a:latin typeface="Times New Roman" panose="02020603050405020304" pitchFamily="18" charset="0"/>
            </a:endParaRPr>
          </a:p>
          <a:p>
            <a:endParaRPr kumimoji="1" lang="en-US" altLang="zh-CN" sz="2400" b="1" dirty="0">
              <a:solidFill>
                <a:srgbClr val="B4125B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924300" y="1268413"/>
            <a:ext cx="4248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the        most      expensive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8175" y="306863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Wide Latin" panose="020A0A07050505020404" pitchFamily="18" charset="0"/>
            </a:endParaRPr>
          </a:p>
        </p:txBody>
      </p:sp>
      <p:sp>
        <p:nvSpPr>
          <p:cNvPr id="24581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56550" y="5805488"/>
            <a:ext cx="504825" cy="360362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429000" y="4572000"/>
            <a:ext cx="14478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3" name="Freeform 7">
            <a:hlinkClick r:id="" action="ppaction://noaction">
              <a:snd r:embed="rId3" name="drumroll.wav"/>
            </a:hlinkClick>
            <a:hlinkHover r:id="" action="ppaction://noaction" highlightClick="1"/>
          </p:cNvPr>
          <p:cNvSpPr/>
          <p:nvPr/>
        </p:nvSpPr>
        <p:spPr bwMode="auto">
          <a:xfrm>
            <a:off x="3810000" y="4572000"/>
            <a:ext cx="546100" cy="2133600"/>
          </a:xfrm>
          <a:custGeom>
            <a:avLst/>
            <a:gdLst>
              <a:gd name="T0" fmla="*/ 240 w 344"/>
              <a:gd name="T1" fmla="*/ 0 h 1312"/>
              <a:gd name="T2" fmla="*/ 96 w 344"/>
              <a:gd name="T3" fmla="*/ 96 h 1312"/>
              <a:gd name="T4" fmla="*/ 192 w 344"/>
              <a:gd name="T5" fmla="*/ 96 h 1312"/>
              <a:gd name="T6" fmla="*/ 96 w 344"/>
              <a:gd name="T7" fmla="*/ 192 h 1312"/>
              <a:gd name="T8" fmla="*/ 192 w 344"/>
              <a:gd name="T9" fmla="*/ 192 h 1312"/>
              <a:gd name="T10" fmla="*/ 48 w 344"/>
              <a:gd name="T11" fmla="*/ 336 h 1312"/>
              <a:gd name="T12" fmla="*/ 240 w 344"/>
              <a:gd name="T13" fmla="*/ 288 h 1312"/>
              <a:gd name="T14" fmla="*/ 0 w 344"/>
              <a:gd name="T15" fmla="*/ 432 h 1312"/>
              <a:gd name="T16" fmla="*/ 240 w 344"/>
              <a:gd name="T17" fmla="*/ 384 h 1312"/>
              <a:gd name="T18" fmla="*/ 48 w 344"/>
              <a:gd name="T19" fmla="*/ 528 h 1312"/>
              <a:gd name="T20" fmla="*/ 192 w 344"/>
              <a:gd name="T21" fmla="*/ 528 h 1312"/>
              <a:gd name="T22" fmla="*/ 144 w 344"/>
              <a:gd name="T23" fmla="*/ 720 h 1312"/>
              <a:gd name="T24" fmla="*/ 192 w 344"/>
              <a:gd name="T25" fmla="*/ 672 h 1312"/>
              <a:gd name="T26" fmla="*/ 96 w 344"/>
              <a:gd name="T27" fmla="*/ 768 h 1312"/>
              <a:gd name="T28" fmla="*/ 240 w 344"/>
              <a:gd name="T29" fmla="*/ 768 h 1312"/>
              <a:gd name="T30" fmla="*/ 48 w 344"/>
              <a:gd name="T31" fmla="*/ 864 h 1312"/>
              <a:gd name="T32" fmla="*/ 288 w 344"/>
              <a:gd name="T33" fmla="*/ 864 h 1312"/>
              <a:gd name="T34" fmla="*/ 144 w 344"/>
              <a:gd name="T35" fmla="*/ 1008 h 1312"/>
              <a:gd name="T36" fmla="*/ 288 w 344"/>
              <a:gd name="T37" fmla="*/ 1008 h 1312"/>
              <a:gd name="T38" fmla="*/ 144 w 344"/>
              <a:gd name="T39" fmla="*/ 1104 h 1312"/>
              <a:gd name="T40" fmla="*/ 336 w 344"/>
              <a:gd name="T41" fmla="*/ 1104 h 1312"/>
              <a:gd name="T42" fmla="*/ 96 w 344"/>
              <a:gd name="T43" fmla="*/ 1200 h 1312"/>
              <a:gd name="T44" fmla="*/ 192 w 344"/>
              <a:gd name="T45" fmla="*/ 1200 h 1312"/>
              <a:gd name="T46" fmla="*/ 192 w 344"/>
              <a:gd name="T47" fmla="*/ 1296 h 1312"/>
              <a:gd name="T48" fmla="*/ 288 w 344"/>
              <a:gd name="T49" fmla="*/ 1296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4" h="1312">
                <a:moveTo>
                  <a:pt x="240" y="0"/>
                </a:moveTo>
                <a:cubicBezTo>
                  <a:pt x="172" y="40"/>
                  <a:pt x="104" y="80"/>
                  <a:pt x="96" y="96"/>
                </a:cubicBezTo>
                <a:cubicBezTo>
                  <a:pt x="88" y="112"/>
                  <a:pt x="192" y="80"/>
                  <a:pt x="192" y="96"/>
                </a:cubicBezTo>
                <a:cubicBezTo>
                  <a:pt x="192" y="112"/>
                  <a:pt x="96" y="176"/>
                  <a:pt x="96" y="192"/>
                </a:cubicBezTo>
                <a:cubicBezTo>
                  <a:pt x="96" y="208"/>
                  <a:pt x="200" y="168"/>
                  <a:pt x="192" y="192"/>
                </a:cubicBezTo>
                <a:cubicBezTo>
                  <a:pt x="184" y="216"/>
                  <a:pt x="40" y="320"/>
                  <a:pt x="48" y="336"/>
                </a:cubicBezTo>
                <a:cubicBezTo>
                  <a:pt x="56" y="352"/>
                  <a:pt x="248" y="272"/>
                  <a:pt x="240" y="288"/>
                </a:cubicBezTo>
                <a:cubicBezTo>
                  <a:pt x="232" y="304"/>
                  <a:pt x="0" y="416"/>
                  <a:pt x="0" y="432"/>
                </a:cubicBezTo>
                <a:cubicBezTo>
                  <a:pt x="0" y="448"/>
                  <a:pt x="232" y="368"/>
                  <a:pt x="240" y="384"/>
                </a:cubicBezTo>
                <a:cubicBezTo>
                  <a:pt x="248" y="400"/>
                  <a:pt x="56" y="504"/>
                  <a:pt x="48" y="528"/>
                </a:cubicBezTo>
                <a:cubicBezTo>
                  <a:pt x="40" y="552"/>
                  <a:pt x="176" y="496"/>
                  <a:pt x="192" y="528"/>
                </a:cubicBezTo>
                <a:cubicBezTo>
                  <a:pt x="208" y="560"/>
                  <a:pt x="144" y="696"/>
                  <a:pt x="144" y="720"/>
                </a:cubicBezTo>
                <a:cubicBezTo>
                  <a:pt x="144" y="744"/>
                  <a:pt x="200" y="664"/>
                  <a:pt x="192" y="672"/>
                </a:cubicBezTo>
                <a:cubicBezTo>
                  <a:pt x="184" y="680"/>
                  <a:pt x="88" y="752"/>
                  <a:pt x="96" y="768"/>
                </a:cubicBezTo>
                <a:cubicBezTo>
                  <a:pt x="104" y="784"/>
                  <a:pt x="248" y="752"/>
                  <a:pt x="240" y="768"/>
                </a:cubicBezTo>
                <a:cubicBezTo>
                  <a:pt x="232" y="784"/>
                  <a:pt x="40" y="848"/>
                  <a:pt x="48" y="864"/>
                </a:cubicBezTo>
                <a:cubicBezTo>
                  <a:pt x="56" y="880"/>
                  <a:pt x="272" y="840"/>
                  <a:pt x="288" y="864"/>
                </a:cubicBezTo>
                <a:cubicBezTo>
                  <a:pt x="304" y="888"/>
                  <a:pt x="144" y="984"/>
                  <a:pt x="144" y="1008"/>
                </a:cubicBezTo>
                <a:cubicBezTo>
                  <a:pt x="144" y="1032"/>
                  <a:pt x="288" y="992"/>
                  <a:pt x="288" y="1008"/>
                </a:cubicBezTo>
                <a:cubicBezTo>
                  <a:pt x="288" y="1024"/>
                  <a:pt x="136" y="1088"/>
                  <a:pt x="144" y="1104"/>
                </a:cubicBezTo>
                <a:cubicBezTo>
                  <a:pt x="152" y="1120"/>
                  <a:pt x="344" y="1088"/>
                  <a:pt x="336" y="1104"/>
                </a:cubicBezTo>
                <a:cubicBezTo>
                  <a:pt x="328" y="1120"/>
                  <a:pt x="120" y="1184"/>
                  <a:pt x="96" y="1200"/>
                </a:cubicBezTo>
                <a:cubicBezTo>
                  <a:pt x="72" y="1216"/>
                  <a:pt x="176" y="1184"/>
                  <a:pt x="192" y="1200"/>
                </a:cubicBezTo>
                <a:cubicBezTo>
                  <a:pt x="208" y="1216"/>
                  <a:pt x="176" y="1280"/>
                  <a:pt x="192" y="1296"/>
                </a:cubicBezTo>
                <a:cubicBezTo>
                  <a:pt x="208" y="1312"/>
                  <a:pt x="248" y="1304"/>
                  <a:pt x="288" y="1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55650" y="549275"/>
            <a:ext cx="7920038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English is ____ for me to learn than </a:t>
            </a:r>
            <a:r>
              <a:rPr kumimoji="1" lang="en-US" altLang="zh-CN" sz="4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maths</a:t>
            </a:r>
            <a:r>
              <a:rPr kumimoji="1"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lphaUcPeriod"/>
            </a:pPr>
            <a:r>
              <a:rPr kumimoji="1"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easy   B. easier  </a:t>
            </a:r>
          </a:p>
          <a:p>
            <a:pPr>
              <a:spcBef>
                <a:spcPct val="50000"/>
              </a:spcBef>
            </a:pPr>
            <a:r>
              <a:rPr kumimoji="1"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C. the easier    D. easiest.</a:t>
            </a:r>
          </a:p>
          <a:p>
            <a:pPr>
              <a:spcBef>
                <a:spcPct val="50000"/>
              </a:spcBef>
            </a:pPr>
            <a:endParaRPr kumimoji="1" lang="en-US" altLang="zh-CN" sz="4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24587" name="Picture 11" descr="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1916113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Oval 2"/>
          <p:cNvSpPr>
            <a:spLocks noChangeArrowheads="1"/>
          </p:cNvSpPr>
          <p:nvPr/>
        </p:nvSpPr>
        <p:spPr bwMode="auto">
          <a:xfrm>
            <a:off x="990600" y="1371600"/>
            <a:ext cx="1447800" cy="2133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868" name="Line 4"/>
          <p:cNvSpPr>
            <a:spLocks noChangeShapeType="1"/>
          </p:cNvSpPr>
          <p:nvPr/>
        </p:nvSpPr>
        <p:spPr bwMode="auto">
          <a:xfrm>
            <a:off x="2438400" y="2362200"/>
            <a:ext cx="2438400" cy="1447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1752600" y="3640138"/>
            <a:ext cx="7010400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6600">
                <a:solidFill>
                  <a:srgbClr val="008000"/>
                </a:solidFill>
                <a:latin typeface="Times New Roman" panose="02020603050405020304" pitchFamily="18" charset="0"/>
              </a:rPr>
              <a:t>You are a lucky dog!</a:t>
            </a:r>
          </a:p>
          <a:p>
            <a:pPr algn="ctr">
              <a:spcBef>
                <a:spcPct val="50000"/>
              </a:spcBef>
            </a:pPr>
            <a:r>
              <a:rPr kumimoji="1" lang="en-US" altLang="zh-CN" sz="6600">
                <a:solidFill>
                  <a:srgbClr val="008000"/>
                </a:solidFill>
                <a:latin typeface="Times New Roman" panose="02020603050405020304" pitchFamily="18" charset="0"/>
              </a:rPr>
              <a:t>Congratulations!</a:t>
            </a:r>
          </a:p>
        </p:txBody>
      </p:sp>
      <p:sp>
        <p:nvSpPr>
          <p:cNvPr id="16487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05400" y="1981200"/>
            <a:ext cx="1905000" cy="18288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4871" name="Freeform 7">
            <a:hlinkClick r:id="" action="ppaction://noaction">
              <a:snd r:embed="rId3" name="drumroll.wav"/>
            </a:hlinkClick>
            <a:hlinkHover r:id="" action="ppaction://noaction" highlightClick="1"/>
          </p:cNvPr>
          <p:cNvSpPr/>
          <p:nvPr/>
        </p:nvSpPr>
        <p:spPr bwMode="auto">
          <a:xfrm>
            <a:off x="1331913" y="1341438"/>
            <a:ext cx="546100" cy="2133600"/>
          </a:xfrm>
          <a:custGeom>
            <a:avLst/>
            <a:gdLst>
              <a:gd name="T0" fmla="*/ 240 w 344"/>
              <a:gd name="T1" fmla="*/ 0 h 1312"/>
              <a:gd name="T2" fmla="*/ 96 w 344"/>
              <a:gd name="T3" fmla="*/ 96 h 1312"/>
              <a:gd name="T4" fmla="*/ 192 w 344"/>
              <a:gd name="T5" fmla="*/ 96 h 1312"/>
              <a:gd name="T6" fmla="*/ 96 w 344"/>
              <a:gd name="T7" fmla="*/ 192 h 1312"/>
              <a:gd name="T8" fmla="*/ 192 w 344"/>
              <a:gd name="T9" fmla="*/ 192 h 1312"/>
              <a:gd name="T10" fmla="*/ 48 w 344"/>
              <a:gd name="T11" fmla="*/ 336 h 1312"/>
              <a:gd name="T12" fmla="*/ 240 w 344"/>
              <a:gd name="T13" fmla="*/ 288 h 1312"/>
              <a:gd name="T14" fmla="*/ 0 w 344"/>
              <a:gd name="T15" fmla="*/ 432 h 1312"/>
              <a:gd name="T16" fmla="*/ 240 w 344"/>
              <a:gd name="T17" fmla="*/ 384 h 1312"/>
              <a:gd name="T18" fmla="*/ 48 w 344"/>
              <a:gd name="T19" fmla="*/ 528 h 1312"/>
              <a:gd name="T20" fmla="*/ 192 w 344"/>
              <a:gd name="T21" fmla="*/ 528 h 1312"/>
              <a:gd name="T22" fmla="*/ 144 w 344"/>
              <a:gd name="T23" fmla="*/ 720 h 1312"/>
              <a:gd name="T24" fmla="*/ 192 w 344"/>
              <a:gd name="T25" fmla="*/ 672 h 1312"/>
              <a:gd name="T26" fmla="*/ 96 w 344"/>
              <a:gd name="T27" fmla="*/ 768 h 1312"/>
              <a:gd name="T28" fmla="*/ 240 w 344"/>
              <a:gd name="T29" fmla="*/ 768 h 1312"/>
              <a:gd name="T30" fmla="*/ 48 w 344"/>
              <a:gd name="T31" fmla="*/ 864 h 1312"/>
              <a:gd name="T32" fmla="*/ 288 w 344"/>
              <a:gd name="T33" fmla="*/ 864 h 1312"/>
              <a:gd name="T34" fmla="*/ 144 w 344"/>
              <a:gd name="T35" fmla="*/ 1008 h 1312"/>
              <a:gd name="T36" fmla="*/ 288 w 344"/>
              <a:gd name="T37" fmla="*/ 1008 h 1312"/>
              <a:gd name="T38" fmla="*/ 144 w 344"/>
              <a:gd name="T39" fmla="*/ 1104 h 1312"/>
              <a:gd name="T40" fmla="*/ 336 w 344"/>
              <a:gd name="T41" fmla="*/ 1104 h 1312"/>
              <a:gd name="T42" fmla="*/ 96 w 344"/>
              <a:gd name="T43" fmla="*/ 1200 h 1312"/>
              <a:gd name="T44" fmla="*/ 192 w 344"/>
              <a:gd name="T45" fmla="*/ 1200 h 1312"/>
              <a:gd name="T46" fmla="*/ 192 w 344"/>
              <a:gd name="T47" fmla="*/ 1296 h 1312"/>
              <a:gd name="T48" fmla="*/ 288 w 344"/>
              <a:gd name="T49" fmla="*/ 1296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4" h="1312">
                <a:moveTo>
                  <a:pt x="240" y="0"/>
                </a:moveTo>
                <a:cubicBezTo>
                  <a:pt x="172" y="40"/>
                  <a:pt x="104" y="80"/>
                  <a:pt x="96" y="96"/>
                </a:cubicBezTo>
                <a:cubicBezTo>
                  <a:pt x="88" y="112"/>
                  <a:pt x="192" y="80"/>
                  <a:pt x="192" y="96"/>
                </a:cubicBezTo>
                <a:cubicBezTo>
                  <a:pt x="192" y="112"/>
                  <a:pt x="96" y="176"/>
                  <a:pt x="96" y="192"/>
                </a:cubicBezTo>
                <a:cubicBezTo>
                  <a:pt x="96" y="208"/>
                  <a:pt x="200" y="168"/>
                  <a:pt x="192" y="192"/>
                </a:cubicBezTo>
                <a:cubicBezTo>
                  <a:pt x="184" y="216"/>
                  <a:pt x="40" y="320"/>
                  <a:pt x="48" y="336"/>
                </a:cubicBezTo>
                <a:cubicBezTo>
                  <a:pt x="56" y="352"/>
                  <a:pt x="248" y="272"/>
                  <a:pt x="240" y="288"/>
                </a:cubicBezTo>
                <a:cubicBezTo>
                  <a:pt x="232" y="304"/>
                  <a:pt x="0" y="416"/>
                  <a:pt x="0" y="432"/>
                </a:cubicBezTo>
                <a:cubicBezTo>
                  <a:pt x="0" y="448"/>
                  <a:pt x="232" y="368"/>
                  <a:pt x="240" y="384"/>
                </a:cubicBezTo>
                <a:cubicBezTo>
                  <a:pt x="248" y="400"/>
                  <a:pt x="56" y="504"/>
                  <a:pt x="48" y="528"/>
                </a:cubicBezTo>
                <a:cubicBezTo>
                  <a:pt x="40" y="552"/>
                  <a:pt x="176" y="496"/>
                  <a:pt x="192" y="528"/>
                </a:cubicBezTo>
                <a:cubicBezTo>
                  <a:pt x="208" y="560"/>
                  <a:pt x="144" y="696"/>
                  <a:pt x="144" y="720"/>
                </a:cubicBezTo>
                <a:cubicBezTo>
                  <a:pt x="144" y="744"/>
                  <a:pt x="200" y="664"/>
                  <a:pt x="192" y="672"/>
                </a:cubicBezTo>
                <a:cubicBezTo>
                  <a:pt x="184" y="680"/>
                  <a:pt x="88" y="752"/>
                  <a:pt x="96" y="768"/>
                </a:cubicBezTo>
                <a:cubicBezTo>
                  <a:pt x="104" y="784"/>
                  <a:pt x="248" y="752"/>
                  <a:pt x="240" y="768"/>
                </a:cubicBezTo>
                <a:cubicBezTo>
                  <a:pt x="232" y="784"/>
                  <a:pt x="40" y="848"/>
                  <a:pt x="48" y="864"/>
                </a:cubicBezTo>
                <a:cubicBezTo>
                  <a:pt x="56" y="880"/>
                  <a:pt x="272" y="840"/>
                  <a:pt x="288" y="864"/>
                </a:cubicBezTo>
                <a:cubicBezTo>
                  <a:pt x="304" y="888"/>
                  <a:pt x="144" y="984"/>
                  <a:pt x="144" y="1008"/>
                </a:cubicBezTo>
                <a:cubicBezTo>
                  <a:pt x="144" y="1032"/>
                  <a:pt x="288" y="992"/>
                  <a:pt x="288" y="1008"/>
                </a:cubicBezTo>
                <a:cubicBezTo>
                  <a:pt x="288" y="1024"/>
                  <a:pt x="136" y="1088"/>
                  <a:pt x="144" y="1104"/>
                </a:cubicBezTo>
                <a:cubicBezTo>
                  <a:pt x="152" y="1120"/>
                  <a:pt x="344" y="1088"/>
                  <a:pt x="336" y="1104"/>
                </a:cubicBezTo>
                <a:cubicBezTo>
                  <a:pt x="328" y="1120"/>
                  <a:pt x="120" y="1184"/>
                  <a:pt x="96" y="1200"/>
                </a:cubicBezTo>
                <a:cubicBezTo>
                  <a:pt x="72" y="1216"/>
                  <a:pt x="176" y="1184"/>
                  <a:pt x="192" y="1200"/>
                </a:cubicBezTo>
                <a:cubicBezTo>
                  <a:pt x="208" y="1216"/>
                  <a:pt x="176" y="1280"/>
                  <a:pt x="192" y="1296"/>
                </a:cubicBezTo>
                <a:cubicBezTo>
                  <a:pt x="208" y="1312"/>
                  <a:pt x="248" y="1304"/>
                  <a:pt x="288" y="1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Oval 2"/>
          <p:cNvSpPr>
            <a:spLocks noChangeArrowheads="1"/>
          </p:cNvSpPr>
          <p:nvPr/>
        </p:nvSpPr>
        <p:spPr bwMode="auto">
          <a:xfrm>
            <a:off x="990600" y="1371600"/>
            <a:ext cx="1447800" cy="2133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892" name="Line 4"/>
          <p:cNvSpPr>
            <a:spLocks noChangeShapeType="1"/>
          </p:cNvSpPr>
          <p:nvPr/>
        </p:nvSpPr>
        <p:spPr bwMode="auto">
          <a:xfrm>
            <a:off x="2438400" y="2362200"/>
            <a:ext cx="2438400" cy="14478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1115616" y="3630175"/>
            <a:ext cx="721201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kumimoji="1" lang="en-US" altLang="zh-CN" sz="6600" dirty="0">
                <a:solidFill>
                  <a:srgbClr val="FF0000"/>
                </a:solidFill>
                <a:latin typeface="Times New Roman" panose="02020603050405020304" pitchFamily="18" charset="0"/>
              </a:rPr>
              <a:t>I am so sorry!</a:t>
            </a:r>
          </a:p>
          <a:p>
            <a:pPr algn="ctr">
              <a:spcBef>
                <a:spcPts val="0"/>
              </a:spcBef>
            </a:pPr>
            <a:r>
              <a:rPr kumimoji="1" lang="en-US" altLang="zh-CN" sz="6600" dirty="0">
                <a:solidFill>
                  <a:srgbClr val="FF0000"/>
                </a:solidFill>
                <a:latin typeface="Times New Roman" panose="02020603050405020304" pitchFamily="18" charset="0"/>
              </a:rPr>
              <a:t>You are not so lucky!</a:t>
            </a:r>
          </a:p>
        </p:txBody>
      </p:sp>
      <p:sp>
        <p:nvSpPr>
          <p:cNvPr id="16589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105400" y="1981200"/>
            <a:ext cx="1905000" cy="1828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5895" name="Freeform 7">
            <a:hlinkClick r:id="" action="ppaction://noaction">
              <a:snd r:embed="rId3" name="drumroll.wav"/>
            </a:hlinkClick>
            <a:hlinkHover r:id="" action="ppaction://noaction" highlightClick="1"/>
          </p:cNvPr>
          <p:cNvSpPr/>
          <p:nvPr/>
        </p:nvSpPr>
        <p:spPr bwMode="auto">
          <a:xfrm>
            <a:off x="1403350" y="1341438"/>
            <a:ext cx="546100" cy="2133600"/>
          </a:xfrm>
          <a:custGeom>
            <a:avLst/>
            <a:gdLst>
              <a:gd name="T0" fmla="*/ 240 w 344"/>
              <a:gd name="T1" fmla="*/ 0 h 1312"/>
              <a:gd name="T2" fmla="*/ 96 w 344"/>
              <a:gd name="T3" fmla="*/ 96 h 1312"/>
              <a:gd name="T4" fmla="*/ 192 w 344"/>
              <a:gd name="T5" fmla="*/ 96 h 1312"/>
              <a:gd name="T6" fmla="*/ 96 w 344"/>
              <a:gd name="T7" fmla="*/ 192 h 1312"/>
              <a:gd name="T8" fmla="*/ 192 w 344"/>
              <a:gd name="T9" fmla="*/ 192 h 1312"/>
              <a:gd name="T10" fmla="*/ 48 w 344"/>
              <a:gd name="T11" fmla="*/ 336 h 1312"/>
              <a:gd name="T12" fmla="*/ 240 w 344"/>
              <a:gd name="T13" fmla="*/ 288 h 1312"/>
              <a:gd name="T14" fmla="*/ 0 w 344"/>
              <a:gd name="T15" fmla="*/ 432 h 1312"/>
              <a:gd name="T16" fmla="*/ 240 w 344"/>
              <a:gd name="T17" fmla="*/ 384 h 1312"/>
              <a:gd name="T18" fmla="*/ 48 w 344"/>
              <a:gd name="T19" fmla="*/ 528 h 1312"/>
              <a:gd name="T20" fmla="*/ 192 w 344"/>
              <a:gd name="T21" fmla="*/ 528 h 1312"/>
              <a:gd name="T22" fmla="*/ 144 w 344"/>
              <a:gd name="T23" fmla="*/ 720 h 1312"/>
              <a:gd name="T24" fmla="*/ 192 w 344"/>
              <a:gd name="T25" fmla="*/ 672 h 1312"/>
              <a:gd name="T26" fmla="*/ 96 w 344"/>
              <a:gd name="T27" fmla="*/ 768 h 1312"/>
              <a:gd name="T28" fmla="*/ 240 w 344"/>
              <a:gd name="T29" fmla="*/ 768 h 1312"/>
              <a:gd name="T30" fmla="*/ 48 w 344"/>
              <a:gd name="T31" fmla="*/ 864 h 1312"/>
              <a:gd name="T32" fmla="*/ 288 w 344"/>
              <a:gd name="T33" fmla="*/ 864 h 1312"/>
              <a:gd name="T34" fmla="*/ 144 w 344"/>
              <a:gd name="T35" fmla="*/ 1008 h 1312"/>
              <a:gd name="T36" fmla="*/ 288 w 344"/>
              <a:gd name="T37" fmla="*/ 1008 h 1312"/>
              <a:gd name="T38" fmla="*/ 144 w 344"/>
              <a:gd name="T39" fmla="*/ 1104 h 1312"/>
              <a:gd name="T40" fmla="*/ 336 w 344"/>
              <a:gd name="T41" fmla="*/ 1104 h 1312"/>
              <a:gd name="T42" fmla="*/ 96 w 344"/>
              <a:gd name="T43" fmla="*/ 1200 h 1312"/>
              <a:gd name="T44" fmla="*/ 192 w 344"/>
              <a:gd name="T45" fmla="*/ 1200 h 1312"/>
              <a:gd name="T46" fmla="*/ 192 w 344"/>
              <a:gd name="T47" fmla="*/ 1296 h 1312"/>
              <a:gd name="T48" fmla="*/ 288 w 344"/>
              <a:gd name="T49" fmla="*/ 1296 h 1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4" h="1312">
                <a:moveTo>
                  <a:pt x="240" y="0"/>
                </a:moveTo>
                <a:cubicBezTo>
                  <a:pt x="172" y="40"/>
                  <a:pt x="104" y="80"/>
                  <a:pt x="96" y="96"/>
                </a:cubicBezTo>
                <a:cubicBezTo>
                  <a:pt x="88" y="112"/>
                  <a:pt x="192" y="80"/>
                  <a:pt x="192" y="96"/>
                </a:cubicBezTo>
                <a:cubicBezTo>
                  <a:pt x="192" y="112"/>
                  <a:pt x="96" y="176"/>
                  <a:pt x="96" y="192"/>
                </a:cubicBezTo>
                <a:cubicBezTo>
                  <a:pt x="96" y="208"/>
                  <a:pt x="200" y="168"/>
                  <a:pt x="192" y="192"/>
                </a:cubicBezTo>
                <a:cubicBezTo>
                  <a:pt x="184" y="216"/>
                  <a:pt x="40" y="320"/>
                  <a:pt x="48" y="336"/>
                </a:cubicBezTo>
                <a:cubicBezTo>
                  <a:pt x="56" y="352"/>
                  <a:pt x="248" y="272"/>
                  <a:pt x="240" y="288"/>
                </a:cubicBezTo>
                <a:cubicBezTo>
                  <a:pt x="232" y="304"/>
                  <a:pt x="0" y="416"/>
                  <a:pt x="0" y="432"/>
                </a:cubicBezTo>
                <a:cubicBezTo>
                  <a:pt x="0" y="448"/>
                  <a:pt x="232" y="368"/>
                  <a:pt x="240" y="384"/>
                </a:cubicBezTo>
                <a:cubicBezTo>
                  <a:pt x="248" y="400"/>
                  <a:pt x="56" y="504"/>
                  <a:pt x="48" y="528"/>
                </a:cubicBezTo>
                <a:cubicBezTo>
                  <a:pt x="40" y="552"/>
                  <a:pt x="176" y="496"/>
                  <a:pt x="192" y="528"/>
                </a:cubicBezTo>
                <a:cubicBezTo>
                  <a:pt x="208" y="560"/>
                  <a:pt x="144" y="696"/>
                  <a:pt x="144" y="720"/>
                </a:cubicBezTo>
                <a:cubicBezTo>
                  <a:pt x="144" y="744"/>
                  <a:pt x="200" y="664"/>
                  <a:pt x="192" y="672"/>
                </a:cubicBezTo>
                <a:cubicBezTo>
                  <a:pt x="184" y="680"/>
                  <a:pt x="88" y="752"/>
                  <a:pt x="96" y="768"/>
                </a:cubicBezTo>
                <a:cubicBezTo>
                  <a:pt x="104" y="784"/>
                  <a:pt x="248" y="752"/>
                  <a:pt x="240" y="768"/>
                </a:cubicBezTo>
                <a:cubicBezTo>
                  <a:pt x="232" y="784"/>
                  <a:pt x="40" y="848"/>
                  <a:pt x="48" y="864"/>
                </a:cubicBezTo>
                <a:cubicBezTo>
                  <a:pt x="56" y="880"/>
                  <a:pt x="272" y="840"/>
                  <a:pt x="288" y="864"/>
                </a:cubicBezTo>
                <a:cubicBezTo>
                  <a:pt x="304" y="888"/>
                  <a:pt x="144" y="984"/>
                  <a:pt x="144" y="1008"/>
                </a:cubicBezTo>
                <a:cubicBezTo>
                  <a:pt x="144" y="1032"/>
                  <a:pt x="288" y="992"/>
                  <a:pt x="288" y="1008"/>
                </a:cubicBezTo>
                <a:cubicBezTo>
                  <a:pt x="288" y="1024"/>
                  <a:pt x="136" y="1088"/>
                  <a:pt x="144" y="1104"/>
                </a:cubicBezTo>
                <a:cubicBezTo>
                  <a:pt x="152" y="1120"/>
                  <a:pt x="344" y="1088"/>
                  <a:pt x="336" y="1104"/>
                </a:cubicBezTo>
                <a:cubicBezTo>
                  <a:pt x="328" y="1120"/>
                  <a:pt x="120" y="1184"/>
                  <a:pt x="96" y="1200"/>
                </a:cubicBezTo>
                <a:cubicBezTo>
                  <a:pt x="72" y="1216"/>
                  <a:pt x="176" y="1184"/>
                  <a:pt x="192" y="1200"/>
                </a:cubicBezTo>
                <a:cubicBezTo>
                  <a:pt x="208" y="1216"/>
                  <a:pt x="176" y="1280"/>
                  <a:pt x="192" y="1296"/>
                </a:cubicBezTo>
                <a:cubicBezTo>
                  <a:pt x="208" y="1312"/>
                  <a:pt x="248" y="1304"/>
                  <a:pt x="288" y="12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4" descr="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87" name="WordArt 6" descr="窄竖线"/>
          <p:cNvSpPr>
            <a:spLocks noChangeArrowheads="1" noChangeShapeType="1" noTextEdit="1"/>
          </p:cNvSpPr>
          <p:nvPr/>
        </p:nvSpPr>
        <p:spPr bwMode="auto">
          <a:xfrm rot="20100000">
            <a:off x="5274646" y="4387057"/>
            <a:ext cx="3048000" cy="12747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altLang="zh-CN" sz="6000" kern="10" dirty="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6000" kern="10" dirty="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8788" name="Rectangle 7"/>
          <p:cNvSpPr>
            <a:spLocks noChangeArrowheads="1"/>
          </p:cNvSpPr>
          <p:nvPr/>
        </p:nvSpPr>
        <p:spPr bwMode="auto">
          <a:xfrm>
            <a:off x="250825" y="3284538"/>
            <a:ext cx="80660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Monotype Corsiva" panose="03010101010201010101" pitchFamily="66" charset="0"/>
              </a:rPr>
              <a:t>1.Preview comparatives and superlatives.</a:t>
            </a:r>
          </a:p>
          <a:p>
            <a:r>
              <a:rPr kumimoji="1" lang="en-US" altLang="zh-CN" sz="3600" b="1" dirty="0">
                <a:latin typeface="Monotype Corsiva" panose="03010101010201010101" pitchFamily="66" charset="0"/>
              </a:rPr>
              <a:t>2.Finish the exercises.</a:t>
            </a:r>
          </a:p>
          <a:p>
            <a:endParaRPr kumimoji="1"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825500" y="1143000"/>
            <a:ext cx="831850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dirty="0">
                <a:solidFill>
                  <a:srgbClr val="0000FF"/>
                </a:solidFill>
              </a:rPr>
              <a:t>My brother is fourteen. </a:t>
            </a:r>
          </a:p>
          <a:p>
            <a:endParaRPr kumimoji="1" lang="en-US" altLang="zh-CN" sz="2800" dirty="0">
              <a:solidFill>
                <a:srgbClr val="0000FF"/>
              </a:solidFill>
            </a:endParaRPr>
          </a:p>
          <a:p>
            <a:r>
              <a:rPr kumimoji="1" lang="en-US" altLang="zh-CN" sz="2800" dirty="0">
                <a:solidFill>
                  <a:srgbClr val="0000FF"/>
                </a:solidFill>
              </a:rPr>
              <a:t>I am four years older than he. </a:t>
            </a:r>
          </a:p>
          <a:p>
            <a:endParaRPr kumimoji="1" lang="en-US" altLang="zh-CN" sz="2800" dirty="0">
              <a:solidFill>
                <a:srgbClr val="0000FF"/>
              </a:solidFill>
            </a:endParaRPr>
          </a:p>
          <a:p>
            <a:r>
              <a:rPr kumimoji="1" lang="en-US" altLang="zh-CN" sz="2800" dirty="0">
                <a:solidFill>
                  <a:srgbClr val="0000FF"/>
                </a:solidFill>
              </a:rPr>
              <a:t>My father is twenty-six years older than I.</a:t>
            </a:r>
          </a:p>
          <a:p>
            <a:endParaRPr kumimoji="1" lang="en-US" altLang="zh-CN" sz="2800" dirty="0">
              <a:solidFill>
                <a:srgbClr val="0000FF"/>
              </a:solidFill>
            </a:endParaRPr>
          </a:p>
          <a:p>
            <a:r>
              <a:rPr kumimoji="1" lang="en-US" altLang="zh-CN" sz="2800" dirty="0">
                <a:solidFill>
                  <a:srgbClr val="0000FF"/>
                </a:solidFill>
              </a:rPr>
              <a:t>My mother is two years younger than my father. </a:t>
            </a:r>
          </a:p>
          <a:p>
            <a:endParaRPr kumimoji="1" lang="en-US" altLang="zh-CN" sz="2800" dirty="0">
              <a:solidFill>
                <a:srgbClr val="0000FF"/>
              </a:solidFill>
            </a:endParaRPr>
          </a:p>
          <a:p>
            <a:r>
              <a:rPr kumimoji="1" lang="en-US" altLang="zh-CN" sz="2800" dirty="0">
                <a:solidFill>
                  <a:srgbClr val="0000FF"/>
                </a:solidFill>
              </a:rPr>
              <a:t>How old is my mother?</a:t>
            </a:r>
          </a:p>
          <a:p>
            <a:endParaRPr kumimoji="1" lang="en-US" altLang="zh-CN" sz="3200" dirty="0"/>
          </a:p>
        </p:txBody>
      </p:sp>
      <p:pic>
        <p:nvPicPr>
          <p:cNvPr id="72707" name="Picture 3" descr="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5157788"/>
            <a:ext cx="1008062" cy="91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4752975" cy="638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solidFill>
                  <a:srgbClr val="8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Who is the cleverest?</a:t>
            </a:r>
            <a:endParaRPr lang="zh-CN" altLang="en-US" sz="3600" kern="10" dirty="0">
              <a:solidFill>
                <a:srgbClr val="80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588125" y="5661025"/>
            <a:ext cx="2189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 dirty="0">
                <a:solidFill>
                  <a:srgbClr val="B51173"/>
                </a:solidFill>
                <a:latin typeface="Times New Roman" panose="02020603050405020304" pitchFamily="18" charset="0"/>
              </a:rPr>
              <a:t>Key: Forty-two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  <p:bldP spid="727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WordArt 3"/>
          <p:cNvSpPr>
            <a:spLocks noChangeArrowheads="1" noChangeShapeType="1" noTextEdit="1"/>
          </p:cNvSpPr>
          <p:nvPr/>
        </p:nvSpPr>
        <p:spPr bwMode="auto">
          <a:xfrm>
            <a:off x="611188" y="2205037"/>
            <a:ext cx="7848600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Comparatives and superlatives </a:t>
            </a:r>
            <a:endParaRPr lang="zh-CN" altLang="en-US" sz="3600" b="1" kern="10" dirty="0">
              <a:solidFill>
                <a:srgbClr val="3366FF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700338" y="3284538"/>
            <a:ext cx="475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rgbClr val="B51173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比较级与最高级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1138238" y="1981200"/>
            <a:ext cx="6897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0" y="1066800"/>
            <a:ext cx="8763000" cy="501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large                                     thin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easy                                      good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nice                                      bad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pretty                                  beautiful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big                                        important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                                   happy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1143000" y="1219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large</a:t>
            </a:r>
            <a:r>
              <a:rPr kumimoji="1"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2362200" y="1219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large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st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5029200" y="1219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thin</a:t>
            </a:r>
            <a:r>
              <a:rPr kumimoji="1"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ner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990600" y="21336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eas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ier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5029200" y="21336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better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990600" y="2971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nice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4876800" y="2971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worse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1219200" y="3810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prett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ier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5791200" y="3505200"/>
            <a:ext cx="2895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more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beautiful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685800" y="47244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big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ger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5867400" y="45720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more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important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1143000" y="54864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more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5181600" y="54864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happ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ier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6477000" y="12192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  thin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nest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2209800" y="21336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eas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iest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6172200" y="21336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   best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2133600" y="2971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nice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st</a:t>
            </a:r>
          </a:p>
        </p:txBody>
      </p:sp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6019800" y="2971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worst</a:t>
            </a:r>
          </a:p>
        </p:txBody>
      </p:sp>
      <p:sp>
        <p:nvSpPr>
          <p:cNvPr id="87068" name="Text Box 28"/>
          <p:cNvSpPr txBox="1">
            <a:spLocks noChangeArrowheads="1"/>
          </p:cNvSpPr>
          <p:nvPr/>
        </p:nvSpPr>
        <p:spPr bwMode="auto">
          <a:xfrm>
            <a:off x="2286000" y="3810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   prett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iest</a:t>
            </a:r>
          </a:p>
        </p:txBody>
      </p:sp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5791200" y="39624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most 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beautiful</a:t>
            </a:r>
            <a:endParaRPr kumimoji="1"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1905000" y="47244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big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gest</a:t>
            </a:r>
          </a:p>
        </p:txBody>
      </p:sp>
      <p:sp>
        <p:nvSpPr>
          <p:cNvPr id="87071" name="Text Box 31"/>
          <p:cNvSpPr txBox="1">
            <a:spLocks noChangeArrowheads="1"/>
          </p:cNvSpPr>
          <p:nvPr/>
        </p:nvSpPr>
        <p:spPr bwMode="auto">
          <a:xfrm>
            <a:off x="5943600" y="4953000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most 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important</a:t>
            </a:r>
          </a:p>
        </p:txBody>
      </p:sp>
      <p:sp>
        <p:nvSpPr>
          <p:cNvPr id="87072" name="Text Box 32"/>
          <p:cNvSpPr txBox="1">
            <a:spLocks noChangeArrowheads="1"/>
          </p:cNvSpPr>
          <p:nvPr/>
        </p:nvSpPr>
        <p:spPr bwMode="auto">
          <a:xfrm>
            <a:off x="2362200" y="54864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most</a:t>
            </a:r>
          </a:p>
        </p:txBody>
      </p:sp>
      <p:sp>
        <p:nvSpPr>
          <p:cNvPr id="87073" name="Text Box 33"/>
          <p:cNvSpPr txBox="1">
            <a:spLocks noChangeArrowheads="1"/>
          </p:cNvSpPr>
          <p:nvPr/>
        </p:nvSpPr>
        <p:spPr bwMode="auto">
          <a:xfrm>
            <a:off x="6705600" y="54864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happ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iest</a:t>
            </a:r>
          </a:p>
        </p:txBody>
      </p:sp>
      <p:sp>
        <p:nvSpPr>
          <p:cNvPr id="87074" name="WordArt 34"/>
          <p:cNvSpPr>
            <a:spLocks noChangeArrowheads="1" noChangeShapeType="1" noTextEdit="1"/>
          </p:cNvSpPr>
          <p:nvPr/>
        </p:nvSpPr>
        <p:spPr bwMode="auto">
          <a:xfrm>
            <a:off x="2051050" y="333375"/>
            <a:ext cx="3240088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8920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2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Book Antiqua" panose="02040602050305030304"/>
              </a:rPr>
              <a:t>Practice1</a:t>
            </a:r>
            <a:endParaRPr lang="zh-CN" altLang="en-US" sz="3200" b="1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Book Antiqua" panose="0204060205030503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87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0" grpId="0" autoUpdateAnimBg="0"/>
      <p:bldP spid="87051" grpId="0" autoUpdateAnimBg="0"/>
      <p:bldP spid="87052" grpId="0" autoUpdateAnimBg="0"/>
      <p:bldP spid="87053" grpId="0" autoUpdateAnimBg="0"/>
      <p:bldP spid="87054" grpId="0" autoUpdateAnimBg="0"/>
      <p:bldP spid="87055" grpId="0" autoUpdateAnimBg="0"/>
      <p:bldP spid="87056" grpId="0" autoUpdateAnimBg="0"/>
      <p:bldP spid="87057" grpId="0" autoUpdateAnimBg="0"/>
      <p:bldP spid="87058" grpId="0" autoUpdateAnimBg="0"/>
      <p:bldP spid="87059" grpId="0" autoUpdateAnimBg="0"/>
      <p:bldP spid="87060" grpId="0" autoUpdateAnimBg="0"/>
      <p:bldP spid="87061" grpId="0" autoUpdateAnimBg="0"/>
      <p:bldP spid="87062" grpId="0" autoUpdateAnimBg="0"/>
      <p:bldP spid="87063" grpId="0" autoUpdateAnimBg="0"/>
      <p:bldP spid="87064" grpId="0" autoUpdateAnimBg="0"/>
      <p:bldP spid="87065" grpId="0" autoUpdateAnimBg="0"/>
      <p:bldP spid="87066" grpId="0" autoUpdateAnimBg="0"/>
      <p:bldP spid="87067" grpId="0" autoUpdateAnimBg="0"/>
      <p:bldP spid="87068" grpId="0" autoUpdateAnimBg="0"/>
      <p:bldP spid="87069" grpId="0" autoUpdateAnimBg="0"/>
      <p:bldP spid="87070" grpId="0" autoUpdateAnimBg="0"/>
      <p:bldP spid="87071" grpId="0" autoUpdateAnimBg="0"/>
      <p:bldP spid="87072" grpId="0" autoUpdateAnimBg="0"/>
      <p:bldP spid="870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N_175"/>
          <p:cNvPicPr>
            <a:picLocks noChangeAspect="1" noChangeArrowheads="1"/>
          </p:cNvPicPr>
          <p:nvPr/>
        </p:nvPicPr>
        <p:blipFill>
          <a:blip r:embed="rId3" cstate="email"/>
          <a:srcRect b="64999"/>
          <a:stretch>
            <a:fillRect/>
          </a:stretch>
        </p:blipFill>
        <p:spPr bwMode="auto">
          <a:xfrm>
            <a:off x="7848600" y="5565775"/>
            <a:ext cx="129540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35" name="Picture 3" descr="N_175"/>
          <p:cNvPicPr>
            <a:picLocks noChangeAspect="1" noChangeArrowheads="1"/>
          </p:cNvPicPr>
          <p:nvPr/>
        </p:nvPicPr>
        <p:blipFill>
          <a:blip r:embed="rId3" cstate="email"/>
          <a:srcRect l="18182" t="5000" b="64999"/>
          <a:stretch>
            <a:fillRect/>
          </a:stretch>
        </p:blipFill>
        <p:spPr bwMode="auto">
          <a:xfrm>
            <a:off x="7620000" y="6375400"/>
            <a:ext cx="152400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36" name="Picture 4" descr="N_175"/>
          <p:cNvPicPr>
            <a:picLocks noChangeAspect="1" noChangeArrowheads="1"/>
          </p:cNvPicPr>
          <p:nvPr/>
        </p:nvPicPr>
        <p:blipFill>
          <a:blip r:embed="rId3" cstate="email"/>
          <a:srcRect l="18182" r="4546" b="64999"/>
          <a:stretch>
            <a:fillRect/>
          </a:stretch>
        </p:blipFill>
        <p:spPr bwMode="auto">
          <a:xfrm>
            <a:off x="7086600" y="5791200"/>
            <a:ext cx="1066800" cy="43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1138238" y="1981200"/>
            <a:ext cx="6897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0" y="1052513"/>
            <a:ext cx="8763000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endParaRPr kumimoji="1" lang="en-US" altLang="zh-CN" sz="2800" b="1" dirty="0">
              <a:latin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归类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：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kumimoji="1" lang="en-US" altLang="zh-CN" sz="2400" b="1" dirty="0">
                <a:latin typeface="Monotype Corsiva" panose="03010101010201010101"/>
                <a:cs typeface="Times New Roman" panose="02020603050405020304" pitchFamily="18" charset="0"/>
              </a:rPr>
              <a:t>“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en-US" altLang="zh-CN" sz="2400" b="1" dirty="0">
                <a:latin typeface="Monotype Corsiva" panose="03010101010201010101"/>
                <a:cs typeface="Times New Roman" panose="02020603050405020304" pitchFamily="18" charset="0"/>
              </a:rPr>
              <a:t>”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结尾：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+r , +</a:t>
            </a:r>
            <a:r>
              <a:rPr kumimoji="1" lang="en-US" altLang="zh-CN" sz="2400" b="1" dirty="0" err="1">
                <a:latin typeface="宋体" panose="02010600030101010101" pitchFamily="2" charset="-122"/>
              </a:rPr>
              <a:t>st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_______________________________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kumimoji="1" lang="en-US" altLang="zh-CN" sz="2400" b="1" dirty="0">
                <a:latin typeface="Monotype Corsiva" panose="03010101010201010101"/>
                <a:cs typeface="Times New Roman" panose="02020603050405020304" pitchFamily="18" charset="0"/>
              </a:rPr>
              <a:t>“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1" lang="en-US" altLang="zh-CN" sz="2400" b="1" dirty="0">
                <a:latin typeface="Monotype Corsiva" panose="03010101010201010101"/>
                <a:cs typeface="Times New Roman" panose="02020603050405020304" pitchFamily="18" charset="0"/>
              </a:rPr>
              <a:t>”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结尾：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y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变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i +</a:t>
            </a:r>
            <a:r>
              <a:rPr kumimoji="1" lang="en-US" altLang="zh-CN" sz="2400" b="1" dirty="0" err="1">
                <a:latin typeface="宋体" panose="02010600030101010101" pitchFamily="2" charset="-122"/>
              </a:rPr>
              <a:t>er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 , +</a:t>
            </a:r>
            <a:r>
              <a:rPr kumimoji="1" lang="en-US" altLang="zh-CN" sz="2400" b="1" dirty="0" err="1">
                <a:latin typeface="宋体" panose="02010600030101010101" pitchFamily="2" charset="-122"/>
              </a:rPr>
              <a:t>est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_____________________________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双写：双写最后字母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+</a:t>
            </a:r>
            <a:r>
              <a:rPr kumimoji="1" lang="en-US" altLang="zh-CN" sz="2400" b="1" dirty="0" err="1">
                <a:latin typeface="宋体" panose="02010600030101010101" pitchFamily="2" charset="-122"/>
              </a:rPr>
              <a:t>er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 , +</a:t>
            </a:r>
            <a:r>
              <a:rPr kumimoji="1" lang="en-US" altLang="zh-CN" sz="2400" b="1" dirty="0" err="1">
                <a:latin typeface="宋体" panose="02010600030101010101" pitchFamily="2" charset="-122"/>
              </a:rPr>
              <a:t>est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_________________________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多音节或部分双音节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more+</a:t>
            </a:r>
            <a:r>
              <a:rPr kumimoji="1" lang="en-US" altLang="zh-CN" sz="2400" b="1" dirty="0">
                <a:latin typeface="Monotype Corsiva" panose="03010101010201010101"/>
                <a:cs typeface="Times New Roman" panose="02020603050405020304" pitchFamily="18" charset="0"/>
              </a:rPr>
              <a:t>…</a:t>
            </a: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most+</a:t>
            </a:r>
            <a:r>
              <a:rPr kumimoji="1" lang="en-US" altLang="zh-CN" sz="2400" b="1" dirty="0">
                <a:latin typeface="Monotype Corsiva" panose="03010101010201010101"/>
                <a:cs typeface="Times New Roman" panose="02020603050405020304" pitchFamily="18" charset="0"/>
              </a:rPr>
              <a:t>…</a:t>
            </a:r>
            <a:endParaRPr kumimoji="1"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_____________________________________________________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不规则：牢记！</a:t>
            </a:r>
            <a:r>
              <a:rPr kumimoji="1" lang="en-US" altLang="zh-CN" sz="2400" b="1" dirty="0">
                <a:latin typeface="宋体" panose="02010600030101010101" pitchFamily="2" charset="-122"/>
              </a:rPr>
              <a:t>________________________________________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0" y="0"/>
            <a:ext cx="8893175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28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close       slim                 wide         early          fine</a:t>
            </a:r>
          </a:p>
          <a:p>
            <a:pPr algn="just">
              <a:spcBef>
                <a:spcPct val="50000"/>
              </a:spcBef>
            </a:pPr>
            <a:r>
              <a:rPr kumimoji="1" lang="en-US" altLang="zh-CN" sz="28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sad           bored      hot          much           cheerful</a:t>
            </a:r>
          </a:p>
          <a:p>
            <a:pPr algn="just">
              <a:spcBef>
                <a:spcPct val="50000"/>
              </a:spcBef>
            </a:pPr>
            <a:r>
              <a:rPr kumimoji="1" lang="en-US" altLang="zh-CN" sz="28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tidy          funny             little       far              generous       </a:t>
            </a:r>
          </a:p>
        </p:txBody>
      </p:sp>
      <p:sp>
        <p:nvSpPr>
          <p:cNvPr id="120865" name="Text Box 33"/>
          <p:cNvSpPr txBox="1">
            <a:spLocks noChangeArrowheads="1"/>
          </p:cNvSpPr>
          <p:nvPr/>
        </p:nvSpPr>
        <p:spPr bwMode="auto">
          <a:xfrm>
            <a:off x="3995738" y="1916113"/>
            <a:ext cx="3311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   wide     fine</a:t>
            </a:r>
          </a:p>
        </p:txBody>
      </p:sp>
      <p:sp>
        <p:nvSpPr>
          <p:cNvPr id="120866" name="Text Box 34"/>
          <p:cNvSpPr txBox="1">
            <a:spLocks noChangeArrowheads="1"/>
          </p:cNvSpPr>
          <p:nvPr/>
        </p:nvSpPr>
        <p:spPr bwMode="auto">
          <a:xfrm>
            <a:off x="4211638" y="2636838"/>
            <a:ext cx="3673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    tidy   funny</a:t>
            </a:r>
          </a:p>
        </p:txBody>
      </p:sp>
      <p:sp>
        <p:nvSpPr>
          <p:cNvPr id="120867" name="Text Box 35"/>
          <p:cNvSpPr txBox="1">
            <a:spLocks noChangeArrowheads="1"/>
          </p:cNvSpPr>
          <p:nvPr/>
        </p:nvSpPr>
        <p:spPr bwMode="auto">
          <a:xfrm>
            <a:off x="5003800" y="3357563"/>
            <a:ext cx="3311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28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slim  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sad   hot</a:t>
            </a:r>
          </a:p>
        </p:txBody>
      </p:sp>
      <p:sp>
        <p:nvSpPr>
          <p:cNvPr id="120868" name="Text Box 36"/>
          <p:cNvSpPr txBox="1">
            <a:spLocks noChangeArrowheads="1"/>
          </p:cNvSpPr>
          <p:nvPr/>
        </p:nvSpPr>
        <p:spPr bwMode="auto">
          <a:xfrm>
            <a:off x="1403350" y="4868863"/>
            <a:ext cx="561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28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bored   cheerful   generous</a:t>
            </a:r>
          </a:p>
        </p:txBody>
      </p:sp>
      <p:sp>
        <p:nvSpPr>
          <p:cNvPr id="120869" name="Text Box 37"/>
          <p:cNvSpPr txBox="1">
            <a:spLocks noChangeArrowheads="1"/>
          </p:cNvSpPr>
          <p:nvPr/>
        </p:nvSpPr>
        <p:spPr bwMode="auto">
          <a:xfrm>
            <a:off x="2555875" y="5516563"/>
            <a:ext cx="3311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  little   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65" grpId="0"/>
      <p:bldP spid="120866" grpId="0"/>
      <p:bldP spid="120867" grpId="0"/>
      <p:bldP spid="120868" grpId="0"/>
      <p:bldP spid="1208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900113" y="2133600"/>
            <a:ext cx="7561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i="1">
                <a:solidFill>
                  <a:srgbClr val="FF0000"/>
                </a:solidFill>
                <a:latin typeface="Arial" panose="020B0604020202020204" pitchFamily="34" charset="0"/>
              </a:rPr>
              <a:t>两者之间比较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763713" y="3933825"/>
            <a:ext cx="3529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Arial" panose="020B0604020202020204" pitchFamily="34" charset="0"/>
              </a:rPr>
              <a:t>than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908175" y="4437063"/>
            <a:ext cx="719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Arial" panose="020B0604020202020204" pitchFamily="34" charset="0"/>
              </a:rPr>
              <a:t>the</a:t>
            </a:r>
          </a:p>
        </p:txBody>
      </p:sp>
      <p:sp>
        <p:nvSpPr>
          <p:cNvPr id="90120" name="WordArt 8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361950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8920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2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Book Antiqua" panose="02040602050305030304"/>
              </a:rPr>
              <a:t> the rules</a:t>
            </a:r>
            <a:endParaRPr lang="zh-CN" altLang="en-US" sz="3200" b="1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Book Antiqua" panose="02040602050305030304"/>
            </a:endParaRPr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827088" y="3213100"/>
            <a:ext cx="7561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i="1">
                <a:solidFill>
                  <a:srgbClr val="FF0000"/>
                </a:solidFill>
                <a:latin typeface="Arial" panose="020B0604020202020204" pitchFamily="34" charset="0"/>
              </a:rPr>
              <a:t>三者或三者以上比较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250825" y="1557338"/>
            <a:ext cx="96488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We use comparatives (</a:t>
            </a:r>
            <a:r>
              <a:rPr lang="zh-CN" altLang="en-US" sz="2800" b="1">
                <a:latin typeface="Times New Roman" panose="02020603050405020304" pitchFamily="18" charset="0"/>
              </a:rPr>
              <a:t>比较级</a:t>
            </a:r>
            <a:r>
              <a:rPr lang="en-US" altLang="zh-CN" sz="2800" b="1">
                <a:latin typeface="Times New Roman" panose="02020603050405020304" pitchFamily="18" charset="0"/>
              </a:rPr>
              <a:t>) to compare</a:t>
            </a:r>
            <a:r>
              <a:rPr lang="zh-CN" altLang="en-US" sz="2800" b="1">
                <a:latin typeface="Times New Roman" panose="02020603050405020304" pitchFamily="18" charset="0"/>
              </a:rPr>
              <a:t>（比较）</a:t>
            </a:r>
            <a:r>
              <a:rPr lang="en-US" altLang="zh-CN" sz="2800" b="1">
                <a:latin typeface="Times New Roman" panose="02020603050405020304" pitchFamily="18" charset="0"/>
              </a:rPr>
              <a:t>______________________________.             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We use superlatives </a:t>
            </a:r>
            <a:r>
              <a:rPr lang="zh-CN" altLang="en-US" sz="2800" b="1">
                <a:latin typeface="Comic Sans MS" panose="030F0702030302020204" pitchFamily="66" charset="0"/>
              </a:rPr>
              <a:t>（最高级）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to compare </a:t>
            </a:r>
            <a:r>
              <a:rPr lang="zh-CN" altLang="en-US" sz="2800" b="1">
                <a:latin typeface="Times New Roman" panose="02020603050405020304" pitchFamily="18" charset="0"/>
              </a:rPr>
              <a:t>（比较）</a:t>
            </a:r>
            <a:r>
              <a:rPr lang="en-US" altLang="zh-CN" sz="2800" b="1">
                <a:latin typeface="Times New Roman" panose="02020603050405020304" pitchFamily="18" charset="0"/>
              </a:rPr>
              <a:t>_______________________________.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We put __________ after the comparatives </a:t>
            </a:r>
            <a:r>
              <a:rPr lang="en-US" altLang="zh-CN" sz="2800" b="1">
                <a:latin typeface="Comic Sans MS" panose="030F0702030302020204" pitchFamily="66" charset="0"/>
              </a:rPr>
              <a:t>(</a:t>
            </a:r>
            <a:r>
              <a:rPr lang="zh-CN" altLang="en-US" sz="2800" b="1">
                <a:latin typeface="Comic Sans MS" panose="030F0702030302020204" pitchFamily="66" charset="0"/>
              </a:rPr>
              <a:t>比较级</a:t>
            </a:r>
            <a:r>
              <a:rPr lang="en-US" altLang="zh-CN" sz="2800" b="1">
                <a:latin typeface="Comic Sans MS" panose="030F0702030302020204" pitchFamily="66" charset="0"/>
              </a:rPr>
              <a:t>)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We put _____________ before the superlatives </a:t>
            </a:r>
            <a:r>
              <a:rPr lang="zh-CN" altLang="en-US" sz="2800" b="1">
                <a:latin typeface="Comic Sans MS" panose="030F0702030302020204" pitchFamily="66" charset="0"/>
              </a:rPr>
              <a:t>（最高级）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16" grpId="0"/>
      <p:bldP spid="90117" grpId="0"/>
      <p:bldP spid="901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549275"/>
            <a:ext cx="995362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75" name="Picture 3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836613"/>
            <a:ext cx="995363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76" name="Picture 4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052513"/>
            <a:ext cx="995362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77" name="Picture 5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81075"/>
            <a:ext cx="995362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78" name="Picture 6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60350"/>
            <a:ext cx="995362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79" name="Picture 7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404813"/>
            <a:ext cx="995363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80" name="Picture 8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836613"/>
            <a:ext cx="995363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81" name="Picture 9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404813"/>
            <a:ext cx="995362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82" name="Picture 10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1268413"/>
            <a:ext cx="995362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83" name="Picture 11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908050"/>
            <a:ext cx="995363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84" name="Picture 12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908050"/>
            <a:ext cx="995362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085" name="Picture 13" descr="MS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76250"/>
            <a:ext cx="995362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900113" y="1773238"/>
            <a:ext cx="1512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hers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4284663" y="1773238"/>
            <a:ext cx="1512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7019925" y="2205038"/>
            <a:ext cx="1512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900113" y="314166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1. His rice is  ________________  hers .</a:t>
            </a: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900113" y="422116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2. Her rice is  ________________  mine.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900113" y="5229225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3. His rice is  ________________  of all  .</a:t>
            </a:r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3348038" y="3068638"/>
            <a:ext cx="2232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more than</a:t>
            </a:r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3348038" y="4149725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more than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3276600" y="5229225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the most</a:t>
            </a:r>
          </a:p>
        </p:txBody>
      </p:sp>
      <p:sp>
        <p:nvSpPr>
          <p:cNvPr id="131095" name="WordArt 2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3240088" cy="5492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8920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2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Book Antiqua" panose="02040602050305030304"/>
              </a:rPr>
              <a:t>Practice2</a:t>
            </a:r>
            <a:endParaRPr lang="zh-CN" altLang="en-US" sz="3200" b="1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Book Antiqua" panose="0204060205030503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1" grpId="0" autoUpdateAnimBg="0"/>
      <p:bldP spid="131092" grpId="0"/>
      <p:bldP spid="131093" grpId="0"/>
      <p:bldP spid="13109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00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3200" y="609600"/>
            <a:ext cx="20018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23" name="Picture 3" descr="008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990600"/>
            <a:ext cx="20574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24" name="Picture 4" descr="009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86200" y="762000"/>
            <a:ext cx="1925638" cy="17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1219200" y="4038600"/>
            <a:ext cx="601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1. A plane is  ____________  a jeep .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1295400" y="2209800"/>
            <a:ext cx="1512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truck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4267200" y="2438400"/>
            <a:ext cx="1512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jeep</a:t>
            </a: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7010400" y="2133600"/>
            <a:ext cx="1512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plane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1219200" y="4800600"/>
            <a:ext cx="601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2. A jeep is  ____________  a truck .</a:t>
            </a:r>
          </a:p>
        </p:txBody>
      </p:sp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1219200" y="5562600"/>
            <a:ext cx="7086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3. A plane is  ____________  of all /of the three .</a:t>
            </a:r>
          </a:p>
        </p:txBody>
      </p:sp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3352800" y="4038600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faster than</a:t>
            </a: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3352800" y="4800600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faster than</a:t>
            </a:r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3429000" y="5562600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the fastest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autoUpdateAnimBg="0"/>
      <p:bldP spid="133131" grpId="0"/>
      <p:bldP spid="133132" grpId="0"/>
      <p:bldP spid="13313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 descr="SG_06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765175"/>
            <a:ext cx="1368425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1" name="Picture 3" descr="SG_06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1275" y="1700213"/>
            <a:ext cx="1368425" cy="7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052" name="Picture 4" descr="SG_06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765175"/>
            <a:ext cx="1728787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0053" name="Group 5"/>
          <p:cNvGrpSpPr/>
          <p:nvPr/>
        </p:nvGrpSpPr>
        <p:grpSpPr bwMode="auto">
          <a:xfrm>
            <a:off x="6659563" y="0"/>
            <a:ext cx="1441450" cy="758825"/>
            <a:chOff x="1111" y="1207"/>
            <a:chExt cx="726" cy="478"/>
          </a:xfrm>
        </p:grpSpPr>
        <p:sp>
          <p:nvSpPr>
            <p:cNvPr id="130054" name="Text Box 6"/>
            <p:cNvSpPr txBox="1">
              <a:spLocks noChangeArrowheads="1"/>
            </p:cNvSpPr>
            <p:nvPr/>
          </p:nvSpPr>
          <p:spPr bwMode="auto">
            <a:xfrm>
              <a:off x="1202" y="1389"/>
              <a:ext cx="635" cy="296"/>
            </a:xfrm>
            <a:prstGeom prst="rect">
              <a:avLst/>
            </a:prstGeom>
            <a:gradFill rotWithShape="1">
              <a:gsLst>
                <a:gs pos="0">
                  <a:srgbClr val="FFCCCC"/>
                </a:gs>
                <a:gs pos="100000">
                  <a:srgbClr val="FFCCCC">
                    <a:gamma/>
                    <a:tint val="0"/>
                    <a:invGamma/>
                  </a:srgbClr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￥</a:t>
              </a: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2.5</a:t>
              </a:r>
            </a:p>
          </p:txBody>
        </p:sp>
        <p:sp>
          <p:nvSpPr>
            <p:cNvPr id="130055" name="Text Box 7"/>
            <p:cNvSpPr txBox="1">
              <a:spLocks noChangeArrowheads="1"/>
            </p:cNvSpPr>
            <p:nvPr/>
          </p:nvSpPr>
          <p:spPr bwMode="auto">
            <a:xfrm>
              <a:off x="1111" y="1207"/>
              <a:ext cx="589" cy="296"/>
            </a:xfrm>
            <a:prstGeom prst="rect">
              <a:avLst/>
            </a:prstGeom>
            <a:gradFill rotWithShape="1">
              <a:gsLst>
                <a:gs pos="0">
                  <a:srgbClr val="FFCCCC"/>
                </a:gs>
                <a:gs pos="100000">
                  <a:srgbClr val="FFCCCC">
                    <a:gamma/>
                    <a:tint val="0"/>
                    <a:invGamma/>
                  </a:srgbClr>
                </a:gs>
              </a:gsLst>
              <a:path path="rect">
                <a:fillToRect t="100000" r="100000"/>
              </a:path>
            </a:gradFill>
            <a:ln w="12700">
              <a:solidFill>
                <a:schemeClr val="tx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￥</a:t>
              </a: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2.5</a:t>
              </a:r>
            </a:p>
          </p:txBody>
        </p:sp>
      </p:grp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403350" y="333375"/>
            <a:ext cx="935038" cy="469900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100000">
                <a:srgbClr val="FFCCCC">
                  <a:gamma/>
                  <a:tint val="0"/>
                  <a:invGamma/>
                </a:srgbClr>
              </a:gs>
            </a:gsLst>
            <a:path path="rect">
              <a:fillToRect t="100000" r="100000"/>
            </a:path>
          </a:gradFill>
          <a:ln w="12700">
            <a:solidFill>
              <a:schemeClr val="tx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￥</a:t>
            </a: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4140200" y="1196975"/>
            <a:ext cx="935038" cy="469900"/>
          </a:xfrm>
          <a:prstGeom prst="rect">
            <a:avLst/>
          </a:prstGeom>
          <a:gradFill rotWithShape="1">
            <a:gsLst>
              <a:gs pos="0">
                <a:srgbClr val="99FF99"/>
              </a:gs>
              <a:gs pos="100000">
                <a:srgbClr val="99FF99">
                  <a:gamma/>
                  <a:tint val="0"/>
                  <a:invGamma/>
                </a:srgbClr>
              </a:gs>
            </a:gsLst>
            <a:path path="rect">
              <a:fillToRect t="100000" r="100000"/>
            </a:path>
          </a:gradFill>
          <a:ln w="12700">
            <a:solidFill>
              <a:schemeClr val="tx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￥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1258888" y="1844675"/>
            <a:ext cx="1512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mine</a:t>
            </a: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3995738" y="2492375"/>
            <a:ext cx="1512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yours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7092950" y="1844675"/>
            <a:ext cx="1512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971550" y="357346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1. My tomatoes are  ___________________  yours.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971550" y="4508500"/>
            <a:ext cx="7921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2. His tomatoes are  ___________________ mine.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971550" y="5445125"/>
            <a:ext cx="7993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3. His tomatoes are  ___________________  of all .</a:t>
            </a: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995738" y="3573463"/>
            <a:ext cx="3889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more expensive than</a:t>
            </a: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3995738" y="4437063"/>
            <a:ext cx="3889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more expensive than</a:t>
            </a: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4067175" y="5373688"/>
            <a:ext cx="3889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the most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3" grpId="0" autoUpdateAnimBg="0"/>
      <p:bldP spid="130064" grpId="1"/>
      <p:bldP spid="130065" grpId="0"/>
      <p:bldP spid="13006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556</Words>
  <Application>Microsoft Office PowerPoint</Application>
  <PresentationFormat>全屏显示(4:3)</PresentationFormat>
  <Paragraphs>139</Paragraphs>
  <Slides>18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华文行楷</vt:lpstr>
      <vt:lpstr>宋体</vt:lpstr>
      <vt:lpstr>微软雅黑</vt:lpstr>
      <vt:lpstr>Arial</vt:lpstr>
      <vt:lpstr>Book Antiqua</vt:lpstr>
      <vt:lpstr>Comic Sans MS</vt:lpstr>
      <vt:lpstr>Monotype Corsiva</vt:lpstr>
      <vt:lpstr>Times New Roman</vt:lpstr>
      <vt:lpstr>Wide Latin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2006-12-22T02:29:00Z</dcterms:created>
  <dcterms:modified xsi:type="dcterms:W3CDTF">2023-01-17T03:20:15Z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3F94D224B02142B5966EBC7F4FEAF46C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