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10" r:id="rId2"/>
    <p:sldId id="442" r:id="rId3"/>
    <p:sldId id="431" r:id="rId4"/>
    <p:sldId id="433" r:id="rId5"/>
    <p:sldId id="453" r:id="rId6"/>
    <p:sldId id="454" r:id="rId7"/>
    <p:sldId id="432" r:id="rId8"/>
    <p:sldId id="457" r:id="rId9"/>
    <p:sldId id="458" r:id="rId10"/>
    <p:sldId id="443" r:id="rId11"/>
    <p:sldId id="459" r:id="rId12"/>
    <p:sldId id="460" r:id="rId13"/>
    <p:sldId id="461" r:id="rId14"/>
    <p:sldId id="462" r:id="rId15"/>
    <p:sldId id="463" r:id="rId16"/>
    <p:sldId id="444" r:id="rId17"/>
    <p:sldId id="464" r:id="rId18"/>
    <p:sldId id="465" r:id="rId19"/>
    <p:sldId id="467" r:id="rId20"/>
    <p:sldId id="468" r:id="rId21"/>
    <p:sldId id="469" r:id="rId22"/>
    <p:sldId id="470" r:id="rId23"/>
    <p:sldId id="414" r:id="rId24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27"/>
    </p:embeddedFon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方正黑体_GBK" panose="02010600030101010101" charset="-122"/>
      <p:regular r:id="rId34"/>
    </p:embeddedFont>
    <p:embeddedFont>
      <p:font typeface="楷体" panose="02010609060101010101" pitchFamily="49" charset="-122"/>
      <p:regular r:id="rId35"/>
    </p:embeddedFont>
    <p:embeddedFont>
      <p:font typeface="等线 Light" panose="02010600030101010101" pitchFamily="2" charset="-122"/>
      <p:regular r:id="rId36"/>
    </p:embeddedFont>
    <p:embeddedFont>
      <p:font typeface="方正书宋_GBK" panose="02010600030101010101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7" name="矩形 76"/>
          <p:cNvSpPr/>
          <p:nvPr/>
        </p:nvSpPr>
        <p:spPr>
          <a:xfrm>
            <a:off x="2501265" y="2787016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外研社</a:t>
            </a: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版七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年级英语下册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98445" y="1343503"/>
            <a:ext cx="7462794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4500" b="1" dirty="0">
                <a:solidFill>
                  <a:srgbClr val="0070B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 2 Are they yours?</a:t>
            </a:r>
            <a:endParaRPr lang="zh-CN" altLang="en-US" sz="4500" b="1" dirty="0">
              <a:solidFill>
                <a:srgbClr val="0070B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158181" y="4472593"/>
            <a:ext cx="2759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5976" y="178801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798640" y="678180"/>
            <a:ext cx="1940244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课堂基础训练</a:t>
            </a:r>
            <a:r>
              <a:rPr lang="zh-CN" altLang="zh-CN" dirty="0">
                <a:solidFill>
                  <a:srgbClr val="FF00FF"/>
                </a:solidFill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endParaRPr lang="zh-CN" altLang="en-US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0998" y="955179"/>
            <a:ext cx="148502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一、单项填空。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2495" y="1217686"/>
            <a:ext cx="8100087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)1.Sometimes,they leave things 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buses and 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taxis. </a:t>
            </a:r>
          </a:p>
          <a:p>
            <a:pPr lvl="2">
              <a:lnSpc>
                <a:spcPct val="150000"/>
              </a:lnSpc>
            </a:pP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A.on;on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      	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B.on;in		C.in;on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D.in;in</a:t>
            </a:r>
            <a:endParaRPr lang="en-US" altLang="zh-CN" sz="15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)2.That’s 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there are lost and found offices at the stations. </a:t>
            </a:r>
          </a:p>
          <a:p>
            <a:pPr lvl="2">
              <a:lnSpc>
                <a:spcPct val="150000"/>
              </a:lnSpc>
            </a:pP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A.why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B.when		C.what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D.because</a:t>
            </a:r>
            <a:endParaRPr lang="en-US" altLang="zh-CN" sz="15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)3.I want two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of meat and one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of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A.kilos;kilo;apple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     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B.kilo;kilo;apples       C.kilos;kilo;apples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D.kilos;kilos;apple</a:t>
            </a:r>
            <a:endParaRPr lang="en-US" altLang="zh-CN" sz="15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)4.—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do you want to go to the lost and found office? 	—Because I lost my camera.</a:t>
            </a:r>
          </a:p>
          <a:p>
            <a:pPr lvl="2">
              <a:lnSpc>
                <a:spcPct val="150000"/>
              </a:lnSpc>
            </a:pP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A.What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	B.When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	C.How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		D.Why</a:t>
            </a:r>
          </a:p>
          <a:p>
            <a:pPr>
              <a:lnSpc>
                <a:spcPct val="150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)5.Please call me </a:t>
            </a:r>
            <a:r>
              <a:rPr lang="en-US" altLang="zh-CN" sz="15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8723666. </a:t>
            </a:r>
          </a:p>
          <a:p>
            <a:pPr lvl="2">
              <a:lnSpc>
                <a:spcPct val="150000"/>
              </a:lnSpc>
            </a:pP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A.for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B.of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C.to</a:t>
            </a:r>
            <a:r>
              <a:rPr lang="en-US" altLang="zh-CN" sz="15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D.at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20776" y="124476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0776" y="192002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9936" y="262158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90021" y="3323139"/>
            <a:ext cx="314864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79936" y="402047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706939"/>
            <a:ext cx="2042867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二、介词或副词填空</a:t>
            </a:r>
            <a:r>
              <a:rPr lang="zh-CN" altLang="en-US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。</a:t>
            </a:r>
            <a:endParaRPr lang="zh-CN" altLang="en-US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4412" y="987893"/>
            <a:ext cx="7101936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 moment,my friends are having lunch.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2.There are thousands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pigs and ducks on the farm.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3.Lots of people are waiting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 train.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4.Don’t talk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them!They’re doing their homework.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5.That tiger eats 20 kilos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meat every day.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6.The boat is coming!Amy can get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 boat soon.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7.The students are running home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 hurry.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8.Welcome back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our class,Tom!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9.Are you looking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your pen?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10.Please be careful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your things from now on.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328216" y="1035780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At </a:t>
            </a:r>
            <a:endParaRPr lang="zh-CN" altLang="en-US" sz="180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42623" y="1464668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of  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86295" y="1810917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for 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27659" y="2180002"/>
            <a:ext cx="91888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with/to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19841" y="2571750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of  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69825" y="2943765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on   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92568" y="3320856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   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87100" y="3707838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to     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935974" y="4082663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for  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69747" y="4446157"/>
            <a:ext cx="91888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with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881843"/>
            <a:ext cx="4306307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三、根据课本</a:t>
            </a:r>
            <a:r>
              <a:rPr lang="en-US" altLang="zh-CN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P</a:t>
            </a:r>
            <a:r>
              <a:rPr lang="en-US" altLang="zh-CN" baseline="-2500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4</a:t>
            </a:r>
            <a:r>
              <a:rPr lang="en-US" altLang="zh-CN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Activity</a:t>
            </a:r>
            <a:r>
              <a:rPr lang="en-US" altLang="zh-CN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的课文内容</a:t>
            </a:r>
            <a:r>
              <a:rPr lang="en-US" altLang="zh-CN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完成短文填空。</a:t>
            </a:r>
            <a:endParaRPr lang="zh-CN" altLang="en-US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12495" y="1354383"/>
            <a:ext cx="7376160" cy="28161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People in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hurry often lose things.Here is the New York City Lost and Found Office at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and stations.It is very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3.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.There are usually two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mobile phones and one thousand cameras . There are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some strange things , such as a large boat , a hundred bikes and lots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animals.Are these your dogs,ducks and pigs?Are you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for fifteen kilos of sausages?Please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to the Lost and Found Office in New York City.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468500" y="1436578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endParaRPr lang="zh-CN" altLang="en-US" sz="180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76919" y="1826160"/>
            <a:ext cx="96574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airports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03512" y="1782827"/>
            <a:ext cx="61807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big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32684" y="2198622"/>
            <a:ext cx="152977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thousand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67794" y="2544832"/>
            <a:ext cx="152977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also 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31760" y="2934918"/>
            <a:ext cx="36834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of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21585" y="2938086"/>
            <a:ext cx="87331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looking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6850" y="3329223"/>
            <a:ext cx="87331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come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22077" y="625709"/>
            <a:ext cx="4864780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四、回答问题。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        请阅读下面这篇文章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根据所提供的信息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回答问题。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12785" y="1381687"/>
          <a:ext cx="7109138" cy="3537650"/>
        </p:xfrm>
        <a:graphic>
          <a:graphicData uri="http://schemas.openxmlformats.org/drawingml/2006/table">
            <a:tbl>
              <a:tblPr/>
              <a:tblGrid>
                <a:gridCol w="710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b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Found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A set of keys.There is a toy bear on it,too.If you lost it,call me at 880-1167313.</a:t>
                      </a:r>
                    </a:p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I’m from No.2 Middle School.</a:t>
                      </a:r>
                    </a:p>
                    <a:p>
                      <a:pPr marL="0" marR="0" indent="0" algn="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Jack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9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b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Lost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An old bike.It’s black with a plastic(</a:t>
                      </a:r>
                      <a:r>
                        <a:rPr lang="en-US" sz="1500" err="1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塑料的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) basket.Its seat is yellow.If you find it,please return it to me.I live in the fifth floor in Building 2.</a:t>
                      </a:r>
                    </a:p>
                    <a:p>
                      <a:pPr marL="0" marR="0" indent="0" algn="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Miller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b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Lost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Yesterday,I lost a novel(</a:t>
                      </a:r>
                      <a:r>
                        <a:rPr lang="zh-CN" alt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小说</a:t>
                      </a:r>
                      <a:r>
                        <a:rPr lang="en-US" altLang="zh-CN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r>
                        <a:rPr lang="zh-CN" alt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written by Mo Yan.Its name is </a:t>
                      </a:r>
                      <a:r>
                        <a:rPr lang="en-US" sz="1500" i="1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Frog.</a:t>
                      </a:r>
                      <a:r>
                        <a:rPr lang="en-US" sz="1500" err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I’m eager(</a:t>
                      </a:r>
                      <a:r>
                        <a:rPr lang="zh-CN" alt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渴望的</a:t>
                      </a:r>
                      <a:r>
                        <a:rPr lang="en-US" altLang="zh-CN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r>
                        <a:rPr lang="zh-CN" alt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to find it.If you find it somewhere,can you give a phone call to me?My telephone number is 879⁃2234524.I’m from Class 6,Grade 7.</a:t>
                      </a:r>
                    </a:p>
                    <a:p>
                      <a:pPr marL="0" marR="0" indent="0" algn="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Luis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14413" y="762231"/>
            <a:ext cx="5945505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1.What’s Jack’s phone number?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______________________________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2.What did Miller lose?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3.Which class is Luis from?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4.What’s the name of the novel that Luis lost?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5.What did Jack find?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______________________________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8130" y="1209610"/>
            <a:ext cx="248249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It’s 880-1167313. </a:t>
            </a:r>
            <a:endParaRPr lang="zh-CN" altLang="en-US" sz="1800"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4413" y="1967197"/>
            <a:ext cx="248249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She lost her old bike. </a:t>
            </a:r>
            <a:endParaRPr lang="zh-CN" altLang="en-US" sz="180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4412" y="2695735"/>
            <a:ext cx="331325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She is from Class 6,Grade 7. 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8713" y="3452290"/>
            <a:ext cx="156162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It is </a:t>
            </a:r>
            <a:r>
              <a:rPr lang="en-US" altLang="zh-CN" sz="1800" i="1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Frog</a:t>
            </a:r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33707" y="4208145"/>
            <a:ext cx="331325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He found a set of keys.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662194" y="607688"/>
            <a:ext cx="3819612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培优提高训练 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8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2495" y="930139"/>
            <a:ext cx="148502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一、完形填空。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358" y="1449242"/>
            <a:ext cx="7968692" cy="30123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ct val="125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This is the lost and found office at No.3 Middle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School.If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you lose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something,you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can come here and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it. </a:t>
            </a:r>
          </a:p>
          <a:p>
            <a:pPr indent="342900">
              <a:lnSpc>
                <a:spcPct val="125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There is a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pen,a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set of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keys,an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English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and an ID card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today.The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ID card is a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.Her photo is on it.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name is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Linda.The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5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of the pen is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black.The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English book is about the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eighth⁃grade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6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it’s an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eighth⁃grade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student’s.There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are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7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keys in the key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ring,two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long and two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short.I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lost my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maths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book this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morning.But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 found it in the lost and found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box.I’m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very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8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indent="342900">
              <a:lnSpc>
                <a:spcPct val="125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Mr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Lee and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Mrs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Brown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9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in the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office.If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you want to find your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things,you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can call them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10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663 8835.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30941" y="1069738"/>
            <a:ext cx="6570152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通读下面短文</a:t>
            </a:r>
            <a:r>
              <a:rPr lang="en-US" altLang="zh-CN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掌握其大意</a:t>
            </a:r>
            <a:r>
              <a:rPr lang="en-US" altLang="zh-CN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然后在每小题所给的四个选项中</a:t>
            </a:r>
            <a:r>
              <a:rPr lang="en-US" altLang="zh-CN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选出一个最佳的答案。</a:t>
            </a:r>
            <a:endParaRPr lang="zh-CN" altLang="en-US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821028"/>
            <a:ext cx="7285646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)1.A.look for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B.look at	C.look after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D.look like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)2.A.teacher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B.friend	C.book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D.classmate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)3.A.man’s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B.boy’s		C.woman’s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D.girl’s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)4.A.His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B.Her		C.Hers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D.My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)5.A.name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B.subject	C.number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D.colour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)6.A.so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B.and		C.but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D.before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)7.A.two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B.three		C.four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D.five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)8.A.happy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B.healthy	C.sorry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D.difficult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)9.A.work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B.live		C.leave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D.look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)10.A.for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B.with		C.in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D.at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89392" y="906041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9392" y="1298455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9392" y="164479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01566" y="201039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89392" y="2375995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65838" y="275627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5838" y="314869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65838" y="349676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53038" y="390310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3038" y="427810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653897"/>
            <a:ext cx="1395254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二、阅读理解。</a:t>
            </a:r>
            <a:endParaRPr lang="zh-CN" altLang="en-US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50783" y="908859"/>
          <a:ext cx="8161931" cy="3546607"/>
        </p:xfrm>
        <a:graphic>
          <a:graphicData uri="http://schemas.openxmlformats.org/drawingml/2006/table">
            <a:tbl>
              <a:tblPr/>
              <a:tblGrid>
                <a:gridCol w="81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5084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Lost : A white dog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My name is Alan Green . My phone number is 218⁃0811.You can email me at </a:t>
                      </a:r>
                      <a:r>
                        <a:rPr lang="en-US" sz="1500" i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alan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7512</a:t>
                      </a:r>
                      <a:r>
                        <a:rPr lang="en-US" sz="1500" i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@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163</a:t>
                      </a:r>
                      <a:r>
                        <a:rPr lang="en-US" sz="1500" i="1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.com.</a:t>
                      </a:r>
                      <a:endParaRPr lang="en-US" sz="1500"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Found : A purple schoolbag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An English book , a dictionary and some keys are in it.My name is Peter Hand.My phone number is 612-9872.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271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Lost : My school ID card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I lost my school ID card . My name is Jim . Please call 465-0923.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Found : A dictionary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Is this your English-Chinese dictionary ? It’s red . It’s in the classroom . Please call John at 485-0922.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marL="0" marR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Found :A photo</a:t>
                      </a:r>
                    </a:p>
                    <a:p>
                      <a:pPr marL="0" marR="0" indent="45720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>
                          <a:effectLst/>
                          <a:latin typeface="+mj-lt"/>
                          <a:ea typeface="方正书宋_GBK" panose="03000509000000000000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1500"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/>
                        </a:rPr>
                        <a:t>I found a photo in the school library .A teacher , a girl and a boy are in the photo . The teacher is in a blue jacket . Is it yours ? Call Mike at 216-9872.</a:t>
                      </a:r>
                    </a:p>
                  </a:txBody>
                  <a:tcPr marL="20003" marR="20003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902017"/>
            <a:ext cx="6606138" cy="36009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)1.Alan can’t find his 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A.dog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B.schoolbag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C.photo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D.pen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)2.What is not in the schoolbag?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A.A dictionary.	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B.An English book.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C.A notebook.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D.Some keys.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)3.If(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如果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you find a school ID card,it may be(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可能是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A.Mike’s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B.Jim’s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C.Peter’s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D.John’s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9428" y="100264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95331" y="211416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5330" y="317462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39" y="902018"/>
            <a:ext cx="7634122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)4.John found an English-Chinese dictionary 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lvl="2"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A.in Peter’s home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B.at home</a:t>
            </a:r>
          </a:p>
          <a:p>
            <a:pPr lvl="2"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C.in the classroom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D.in the library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)5.What colour is the teacher’s jacket?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A.White.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B.Yellow.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C.Purple.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D.Blue.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66809" y="107683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68659" y="2592821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792051"/>
            <a:ext cx="279772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三、用恰当的单词完成短文。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02795" y="998596"/>
            <a:ext cx="733841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500" b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LOST</a:t>
            </a:r>
          </a:p>
          <a:p>
            <a:pPr indent="342900"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On the afternoon of June 25th,2020,I lost my handbag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the way to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work.It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red and small.There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about 600 </a:t>
            </a:r>
            <a:r>
              <a:rPr lang="en-US" altLang="zh-CN" sz="1500" i="1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yuan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,three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bank cards,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eraser and some other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.All my important credentials(</a:t>
            </a:r>
            <a:r>
              <a:rPr lang="zh-CN" altLang="en-US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证书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are in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it.I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wish the finder can call me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soon.My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phone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is 0536-8675991.Thank you! </a:t>
            </a:r>
          </a:p>
          <a:p>
            <a:pPr algn="ctr">
              <a:lnSpc>
                <a:spcPct val="150000"/>
              </a:lnSpc>
            </a:pPr>
            <a:r>
              <a:rPr lang="en-US" altLang="zh-CN" sz="1500" b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FOUND</a:t>
            </a:r>
          </a:p>
          <a:p>
            <a:pPr indent="342900">
              <a:lnSpc>
                <a:spcPct val="150000"/>
              </a:lnSpc>
            </a:pP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I find a dictionary in the English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reading⁃room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of the new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library.It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new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it is white in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colour.A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poem named </a:t>
            </a:r>
            <a:r>
              <a:rPr lang="en-US" altLang="zh-CN" sz="1500" i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Saying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i="1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Good⁃bye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i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to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i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Cambridge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is 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the cover (</a:t>
            </a:r>
            <a:r>
              <a:rPr lang="zh-CN" altLang="en-US" sz="15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封面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 of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it.I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don’t know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dictionary it </a:t>
            </a:r>
            <a:r>
              <a:rPr lang="en-US" altLang="zh-CN" sz="15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is.Is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it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9.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?Please come to Room 805,Building 45 to get your </a:t>
            </a:r>
            <a:r>
              <a:rPr lang="en-US" altLang="zh-CN" sz="15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10.</a:t>
            </a:r>
            <a:r>
              <a:rPr lang="en-US" altLang="zh-CN" sz="15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</a:t>
            </a:r>
            <a:r>
              <a:rPr lang="en-US" altLang="zh-CN" sz="15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back.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04460" y="1380191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endParaRPr lang="zh-CN" altLang="en-US" sz="180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72220" y="1738805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is 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36896" y="1724598"/>
            <a:ext cx="9395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an/one 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45713" y="2080726"/>
            <a:ext cx="9395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things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36572" y="2417120"/>
            <a:ext cx="9395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number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90986" y="3113500"/>
            <a:ext cx="70086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and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32753" y="3459749"/>
            <a:ext cx="44367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85241" y="3774253"/>
            <a:ext cx="82563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whose 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0662" y="3798656"/>
            <a:ext cx="82563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yours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76414" y="4112931"/>
            <a:ext cx="1317791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dictionary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1161574" y="1639729"/>
            <a:ext cx="7197566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r>
              <a:rPr lang="en-US" altLang="zh-CN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^_^</a:t>
            </a:r>
          </a:p>
        </p:txBody>
      </p:sp>
      <p:sp>
        <p:nvSpPr>
          <p:cNvPr id="69" name="矩形 68"/>
          <p:cNvSpPr/>
          <p:nvPr/>
        </p:nvSpPr>
        <p:spPr>
          <a:xfrm>
            <a:off x="2501265" y="2787016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外研社版   七年级英语下册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9.jpe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912495" y="744142"/>
            <a:ext cx="1889760" cy="5395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140" y="697319"/>
            <a:ext cx="4617720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课前导学 </a:t>
            </a:r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8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7777" y="1217514"/>
            <a:ext cx="3778920" cy="28469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一、根据汉语提示写出英语短语</a:t>
            </a:r>
            <a:r>
              <a:rPr lang="en-US" altLang="zh-CN" dirty="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做到会运用。</a:t>
            </a:r>
            <a:endParaRPr lang="zh-CN" altLang="en-US" dirty="0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93950" y="1503328"/>
            <a:ext cx="4572000" cy="320857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上车              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移动电话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失物招领处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匆匆忙忙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成百上千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寻找	            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此时此刻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许多	            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83044" y="1564584"/>
            <a:ext cx="117380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get on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8341" y="1930668"/>
            <a:ext cx="153904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mobile phone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32315" y="2296752"/>
            <a:ext cx="225330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lost and found office 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398953" y="2676354"/>
            <a:ext cx="127581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a hurry 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86750" y="3055956"/>
            <a:ext cx="164105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hundreds of 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76551" y="3442402"/>
            <a:ext cx="164105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look for 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51078" y="3822004"/>
            <a:ext cx="164105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at the moment 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36095" y="4185156"/>
            <a:ext cx="164105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 lot of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47956" y="751976"/>
            <a:ext cx="1485022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二、单项填空。</a:t>
            </a:r>
            <a:endParaRPr lang="zh-CN" altLang="en-US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3440" y="965375"/>
            <a:ext cx="8104822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)1.—How many trees are there on the farm?	—About two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trees. 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A.hundred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	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B.hundreds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		 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C.hundred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of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D.hundreds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of</a:t>
            </a: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)2.My computer is very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good.What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about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? 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A.your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B.them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	</a:t>
            </a:r>
            <a:r>
              <a:rPr lang="en-US" altLang="zh-CN" sz="1700" dirty="0" err="1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C.yours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D.their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)3.She is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her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wallet,but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she can’t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it. 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A.looking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for;find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B.finding;looking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for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  </a:t>
            </a:r>
            <a:r>
              <a:rPr lang="en-US" altLang="zh-CN" sz="1700" dirty="0" err="1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C.looking;find</a:t>
            </a:r>
            <a:r>
              <a:rPr lang="en-US" altLang="zh-CN" sz="1700" dirty="0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D.finding;look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for</a:t>
            </a: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)4.People often lose things when they’re in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hurry. 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A.the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		 </a:t>
            </a:r>
            <a:r>
              <a:rPr lang="en-US" altLang="zh-CN" sz="1700" dirty="0" err="1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B.a</a:t>
            </a:r>
            <a:r>
              <a:rPr lang="en-US" altLang="zh-CN" sz="1700" dirty="0" smtClean="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700" dirty="0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C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./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700" dirty="0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D.an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)5.There are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fruits,vegetables,meat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and many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things in the supermarket. </a:t>
            </a:r>
          </a:p>
          <a:p>
            <a:pPr lvl="1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A.other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other		</a:t>
            </a:r>
            <a:r>
              <a:rPr lang="en-US" altLang="zh-CN" sz="1700" dirty="0" err="1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C.others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D.the</a:t>
            </a:r>
            <a:r>
              <a:rPr lang="en-US" altLang="zh-CN" sz="1700" dirty="0" smtClean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others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14413" y="99939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4412" y="176146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14412" y="248369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14411" y="326610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36204" y="403563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9525" y="7867650"/>
            <a:ext cx="276225" cy="200025"/>
          </a:xfrm>
          <a:prstGeom prst="cub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751976"/>
            <a:ext cx="6011214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三、仔细阅读</a:t>
            </a:r>
            <a:r>
              <a:rPr lang="en-US" altLang="zh-CN" sz="15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P</a:t>
            </a:r>
            <a:r>
              <a:rPr lang="en-US" altLang="zh-CN" sz="1500" baseline="-250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4</a:t>
            </a:r>
            <a:r>
              <a:rPr lang="zh-CN" altLang="en-US" sz="1500" dirty="0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Activity</a:t>
            </a:r>
            <a:r>
              <a:rPr lang="zh-CN" altLang="en-US" sz="1500" dirty="0">
                <a:solidFill>
                  <a:srgbClr val="FF00FF"/>
                </a:solidFill>
                <a:latin typeface="等线 Light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latin typeface="等线 Light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的课文内容</a:t>
            </a:r>
            <a:r>
              <a:rPr lang="en-US" altLang="zh-CN" sz="1500" dirty="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选出下列各题的最佳选项。</a:t>
            </a:r>
            <a:endParaRPr lang="zh-CN" altLang="en-US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0828" y="1052059"/>
            <a:ext cx="6317957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)1.When do people often lose things?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A.When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they are travelling.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B.When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they’re at lost and found offices.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C.When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they are at home.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D.When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they are in a hurry or travelling.</a:t>
            </a: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)2.What do people do at the lost and found office?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A.They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look for things they have lost.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B.They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leave things there.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C.They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want to buy something.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D.They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want to help others.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30098" y="1125855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25248" y="297551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1125173"/>
            <a:ext cx="7101936" cy="20313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)3.What’s the passage about?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lost things at New York City Lost and Found Office.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Lost and Found Office in New York City.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C.When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and where people lose things.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D.The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strange things at the New York City Lost and Found Office.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95928" y="115495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5976" y="178801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798640" y="678180"/>
            <a:ext cx="1643717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dirty="0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solidFill>
                  <a:srgbClr val="FF00FF"/>
                </a:solidFill>
                <a:latin typeface="等线 Light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即学即练</a:t>
            </a:r>
            <a:r>
              <a:rPr lang="zh-CN" altLang="zh-CN" dirty="0">
                <a:solidFill>
                  <a:srgbClr val="FF00FF"/>
                </a:solidFill>
                <a:ea typeface="等线 Light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endParaRPr lang="zh-CN" altLang="en-US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82392" y="955179"/>
            <a:ext cx="7447208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)1.She cannot speak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Chinese,so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you can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with her in English.</a:t>
            </a:r>
          </a:p>
          <a:p>
            <a:pPr lvl="2"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A.tell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B.talk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C.say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D.speak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)2.Look!Today’s newspaper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that the lost child is still alive(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活着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).</a:t>
            </a:r>
          </a:p>
          <a:p>
            <a:pPr lvl="2"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A.tells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B.says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C.talks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D.speaks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对不起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我不能停下来。我很赶时间。</a:t>
            </a:r>
            <a:endParaRPr lang="en-US" altLang="zh-CN" sz="1700" dirty="0">
              <a:latin typeface="+mj-lt"/>
              <a:ea typeface="方正书宋_GBK" panose="03000509000000000000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Sorry,I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can’t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stop.I’m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____________________.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14413" y="108940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968" y="210957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0183" y="3630609"/>
            <a:ext cx="127581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a hurry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857617"/>
            <a:ext cx="6904025" cy="37317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)4.—Are they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home soon?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    —Yes,they are.</a:t>
            </a:r>
          </a:p>
          <a:p>
            <a:pPr lvl="2"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   A.leave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B.leaving	C.leaveing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D.leaves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他们什么时候动身去香港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When will they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Hong Kong? 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)6.That is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we were late last time.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A.that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		B.when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	C.why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	D.what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1501" y="99939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39283" y="3036852"/>
            <a:ext cx="117380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leave for 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1501" y="350863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594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167679" y="667870"/>
            <a:ext cx="7678460" cy="42550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)7.—Have you heard of TFBOYS?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     —Certainly.About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teenagers love them very much in our school.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A.hundreds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B.two hundreds of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C.two hundreds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D.two hundred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)8.Lucy can’t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her wallet,so everyone is helping her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it.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A.find;look for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B.look for;find		C.see;find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D.look for;see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9.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我会弄清她的秘密。</a:t>
            </a:r>
            <a:endParaRPr lang="en-US" altLang="zh-CN" sz="1700">
              <a:latin typeface="+mj-lt"/>
              <a:ea typeface="方正书宋_GBK" panose="03000509000000000000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I’ll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her secret. </a:t>
            </a:r>
          </a:p>
        </p:txBody>
      </p:sp>
      <p:sp>
        <p:nvSpPr>
          <p:cNvPr id="8" name="矩形 7"/>
          <p:cNvSpPr/>
          <p:nvPr/>
        </p:nvSpPr>
        <p:spPr>
          <a:xfrm>
            <a:off x="840561" y="2580398"/>
            <a:ext cx="6200963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>
                <a:latin typeface="Calibri" panose="020F0502020204030204"/>
                <a:ea typeface="方正书宋_GBK" panose="03000509000000000000" charset="-122"/>
                <a:cs typeface="Times New Roman" panose="02020603050405020304"/>
              </a:rPr>
              <a:t> </a:t>
            </a:r>
            <a:endParaRPr lang="en-US" altLang="zh-CN">
              <a:effectLst/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6229" y="84895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22169" y="283978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31264" y="4307750"/>
            <a:ext cx="117380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find out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1269</Words>
  <Application>Microsoft Office PowerPoint</Application>
  <PresentationFormat>全屏显示(16:9)</PresentationFormat>
  <Paragraphs>249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宋体</vt:lpstr>
      <vt:lpstr>黑体</vt:lpstr>
      <vt:lpstr>Times New Roman</vt:lpstr>
      <vt:lpstr>微软雅黑</vt:lpstr>
      <vt:lpstr>Calibri</vt:lpstr>
      <vt:lpstr>Wingdings</vt:lpstr>
      <vt:lpstr>Arial</vt:lpstr>
      <vt:lpstr>方正黑体_GBK</vt:lpstr>
      <vt:lpstr>方正粗圆_GBK</vt:lpstr>
      <vt:lpstr>楷体</vt:lpstr>
      <vt:lpstr>等线 Light</vt:lpstr>
      <vt:lpstr>方正书宋_GBK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2021-03-14T05:16:00Z</cp:lastPrinted>
  <dcterms:created xsi:type="dcterms:W3CDTF">2021-03-14T05:16:00Z</dcterms:created>
  <dcterms:modified xsi:type="dcterms:W3CDTF">2023-01-17T03:20:28Z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6FD60575460F46CC934A79931EAEDE40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