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312" r:id="rId4"/>
    <p:sldId id="313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5" r:id="rId15"/>
    <p:sldId id="327" r:id="rId16"/>
    <p:sldId id="331" r:id="rId17"/>
    <p:sldId id="25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6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>
        <p:scale>
          <a:sx n="75" d="100"/>
          <a:sy n="75" d="100"/>
        </p:scale>
        <p:origin x="9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83FA136-968E-45EC-BDF2-99B5AE2E64E3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D9C3F2-0AA9-41EF-A8EF-F8F0B9BC788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FF9AB7-5B13-4828-ADDD-E9849C157244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9C3F2-0AA9-41EF-A8EF-F8F0B9BC788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6589486"/>
            <a:ext cx="12192001" cy="268514"/>
          </a:xfrm>
          <a:prstGeom prst="rect">
            <a:avLst/>
          </a:prstGeom>
          <a:solidFill>
            <a:srgbClr val="896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bookmark_76382"/>
          <p:cNvSpPr>
            <a:spLocks noChangeAspect="1"/>
          </p:cNvSpPr>
          <p:nvPr/>
        </p:nvSpPr>
        <p:spPr bwMode="auto">
          <a:xfrm>
            <a:off x="305216" y="259882"/>
            <a:ext cx="258326" cy="681343"/>
          </a:xfrm>
          <a:custGeom>
            <a:avLst/>
            <a:gdLst>
              <a:gd name="T0" fmla="*/ 455839 w 606244"/>
              <a:gd name="T1" fmla="*/ 455839 w 606244"/>
              <a:gd name="T2" fmla="*/ 600116 w 606244"/>
              <a:gd name="T3" fmla="*/ 600116 w 606244"/>
              <a:gd name="T4" fmla="*/ 600116 w 606244"/>
              <a:gd name="T5" fmla="*/ 600116 w 606244"/>
              <a:gd name="T6" fmla="*/ 600116 w 606244"/>
              <a:gd name="T7" fmla="*/ 600116 w 606244"/>
              <a:gd name="T8" fmla="*/ 600116 w 606244"/>
              <a:gd name="T9" fmla="*/ 600116 w 606244"/>
              <a:gd name="T10" fmla="*/ 600116 w 606244"/>
              <a:gd name="T11" fmla="*/ 600116 w 606244"/>
              <a:gd name="T12" fmla="*/ 600116 w 606244"/>
              <a:gd name="T13" fmla="*/ 600116 w 606244"/>
              <a:gd name="T14" fmla="*/ 600116 w 606244"/>
              <a:gd name="T15" fmla="*/ 600116 w 606244"/>
              <a:gd name="T16" fmla="*/ 600116 w 606244"/>
              <a:gd name="T17" fmla="*/ 600116 w 606244"/>
              <a:gd name="T18" fmla="*/ 600116 w 606244"/>
              <a:gd name="T19" fmla="*/ 600116 w 606244"/>
              <a:gd name="T20" fmla="*/ 600116 w 606244"/>
              <a:gd name="T21" fmla="*/ 600116 w 606244"/>
              <a:gd name="T22" fmla="*/ 600116 w 606244"/>
              <a:gd name="T23" fmla="*/ 600116 w 606244"/>
              <a:gd name="T24" fmla="*/ 455839 w 606244"/>
              <a:gd name="T25" fmla="*/ 455839 w 606244"/>
              <a:gd name="T26" fmla="*/ 600116 w 606244"/>
              <a:gd name="T27" fmla="*/ 600116 w 606244"/>
              <a:gd name="T28" fmla="*/ 600116 w 606244"/>
              <a:gd name="T29" fmla="*/ 600116 w 606244"/>
              <a:gd name="T30" fmla="*/ 600116 w 606244"/>
              <a:gd name="T31" fmla="*/ 600116 w 606244"/>
              <a:gd name="T32" fmla="*/ 600116 w 606244"/>
              <a:gd name="T33" fmla="*/ 600116 w 606244"/>
              <a:gd name="T34" fmla="*/ 600116 w 606244"/>
              <a:gd name="T35" fmla="*/ 600116 w 606244"/>
              <a:gd name="T36" fmla="*/ 600116 w 606244"/>
              <a:gd name="T37" fmla="*/ 600116 w 606244"/>
              <a:gd name="T38" fmla="*/ 600116 w 606244"/>
              <a:gd name="T39" fmla="*/ 600116 w 606244"/>
              <a:gd name="T40" fmla="*/ 455839 w 606244"/>
              <a:gd name="T41" fmla="*/ 455839 w 606244"/>
              <a:gd name="T42" fmla="*/ 600116 w 606244"/>
              <a:gd name="T43" fmla="*/ 600116 w 606244"/>
              <a:gd name="T44" fmla="*/ 600116 w 606244"/>
              <a:gd name="T45" fmla="*/ 600116 w 606244"/>
              <a:gd name="T46" fmla="*/ 600116 w 606244"/>
              <a:gd name="T47" fmla="*/ 600116 w 606244"/>
              <a:gd name="T48" fmla="*/ 600116 w 606244"/>
              <a:gd name="T49" fmla="*/ 600116 w 606244"/>
              <a:gd name="T50" fmla="*/ 600116 w 606244"/>
              <a:gd name="T51" fmla="*/ 600116 w 606244"/>
              <a:gd name="T52" fmla="*/ 600116 w 606244"/>
              <a:gd name="T53" fmla="*/ 600116 w 606244"/>
              <a:gd name="T54" fmla="*/ 600116 w 606244"/>
              <a:gd name="T55" fmla="*/ 600116 w 606244"/>
              <a:gd name="T56" fmla="*/ 600116 w 606244"/>
              <a:gd name="T57" fmla="*/ 600116 w 606244"/>
              <a:gd name="T58" fmla="*/ 600116 w 606244"/>
              <a:gd name="T59" fmla="*/ 600116 w 606244"/>
              <a:gd name="T60" fmla="*/ 600116 w 606244"/>
              <a:gd name="T61" fmla="*/ 600116 w 606244"/>
              <a:gd name="T62" fmla="*/ 600116 w 606244"/>
              <a:gd name="T63" fmla="*/ 600116 w 606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7" h="3875">
                <a:moveTo>
                  <a:pt x="67" y="0"/>
                </a:moveTo>
                <a:cubicBezTo>
                  <a:pt x="30" y="0"/>
                  <a:pt x="0" y="30"/>
                  <a:pt x="0" y="67"/>
                </a:cubicBezTo>
                <a:lnTo>
                  <a:pt x="0" y="3800"/>
                </a:lnTo>
                <a:cubicBezTo>
                  <a:pt x="0" y="3837"/>
                  <a:pt x="30" y="3867"/>
                  <a:pt x="67" y="3867"/>
                </a:cubicBezTo>
                <a:cubicBezTo>
                  <a:pt x="86" y="3867"/>
                  <a:pt x="105" y="3858"/>
                  <a:pt x="118" y="3843"/>
                </a:cubicBezTo>
                <a:lnTo>
                  <a:pt x="733" y="3104"/>
                </a:lnTo>
                <a:lnTo>
                  <a:pt x="1349" y="3843"/>
                </a:lnTo>
                <a:cubicBezTo>
                  <a:pt x="1372" y="3871"/>
                  <a:pt x="1414" y="3875"/>
                  <a:pt x="1443" y="3851"/>
                </a:cubicBezTo>
                <a:cubicBezTo>
                  <a:pt x="1458" y="3839"/>
                  <a:pt x="1467" y="3820"/>
                  <a:pt x="1467" y="3800"/>
                </a:cubicBezTo>
                <a:lnTo>
                  <a:pt x="1467" y="67"/>
                </a:lnTo>
                <a:cubicBezTo>
                  <a:pt x="1467" y="30"/>
                  <a:pt x="1437" y="0"/>
                  <a:pt x="1400" y="0"/>
                </a:cubicBezTo>
                <a:lnTo>
                  <a:pt x="67" y="0"/>
                </a:lnTo>
                <a:close/>
                <a:moveTo>
                  <a:pt x="133" y="133"/>
                </a:moveTo>
                <a:lnTo>
                  <a:pt x="1333" y="133"/>
                </a:lnTo>
                <a:lnTo>
                  <a:pt x="1333" y="3616"/>
                </a:lnTo>
                <a:lnTo>
                  <a:pt x="785" y="2957"/>
                </a:lnTo>
                <a:cubicBezTo>
                  <a:pt x="761" y="2929"/>
                  <a:pt x="719" y="2925"/>
                  <a:pt x="691" y="2949"/>
                </a:cubicBezTo>
                <a:cubicBezTo>
                  <a:pt x="688" y="2951"/>
                  <a:pt x="685" y="2954"/>
                  <a:pt x="682" y="2957"/>
                </a:cubicBezTo>
                <a:lnTo>
                  <a:pt x="133" y="3616"/>
                </a:lnTo>
                <a:lnTo>
                  <a:pt x="133" y="133"/>
                </a:lnTo>
                <a:close/>
                <a:moveTo>
                  <a:pt x="267" y="233"/>
                </a:moveTo>
                <a:cubicBezTo>
                  <a:pt x="248" y="233"/>
                  <a:pt x="233" y="248"/>
                  <a:pt x="233" y="267"/>
                </a:cubicBezTo>
                <a:lnTo>
                  <a:pt x="233" y="1133"/>
                </a:lnTo>
                <a:cubicBezTo>
                  <a:pt x="233" y="1152"/>
                  <a:pt x="248" y="1167"/>
                  <a:pt x="266" y="1167"/>
                </a:cubicBezTo>
                <a:cubicBezTo>
                  <a:pt x="285" y="1167"/>
                  <a:pt x="300" y="1153"/>
                  <a:pt x="300" y="1134"/>
                </a:cubicBezTo>
                <a:lnTo>
                  <a:pt x="300" y="1133"/>
                </a:lnTo>
                <a:lnTo>
                  <a:pt x="300" y="300"/>
                </a:lnTo>
                <a:lnTo>
                  <a:pt x="733" y="300"/>
                </a:lnTo>
                <a:cubicBezTo>
                  <a:pt x="752" y="300"/>
                  <a:pt x="767" y="286"/>
                  <a:pt x="767" y="267"/>
                </a:cubicBezTo>
                <a:cubicBezTo>
                  <a:pt x="767" y="249"/>
                  <a:pt x="753" y="234"/>
                  <a:pt x="734" y="233"/>
                </a:cubicBezTo>
                <a:lnTo>
                  <a:pt x="733" y="233"/>
                </a:lnTo>
                <a:lnTo>
                  <a:pt x="267" y="233"/>
                </a:lnTo>
                <a:close/>
              </a:path>
            </a:pathLst>
          </a:custGeom>
          <a:solidFill>
            <a:srgbClr val="896433"/>
          </a:solidFill>
          <a:ln>
            <a:noFill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FandolFang R" panose="00000500000000000000" pitchFamily="50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96433">
                  <a:alpha val="0"/>
                </a:srgbClr>
              </a:gs>
              <a:gs pos="100000">
                <a:srgbClr val="89643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69515" y="4450558"/>
            <a:ext cx="3924905" cy="318924"/>
            <a:chOff x="445479" y="4315402"/>
            <a:chExt cx="4198082" cy="468734"/>
          </a:xfrm>
        </p:grpSpPr>
        <p:sp>
          <p:nvSpPr>
            <p:cNvPr id="7" name="矩形 259"/>
            <p:cNvSpPr>
              <a:spLocks noChangeArrowheads="1"/>
            </p:cNvSpPr>
            <p:nvPr/>
          </p:nvSpPr>
          <p:spPr bwMode="auto">
            <a:xfrm>
              <a:off x="445479" y="4317855"/>
              <a:ext cx="2114790" cy="46570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spcBef>
                  <a:spcPts val="0"/>
                </a:spcBef>
                <a:buNone/>
                <a:defRPr/>
              </a:pPr>
              <a:r>
                <a:rPr lang="zh-CN" altLang="en-US" sz="1600" kern="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主讲人：</a:t>
              </a:r>
              <a:r>
                <a:rPr lang="en-US" altLang="zh-CN" sz="1600" kern="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PPT818</a:t>
              </a:r>
              <a:endParaRPr lang="en-US" altLang="zh-CN" sz="1600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259"/>
            <p:cNvSpPr>
              <a:spLocks noChangeArrowheads="1"/>
            </p:cNvSpPr>
            <p:nvPr/>
          </p:nvSpPr>
          <p:spPr bwMode="auto">
            <a:xfrm>
              <a:off x="2784412" y="4315402"/>
              <a:ext cx="1859149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: xxx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67616" y="1390996"/>
            <a:ext cx="6409534" cy="2172043"/>
            <a:chOff x="4745870" y="2227723"/>
            <a:chExt cx="6409534" cy="2172043"/>
          </a:xfrm>
        </p:grpSpPr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4847769" y="2227723"/>
              <a:ext cx="6307635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dist" defTabSz="457200">
                <a:buFont typeface="Arial" panose="020B0604020202020204" pitchFamily="34" charset="0"/>
                <a:buNone/>
              </a:pPr>
              <a:r>
                <a:rPr lang="zh-CN" altLang="en-US" sz="8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演示斜黑体" panose="00000A08000000000000" pitchFamily="50" charset="-122"/>
                  <a:ea typeface="演示斜黑体" panose="00000A08000000000000" pitchFamily="50" charset="-122"/>
                  <a:cs typeface="Arial" panose="020B0604020202020204" pitchFamily="34" charset="0"/>
                  <a:sym typeface="Arial" panose="020B0604020202020204" pitchFamily="34" charset="0"/>
                </a:rPr>
                <a:t>梅兰芳蓄须</a:t>
              </a:r>
              <a:endParaRPr lang="en-US" altLang="zh-CN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演示斜黑体" panose="00000A08000000000000" pitchFamily="50" charset="-122"/>
                <a:ea typeface="演示斜黑体" panose="00000A08000000000000" pitchFamily="50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45870" y="3938101"/>
              <a:ext cx="3825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45720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语文 四年级 上册 配人教版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 rot="10800000">
              <a:off x="4847769" y="3815288"/>
              <a:ext cx="5473670" cy="0"/>
            </a:xfrm>
            <a:prstGeom prst="line">
              <a:avLst/>
            </a:prstGeom>
            <a:ln w="25400" cap="rnd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336675" y="2989786"/>
            <a:ext cx="71247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①避居香港，不再登台演戏。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②香港沦陷，蓄须明志，拒绝演出。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③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回到上海，多次拒绝为日本演出。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④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自伤身体。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⑤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抗战胜利，登台演出。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74488" y="1377950"/>
            <a:ext cx="10755511" cy="108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开火车读课文，想象课文写了梅兰芳哪几件事？并试着用几个词语概括出来。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85824" y="3059121"/>
            <a:ext cx="9947275" cy="178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为了国家民族，放弃了生命一样重要的事业，可以看出梅兰芳把国家利益放在了第一位，具有高尚的民族气节。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782638" y="1377037"/>
            <a:ext cx="10367962" cy="108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“对于一个视舞台为生活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视艺术为生命的人来说，不能演出，不能创作，无异于虚度生命。”你是怎样理解这句话的？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合作交流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855663" y="1465262"/>
            <a:ext cx="7775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梅兰芳是在怎样的情况下蓄须的？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674489" y="2566712"/>
            <a:ext cx="6856611" cy="29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梅兰芳是在日本人多次逼迫他登台演戏未果、且他已经用尽了拒绝借口没有办法的情况下蓄须的，以表示对帝国主义的抗议，表明不给侵略者演戏的决心。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766763" y="1339850"/>
            <a:ext cx="6154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他经历了哪些危险和困难？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74489" y="2220913"/>
            <a:ext cx="10082411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）被日本人逼迫上台演出的时候，打伤寒预防针自伤身体来拒绝演出；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）返回上海，长期不演戏，只好卖房养家。</a:t>
            </a:r>
          </a:p>
        </p:txBody>
      </p:sp>
      <p:sp>
        <p:nvSpPr>
          <p:cNvPr id="3" name="矩形 2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课文解读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674489" y="3127375"/>
            <a:ext cx="7783711" cy="131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从侧面表现了梅兰芳先生高超的表演艺术让人喜爱，他的民族气节令人敬佩 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!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674489" y="1203431"/>
            <a:ext cx="10393362" cy="13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“前来看他演出的人太多了，很多人没有座位就站着看。 ”大家为什么愿意站着看，仅仅是因为梅先生演得好吗？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各抒己见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"/>
          <p:cNvSpPr>
            <a:spLocks noChangeArrowheads="1"/>
          </p:cNvSpPr>
          <p:nvPr/>
        </p:nvSpPr>
        <p:spPr bwMode="auto">
          <a:xfrm>
            <a:off x="1117600" y="3963194"/>
            <a:ext cx="717391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一代大师梅兰芳，蓄须明志表衷肠。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拒演举债八年整，梅兰芬芳四海扬。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5603" name="Picture 7" descr="复件 t01778c722742e3f5e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88" y="4470400"/>
            <a:ext cx="3290887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矩形 4"/>
          <p:cNvSpPr>
            <a:spLocks noChangeArrowheads="1"/>
          </p:cNvSpPr>
          <p:nvPr/>
        </p:nvSpPr>
        <p:spPr bwMode="auto">
          <a:xfrm>
            <a:off x="546100" y="1265237"/>
            <a:ext cx="10858500" cy="196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茫茫青史写春秋，为了民族大义，为了中华的尊严，一代大师挺直了脊梁，他高尚的情操照耀着万代千秋。老师即兴做了一首小诗，就让我们以这首小诗来结束全课。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"/>
          <p:cNvSpPr txBox="1">
            <a:spLocks noChangeArrowheads="1"/>
          </p:cNvSpPr>
          <p:nvPr/>
        </p:nvSpPr>
        <p:spPr bwMode="auto">
          <a:xfrm>
            <a:off x="674489" y="1262062"/>
            <a:ext cx="9039225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将梅兰芳蓄须的故事讲给父母听。</a:t>
            </a:r>
            <a:b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查找有关梅兰芳的其它事迹。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搜集历史上爱国、有民族气节的人物极其事迹。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课后作业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96433">
                  <a:alpha val="0"/>
                </a:srgbClr>
              </a:gs>
              <a:gs pos="100000">
                <a:srgbClr val="89643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369515" y="4450558"/>
            <a:ext cx="3924905" cy="318924"/>
            <a:chOff x="445479" y="4315402"/>
            <a:chExt cx="4198082" cy="468734"/>
          </a:xfrm>
        </p:grpSpPr>
        <p:sp>
          <p:nvSpPr>
            <p:cNvPr id="7" name="矩形 259"/>
            <p:cNvSpPr>
              <a:spLocks noChangeArrowheads="1"/>
            </p:cNvSpPr>
            <p:nvPr/>
          </p:nvSpPr>
          <p:spPr bwMode="auto">
            <a:xfrm>
              <a:off x="445479" y="4317855"/>
              <a:ext cx="2114790" cy="46570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lvl="0" algn="ctr" defTabSz="457200">
                <a:spcBef>
                  <a:spcPts val="0"/>
                </a:spcBef>
                <a:buNone/>
                <a:defRPr/>
              </a:pPr>
              <a:r>
                <a:rPr lang="zh-CN" altLang="en-US" sz="1600" kern="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主讲人：</a:t>
              </a:r>
              <a:r>
                <a:rPr lang="en-US" altLang="zh-CN" sz="1600" kern="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PPT818</a:t>
              </a:r>
              <a:endParaRPr lang="en-US" altLang="zh-CN" sz="1600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259"/>
            <p:cNvSpPr>
              <a:spLocks noChangeArrowheads="1"/>
            </p:cNvSpPr>
            <p:nvPr/>
          </p:nvSpPr>
          <p:spPr bwMode="auto">
            <a:xfrm>
              <a:off x="2784412" y="4315402"/>
              <a:ext cx="1859149" cy="4687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square" lIns="36000" tIns="36000" rIns="36000" bIns="36000" anchor="t" anchorCtr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时间</a:t>
              </a: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: xxx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67616" y="1390996"/>
            <a:ext cx="7000084" cy="2172043"/>
            <a:chOff x="4745870" y="2227723"/>
            <a:chExt cx="7000084" cy="2172043"/>
          </a:xfrm>
        </p:grpSpPr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4847769" y="2227723"/>
              <a:ext cx="6898185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dist" defTabSz="457200">
                <a:buFont typeface="Arial" panose="020B0604020202020204" pitchFamily="34" charset="0"/>
                <a:buNone/>
              </a:pPr>
              <a:r>
                <a:rPr lang="zh-CN" altLang="en-US" sz="8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演示斜黑体" panose="00000A08000000000000" pitchFamily="50" charset="-122"/>
                  <a:ea typeface="演示斜黑体" panose="00000A08000000000000" pitchFamily="50" charset="-122"/>
                  <a:cs typeface="Arial" panose="020B0604020202020204" pitchFamily="34" charset="0"/>
                  <a:sym typeface="Arial" panose="020B0604020202020204" pitchFamily="34" charset="0"/>
                </a:rPr>
                <a:t>感谢各位聆听</a:t>
              </a:r>
              <a:endParaRPr lang="en-US" altLang="zh-CN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演示斜黑体" panose="00000A08000000000000" pitchFamily="50" charset="-122"/>
                <a:ea typeface="演示斜黑体" panose="00000A08000000000000" pitchFamily="50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745870" y="3938101"/>
              <a:ext cx="3825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457200"/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语文 四年级 上册 配人教版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 rot="10800000">
              <a:off x="4847769" y="3815288"/>
              <a:ext cx="5473670" cy="0"/>
            </a:xfrm>
            <a:prstGeom prst="line">
              <a:avLst/>
            </a:prstGeom>
            <a:ln w="25400" cap="rnd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4489" y="260749"/>
            <a:ext cx="1620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新课导入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75672" y="1249752"/>
            <a:ext cx="10728973" cy="196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同学们好！今天老师给你们带来了一段戏曲，（出示音频）大家先来听一听，然后告诉老师，你听出这是什么吗？嗯，对了，京剧，京剧是我国的国粹。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898525" y="1539875"/>
            <a:ext cx="10417175" cy="16945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京剧，曾称平剧，中国五大戏曲剧种之一，场景布置注重写意，腔调以西皮、二黄为主，用胡琴和锣鼓等伴奏，被视为中国国粹，中国戏曲三鼎甲“榜首”。</a:t>
            </a:r>
          </a:p>
        </p:txBody>
      </p:sp>
      <p:sp>
        <p:nvSpPr>
          <p:cNvPr id="10244" name="矩形 4"/>
          <p:cNvSpPr>
            <a:spLocks noChangeArrowheads="1"/>
          </p:cNvSpPr>
          <p:nvPr/>
        </p:nvSpPr>
        <p:spPr bwMode="auto">
          <a:xfrm>
            <a:off x="898525" y="3938588"/>
            <a:ext cx="10417175" cy="16945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京剧走遍世界各地，分布地以北京为中心，遍及中国，成为介绍、传播中国传统艺术文化的重要媒介。在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2010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11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16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日，京剧被列入“世界非物质文化遗产代表作名录”。</a:t>
            </a:r>
          </a:p>
        </p:txBody>
      </p:sp>
      <p:sp>
        <p:nvSpPr>
          <p:cNvPr id="4" name="矩形 3"/>
          <p:cNvSpPr/>
          <p:nvPr/>
        </p:nvSpPr>
        <p:spPr>
          <a:xfrm>
            <a:off x="674489" y="260749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你知道京剧吗？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674489" y="1389063"/>
            <a:ext cx="6788150" cy="43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1894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日－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1961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日），名澜，又名鹤鸣，别署缀玉轩主人，艺名兰芳，清光绪二十年（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1894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年）出生于北京，祖籍江苏泰州。中国京剧表演艺术大师。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梅兰芳是京剧艺术最卓越的表演艺术家之一。他与程砚秋、尚小云、荀慧生并称“京剧四大名旦”。 梅兰芳位列四大名旦之首。</a:t>
            </a:r>
          </a:p>
        </p:txBody>
      </p:sp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1200150" y="4076700"/>
            <a:ext cx="1099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 bright="-6000"/>
          </a:blip>
          <a:srcRect t="1762" b="1328"/>
          <a:stretch>
            <a:fillRect/>
          </a:stretch>
        </p:blipFill>
        <p:spPr>
          <a:xfrm>
            <a:off x="7781925" y="1732288"/>
            <a:ext cx="3375085" cy="3883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/>
          <p:cNvSpPr/>
          <p:nvPr/>
        </p:nvSpPr>
        <p:spPr>
          <a:xfrm>
            <a:off x="674489" y="26074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梅兰芳简介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2"/>
          <p:cNvSpPr>
            <a:spLocks noChangeArrowheads="1"/>
          </p:cNvSpPr>
          <p:nvPr/>
        </p:nvSpPr>
        <p:spPr bwMode="auto">
          <a:xfrm>
            <a:off x="7486968" y="5503545"/>
            <a:ext cx="28686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梅兰芳剧照</a:t>
            </a: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lum bright="6000" contrast="12000"/>
          </a:blip>
          <a:stretch>
            <a:fillRect/>
          </a:stretch>
        </p:blipFill>
        <p:spPr>
          <a:xfrm>
            <a:off x="7234238" y="1459705"/>
            <a:ext cx="3374072" cy="3586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92" name="矩形 5"/>
          <p:cNvSpPr>
            <a:spLocks noChangeArrowheads="1"/>
          </p:cNvSpPr>
          <p:nvPr/>
        </p:nvSpPr>
        <p:spPr bwMode="auto">
          <a:xfrm>
            <a:off x="749300" y="1593051"/>
            <a:ext cx="5656263" cy="391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梅兰芳在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余年的舞台生活中，发展和提高了京剧旦角的演唱和表演艺术，先后培养、教授学生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多人，形成一个具有独特风格的艺术流派，世称“梅派”。   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代表作：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贵妃醉酒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天女散花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嫦娥奔月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霸王别姬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等。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梅兰芳简介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573088" y="1198563"/>
            <a:ext cx="10850562" cy="337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认识本课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13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个生字，掌握多音字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宁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”“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正确、流利、有感情地朗读课文。通过学习、理解课文，体会文中重点词句、句子的含义。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体会梅兰芳的爱国之情。</a:t>
            </a:r>
          </a:p>
        </p:txBody>
      </p:sp>
      <p:sp>
        <p:nvSpPr>
          <p:cNvPr id="3" name="矩形 2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学习目标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814388" y="1887538"/>
            <a:ext cx="9063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蓄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须   压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迫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纠 缠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邀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   骚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扰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812800" y="1371600"/>
            <a:ext cx="9648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xù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pò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jiū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chán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yāo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rǎo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</a:p>
        </p:txBody>
      </p:sp>
      <p:sp>
        <p:nvSpPr>
          <p:cNvPr id="18436" name="文本框 2"/>
          <p:cNvSpPr txBox="1">
            <a:spLocks noChangeArrowheads="1"/>
          </p:cNvSpPr>
          <p:nvPr/>
        </p:nvSpPr>
        <p:spPr bwMode="auto">
          <a:xfrm>
            <a:off x="806450" y="3198813"/>
            <a:ext cx="9655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jù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qiān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dìng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nìng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yāo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wàng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67" name="Text Box 26"/>
          <p:cNvSpPr txBox="1">
            <a:spLocks noChangeArrowheads="1"/>
          </p:cNvSpPr>
          <p:nvPr/>
        </p:nvSpPr>
        <p:spPr bwMode="auto">
          <a:xfrm>
            <a:off x="814388" y="371157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拒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绝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签 订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宁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求 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妄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想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字词乐园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928" y="3187988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5" grpId="1"/>
      <p:bldP spid="18436" grpId="0"/>
      <p:bldP spid="1843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581024" y="2286134"/>
            <a:ext cx="11386005" cy="335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在世界上很出名。            （ 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可指相互缠绕或遭人烦扰不休。（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原指野兽藏在深密的地方，很少出现。后指常呆在家里，很少出门。（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使不安宁；扰乱。            （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形容说话或行动坚决果断，毫不犹豫。（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6.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原指衣服被靴帽等划破的裂缝，后用来说明在做某种事上露出的弱点。（         ）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144962" y="2429334"/>
            <a:ext cx="2244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闻名世界</a:t>
            </a:r>
          </a:p>
        </p:txBody>
      </p:sp>
      <p:sp>
        <p:nvSpPr>
          <p:cNvPr id="19459" name="文本框 2"/>
          <p:cNvSpPr txBox="1">
            <a:spLocks noChangeArrowheads="1"/>
          </p:cNvSpPr>
          <p:nvPr/>
        </p:nvSpPr>
        <p:spPr bwMode="auto">
          <a:xfrm>
            <a:off x="5230000" y="2958592"/>
            <a:ext cx="1279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纠缠</a:t>
            </a:r>
          </a:p>
        </p:txBody>
      </p:sp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9792251" y="3506156"/>
            <a:ext cx="2071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深居简出</a:t>
            </a: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4454622" y="4077313"/>
            <a:ext cx="1216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骚扰</a:t>
            </a:r>
          </a:p>
        </p:txBody>
      </p:sp>
      <p:sp>
        <p:nvSpPr>
          <p:cNvPr id="19462" name="文本框 6"/>
          <p:cNvSpPr txBox="1">
            <a:spLocks noChangeArrowheads="1"/>
          </p:cNvSpPr>
          <p:nvPr/>
        </p:nvSpPr>
        <p:spPr bwMode="auto">
          <a:xfrm>
            <a:off x="5912851" y="4625592"/>
            <a:ext cx="2070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斩钉截铁</a:t>
            </a:r>
          </a:p>
        </p:txBody>
      </p:sp>
      <p:sp>
        <p:nvSpPr>
          <p:cNvPr id="19463" name="文本框 7"/>
          <p:cNvSpPr txBox="1">
            <a:spLocks noChangeArrowheads="1"/>
          </p:cNvSpPr>
          <p:nvPr/>
        </p:nvSpPr>
        <p:spPr bwMode="auto">
          <a:xfrm>
            <a:off x="10740019" y="5176189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破绽</a:t>
            </a:r>
          </a:p>
        </p:txBody>
      </p:sp>
      <p:sp>
        <p:nvSpPr>
          <p:cNvPr id="16393" name="文本框 2"/>
          <p:cNvSpPr txBox="1">
            <a:spLocks noChangeArrowheads="1"/>
          </p:cNvSpPr>
          <p:nvPr/>
        </p:nvSpPr>
        <p:spPr bwMode="auto">
          <a:xfrm>
            <a:off x="623689" y="1427818"/>
            <a:ext cx="6305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根据下列解释写出对应的词语。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字词乐园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9459" grpId="0"/>
      <p:bldP spid="19459" grpId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43393" y="1550859"/>
            <a:ext cx="10697707" cy="16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请同学们用自己喜欢的方法再读读课文，边读边思考：课文主要写了什么内容？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643393" y="3414584"/>
            <a:ext cx="10697707" cy="16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主要写了抗日战争时期，梅兰芳一再拒绝日本人的邀请，不登台演戏的事。</a:t>
            </a:r>
          </a:p>
        </p:txBody>
      </p:sp>
      <p:sp>
        <p:nvSpPr>
          <p:cNvPr id="2" name="矩形 1"/>
          <p:cNvSpPr/>
          <p:nvPr/>
        </p:nvSpPr>
        <p:spPr>
          <a:xfrm>
            <a:off x="674489" y="26074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阿里巴巴普惠体 M" panose="00020600040101010101" pitchFamily="18" charset="-122"/>
                <a:sym typeface="Arial" panose="020B0604020202020204" pitchFamily="34" charset="0"/>
              </a:rPr>
              <a:t>整体感知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宽屏</PresentationFormat>
  <Paragraphs>94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FandolFang R</vt:lpstr>
      <vt:lpstr>阿里巴巴普惠体 M</vt:lpstr>
      <vt:lpstr>思源黑体 CN Regular</vt:lpstr>
      <vt:lpstr>宋体</vt:lpstr>
      <vt:lpstr>演示斜黑体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2021-05-10T01:09:37Z</dcterms:created>
  <dcterms:modified xsi:type="dcterms:W3CDTF">2023-01-11T02:25:13Z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285D17C4661D4969AB1A84812A27EE44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