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6" r:id="rId3"/>
    <p:sldId id="259" r:id="rId4"/>
    <p:sldId id="258" r:id="rId5"/>
    <p:sldId id="257" r:id="rId6"/>
    <p:sldId id="260" r:id="rId7"/>
    <p:sldId id="262" r:id="rId8"/>
    <p:sldId id="267" r:id="rId9"/>
    <p:sldId id="268" r:id="rId10"/>
    <p:sldId id="271" r:id="rId11"/>
    <p:sldId id="272" r:id="rId12"/>
    <p:sldId id="264" r:id="rId13"/>
    <p:sldId id="273" r:id="rId14"/>
    <p:sldId id="263" r:id="rId15"/>
    <p:sldId id="269" r:id="rId16"/>
  </p:sldIdLst>
  <p:sldSz cx="9144000" cy="6858000" type="screen4x3"/>
  <p:notesSz cx="7104063" cy="1023461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195" autoAdjust="0"/>
  </p:normalViewPr>
  <p:slideViewPr>
    <p:cSldViewPr snapToGrid="0">
      <p:cViewPr>
        <p:scale>
          <a:sx n="100" d="100"/>
          <a:sy n="100" d="100"/>
        </p:scale>
        <p:origin x="-282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AB71E6-CF71-49B8-AE3B-77B8BBAC86D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860925"/>
            <a:ext cx="5683250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C6F5F9-765E-4118-AA50-207838638F1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6F5F9-765E-4118-AA50-207838638F1C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0">
          <a:blip r:embed="rId2" cstate="email">
            <a:lum/>
          </a:blip>
          <a:srcRect/>
          <a:stretch>
            <a:fillRect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78629" y="3186053"/>
            <a:ext cx="5236771" cy="117892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78629" y="4538211"/>
            <a:ext cx="5236771" cy="46921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66093-A2E5-4D76-B4E2-CDBB04D7F56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4029B-87E5-4645-A153-BD1889B10C9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2151F-11EC-4449-850C-56FF152370D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EDD1F-ECAB-475D-A606-80A02C11C25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458687"/>
            <a:ext cx="3886200" cy="350955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458687"/>
            <a:ext cx="3886200" cy="350955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8BA58-ABE8-47EE-B489-200081A7A7F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55193-490E-4249-AB71-DFFC5A7880B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944563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37324"/>
            <a:ext cx="3868340" cy="5133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63116"/>
            <a:ext cx="3868340" cy="29051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37324"/>
            <a:ext cx="3887391" cy="5133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63116"/>
            <a:ext cx="3887391" cy="29051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99C2C-633B-4D7B-B471-DECCB0B4ADA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ED01D-3CA8-4CF7-8DFC-7E6CA635D20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6462" y="2002969"/>
            <a:ext cx="3731078" cy="1828800"/>
          </a:xfrm>
        </p:spPr>
        <p:txBody>
          <a:bodyPr>
            <a:noAutofit/>
          </a:bodyPr>
          <a:lstStyle>
            <a:lvl1pPr algn="ctr">
              <a:defRPr sz="720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A1F22-F2AD-4D85-BF3F-C8E26C983BC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C11A0-2D69-4F89-B183-9C62C0A09FE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484F5-A30F-4456-91B4-DC2937CBF28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6CD71-8B3E-4773-8760-D426F2BDE97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019" y="457201"/>
            <a:ext cx="7525963" cy="718457"/>
          </a:xfrm>
        </p:spPr>
        <p:txBody>
          <a:bodyPr>
            <a:normAutofit/>
          </a:bodyPr>
          <a:lstStyle>
            <a:lvl1pPr algn="ctr">
              <a:defRPr sz="28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347" y="1197429"/>
            <a:ext cx="7519307" cy="2917372"/>
          </a:xfrm>
        </p:spPr>
        <p:txBody>
          <a:bodyPr rtlCol="0" anchor="ctr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430" y="4288974"/>
            <a:ext cx="7177224" cy="198029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BBB62-47D4-46C1-9672-1839E2F9E20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AF372-7682-495B-B81E-65DC560871B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23414" y="365125"/>
            <a:ext cx="791936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94015" y="365125"/>
            <a:ext cx="6498771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D5905-56E1-4F1D-B53B-A4B851C8426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36E48-A19D-4A97-BA5D-EA05A82C563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200" y="408675"/>
            <a:ext cx="7887600" cy="581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876F3-29CE-41B8-80CB-26F483A5FCB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568F2-1668-4277-A48E-F18D72064F9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 bwMode="auto">
          <a:xfrm>
            <a:off x="628650" y="365126"/>
            <a:ext cx="7886700" cy="854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 bwMode="auto">
          <a:xfrm>
            <a:off x="628650" y="1501775"/>
            <a:ext cx="7886700" cy="3467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9D2A04D-5BB5-4CF6-B3EA-6D512B9CD9C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645A9A6-27ED-488D-88B0-AFBDDCB3DBC9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黑体" panose="02010609060101010101" charset="-122"/>
          <a:ea typeface="黑体" panose="02010609060101010101" charset="-122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黑体" panose="02010609060101010101" charset="-122"/>
          <a:ea typeface="黑体" panose="02010609060101010101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黑体" panose="02010609060101010101" charset="-122"/>
          <a:ea typeface="黑体" panose="02010609060101010101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黑体" panose="02010609060101010101" charset="-122"/>
          <a:ea typeface="黑体" panose="02010609060101010101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黑体" panose="02010609060101010101" charset="-122"/>
          <a:ea typeface="黑体" panose="02010609060101010101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黑体" panose="02010609060101010101" charset="-122"/>
          <a:ea typeface="黑体" panose="02010609060101010101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黑体" panose="02010609060101010101" charset="-122"/>
          <a:ea typeface="黑体" panose="02010609060101010101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黑体" panose="02010609060101010101" charset="-122"/>
          <a:ea typeface="黑体" panose="02010609060101010101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黑体" panose="02010609060101010101" charset="-122"/>
          <a:ea typeface="黑体" panose="02010609060101010101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"/>
        <a:defRPr sz="2800" kern="1200">
          <a:solidFill>
            <a:srgbClr val="657B3E"/>
          </a:solidFill>
          <a:latin typeface="黑体" panose="02010609060101010101" charset="-122"/>
          <a:ea typeface="黑体" panose="02010609060101010101" charset="-122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657B3E"/>
          </a:solidFill>
          <a:latin typeface="黑体" panose="02010609060101010101" charset="-122"/>
          <a:ea typeface="黑体" panose="02010609060101010101" charset="-122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657B3E"/>
          </a:solidFill>
          <a:latin typeface="黑体" panose="02010609060101010101" charset="-122"/>
          <a:ea typeface="黑体" panose="02010609060101010101" charset="-122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657B3E"/>
          </a:solidFill>
          <a:latin typeface="黑体" panose="02010609060101010101" charset="-122"/>
          <a:ea typeface="黑体" panose="02010609060101010101" charset="-122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657B3E"/>
          </a:solidFill>
          <a:latin typeface="黑体" panose="02010609060101010101" charset="-122"/>
          <a:ea typeface="黑体" panose="0201060906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文本框 5"/>
          <p:cNvSpPr txBox="1">
            <a:spLocks noChangeArrowheads="1"/>
          </p:cNvSpPr>
          <p:nvPr/>
        </p:nvSpPr>
        <p:spPr bwMode="auto">
          <a:xfrm>
            <a:off x="5455058" y="930812"/>
            <a:ext cx="2318147" cy="1006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6000" dirty="0" smtClean="0">
                <a:ea typeface="黑体" panose="02010609060101010101" charset="-122"/>
              </a:rPr>
              <a:t>Unit 3</a:t>
            </a:r>
            <a:endParaRPr lang="en-US" altLang="zh-CN" sz="6000" dirty="0">
              <a:ea typeface="黑体" panose="02010609060101010101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2602306"/>
            <a:ext cx="9144000" cy="92333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5400" b="1" dirty="0">
                <a:latin typeface="Aharoni" pitchFamily="2" charset="-79"/>
                <a:cs typeface="Aharoni" pitchFamily="2" charset="-79"/>
              </a:rPr>
              <a:t>Healthy or unhealthy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5575226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93420" y="646044"/>
            <a:ext cx="8648699" cy="13234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4000" dirty="0">
                <a:ea typeface="黑体" panose="02010609060101010101" charset="-122"/>
              </a:rPr>
              <a:t>You can have ______hamburgers, but not too many.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66172" y="2087562"/>
            <a:ext cx="3577828" cy="477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3718444" y="626087"/>
            <a:ext cx="1517103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4000" dirty="0">
                <a:solidFill>
                  <a:srgbClr val="FF0000"/>
                </a:solidFill>
                <a:ea typeface="黑体" panose="02010609060101010101" charset="-122"/>
                <a:sym typeface="+mn-ea"/>
              </a:rPr>
              <a:t>some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604837" y="739776"/>
            <a:ext cx="8140304" cy="13234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 dirty="0">
                <a:ea typeface="黑体" panose="02010609060101010101" charset="-122"/>
              </a:rPr>
              <a:t>You can have some______, but not too many.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8365" y="2339130"/>
            <a:ext cx="3368279" cy="371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4989" y="2339130"/>
            <a:ext cx="3529013" cy="370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338" y="38100"/>
            <a:ext cx="4198144" cy="384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图片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73267" y="38100"/>
            <a:ext cx="3736181" cy="384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690688" y="4265613"/>
            <a:ext cx="5375672" cy="914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5400">
                <a:solidFill>
                  <a:srgbClr val="00B0F0"/>
                </a:solidFill>
                <a:ea typeface="黑体" panose="02010609060101010101" charset="-122"/>
              </a:rPr>
              <a:t>Which is health?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4142185" y="1093788"/>
            <a:ext cx="7453313" cy="48320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400" dirty="0">
                <a:ea typeface="黑体" panose="02010609060101010101" charset="-122"/>
              </a:rPr>
              <a:t>Healthy children eat...</a:t>
            </a:r>
          </a:p>
          <a:p>
            <a:r>
              <a:rPr lang="en-US" altLang="zh-CN" sz="4400" dirty="0">
                <a:ea typeface="黑体" panose="02010609060101010101" charset="-122"/>
              </a:rPr>
              <a:t>They drink...</a:t>
            </a:r>
          </a:p>
          <a:p>
            <a:endParaRPr lang="en-US" altLang="zh-CN" sz="4400" dirty="0">
              <a:ea typeface="黑体" panose="02010609060101010101" charset="-122"/>
            </a:endParaRPr>
          </a:p>
          <a:p>
            <a:r>
              <a:rPr lang="en-US" altLang="zh-CN" sz="4400" dirty="0">
                <a:ea typeface="黑体" panose="02010609060101010101" charset="-122"/>
              </a:rPr>
              <a:t>Healthy children do not...</a:t>
            </a:r>
          </a:p>
          <a:p>
            <a:endParaRPr lang="en-US" altLang="zh-CN" sz="4400" dirty="0">
              <a:ea typeface="黑体" panose="02010609060101010101" charset="-122"/>
            </a:endParaRPr>
          </a:p>
          <a:p>
            <a:endParaRPr lang="en-US" altLang="zh-CN" sz="4400" dirty="0">
              <a:ea typeface="黑体" panose="02010609060101010101" charset="-122"/>
            </a:endParaRPr>
          </a:p>
          <a:p>
            <a:r>
              <a:rPr lang="en-US" altLang="zh-CN" sz="4400" dirty="0">
                <a:ea typeface="黑体" panose="02010609060101010101" charset="-122"/>
              </a:rPr>
              <a:t>Healthy children often...</a:t>
            </a:r>
          </a:p>
        </p:txBody>
      </p:sp>
      <p:pic>
        <p:nvPicPr>
          <p:cNvPr id="24578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0754" y="830263"/>
            <a:ext cx="360164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文本框 3"/>
          <p:cNvSpPr txBox="1">
            <a:spLocks noChangeArrowheads="1"/>
          </p:cNvSpPr>
          <p:nvPr/>
        </p:nvSpPr>
        <p:spPr bwMode="auto">
          <a:xfrm rot="-2640000">
            <a:off x="-172046" y="159536"/>
            <a:ext cx="2153841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dirty="0">
                <a:ea typeface="黑体" panose="02010609060101010101" charset="-122"/>
              </a:rPr>
              <a:t>share your book</a:t>
            </a:r>
          </a:p>
        </p:txBody>
      </p:sp>
      <p:pic>
        <p:nvPicPr>
          <p:cNvPr id="25602" name="图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875" y="636589"/>
            <a:ext cx="8028385" cy="581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本框 6"/>
          <p:cNvSpPr txBox="1"/>
          <p:nvPr/>
        </p:nvSpPr>
        <p:spPr>
          <a:xfrm>
            <a:off x="1317078" y="977859"/>
            <a:ext cx="3506985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latin typeface="+mn-lt"/>
                <a:ea typeface="+mn-ea"/>
              </a:rPr>
              <a:t>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3200" dirty="0"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latin typeface="+mn-lt"/>
                <a:ea typeface="+mn-ea"/>
              </a:rPr>
              <a:t>     </a:t>
            </a:r>
            <a:r>
              <a:rPr lang="en-US" altLang="zh-CN" sz="2800" dirty="0">
                <a:latin typeface="+mn-lt"/>
                <a:ea typeface="+mn-ea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latin typeface="+mn-lt"/>
                <a:ea typeface="+mn-ea"/>
              </a:rPr>
              <a:t>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latin typeface="+mn-lt"/>
                <a:ea typeface="+mn-ea"/>
              </a:rPr>
              <a:t>    </a:t>
            </a:r>
            <a:r>
              <a:rPr lang="en-US" altLang="zh-CN" sz="3200" dirty="0">
                <a:latin typeface="+mn-lt"/>
                <a:ea typeface="+mn-ea"/>
              </a:rPr>
              <a:t>In America, people like eating </a:t>
            </a:r>
            <a:r>
              <a:rPr lang="en-US" altLang="zh-CN" sz="3200" dirty="0">
                <a:solidFill>
                  <a:schemeClr val="accent5"/>
                </a:solidFill>
                <a:latin typeface="+mn-lt"/>
                <a:ea typeface="+mn-ea"/>
              </a:rPr>
              <a:t>hot dogs</a:t>
            </a:r>
            <a:r>
              <a:rPr lang="en-US" altLang="zh-CN" sz="3200" dirty="0">
                <a:latin typeface="+mn-lt"/>
                <a:ea typeface="+mn-ea"/>
              </a:rPr>
              <a:t> and a lot of fast food like </a:t>
            </a:r>
            <a:r>
              <a:rPr lang="en-US" altLang="zh-CN" sz="3200" dirty="0">
                <a:solidFill>
                  <a:schemeClr val="accent5"/>
                </a:solidFill>
                <a:latin typeface="+mn-lt"/>
                <a:ea typeface="+mn-ea"/>
              </a:rPr>
              <a:t>hamburgers</a:t>
            </a:r>
            <a:r>
              <a:rPr lang="en-US" altLang="zh-CN" sz="3200" dirty="0">
                <a:latin typeface="+mn-lt"/>
                <a:ea typeface="+mn-ea"/>
              </a:rPr>
              <a:t> and </a:t>
            </a:r>
            <a:r>
              <a:rPr lang="en-US" altLang="zh-CN" sz="3200" dirty="0">
                <a:solidFill>
                  <a:schemeClr val="accent5"/>
                </a:solidFill>
                <a:latin typeface="+mn-lt"/>
                <a:ea typeface="+mn-ea"/>
              </a:rPr>
              <a:t>pizza.</a:t>
            </a:r>
            <a:r>
              <a:rPr lang="en-US" altLang="zh-CN" sz="3200" dirty="0">
                <a:latin typeface="+mn-lt"/>
                <a:ea typeface="+mn-ea"/>
              </a:rPr>
              <a:t> I think it is unhealthy.</a:t>
            </a:r>
          </a:p>
        </p:txBody>
      </p:sp>
      <p:sp>
        <p:nvSpPr>
          <p:cNvPr id="25604" name="文本框 7"/>
          <p:cNvSpPr txBox="1">
            <a:spLocks noChangeArrowheads="1"/>
          </p:cNvSpPr>
          <p:nvPr/>
        </p:nvSpPr>
        <p:spPr bwMode="auto">
          <a:xfrm>
            <a:off x="4824063" y="1339850"/>
            <a:ext cx="4011179" cy="28623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dirty="0">
                <a:ea typeface="黑体" panose="02010609060101010101" charset="-122"/>
              </a:rPr>
              <a:t>      </a:t>
            </a:r>
            <a:r>
              <a:rPr lang="en-US" altLang="zh-CN" sz="3600" dirty="0">
                <a:ea typeface="黑体" panose="02010609060101010101" charset="-122"/>
              </a:rPr>
              <a:t>In Japan, people often eat_____. They also eat a lot of____. I think it is_____.</a:t>
            </a:r>
          </a:p>
        </p:txBody>
      </p:sp>
      <p:pic>
        <p:nvPicPr>
          <p:cNvPr id="25605" name="图片 8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12081" y="635001"/>
            <a:ext cx="2600325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6829652" y="1931989"/>
            <a:ext cx="1147763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  <a:ea typeface="黑体" panose="02010609060101010101" charset="-122"/>
              </a:rPr>
              <a:t>fish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5220208" y="2901462"/>
            <a:ext cx="1962151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  <a:ea typeface="黑体" panose="02010609060101010101" charset="-122"/>
              </a:rPr>
              <a:t>noodles</a:t>
            </a: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5361894" y="3408590"/>
            <a:ext cx="1678781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  <a:ea typeface="黑体" panose="02010609060101010101" charset="-122"/>
              </a:rPr>
              <a:t>healthy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40502" y="512763"/>
            <a:ext cx="3714750" cy="377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文本框 2"/>
          <p:cNvSpPr txBox="1">
            <a:spLocks noChangeArrowheads="1"/>
          </p:cNvSpPr>
          <p:nvPr/>
        </p:nvSpPr>
        <p:spPr bwMode="auto">
          <a:xfrm>
            <a:off x="1413271" y="4451206"/>
            <a:ext cx="7271147" cy="17383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5400">
                <a:ea typeface="黑体" panose="02010609060101010101" charset="-122"/>
              </a:rPr>
              <a:t>An apple a day keeps the doctor away!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</a:rPr>
              <a:t>How many meals are there in a day</a:t>
            </a:r>
            <a:r>
              <a:rPr lang="zh-CN" altLang="en-US" sz="3600" dirty="0" smtClean="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</a:rPr>
              <a:t>？</a:t>
            </a:r>
            <a:r>
              <a:rPr lang="en-US" altLang="zh-CN" dirty="0" smtClean="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6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sz="4000" dirty="0">
                <a:solidFill>
                  <a:schemeClr val="tx2"/>
                </a:solidFill>
              </a:rPr>
              <a:t>breakfast</a:t>
            </a:r>
          </a:p>
          <a:p>
            <a:pPr marL="0" indent="0" fontAlgn="auto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altLang="zh-CN" sz="4000" dirty="0">
              <a:solidFill>
                <a:schemeClr val="tx2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altLang="zh-CN" dirty="0">
              <a:solidFill>
                <a:schemeClr val="accent1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altLang="zh-CN" dirty="0">
              <a:solidFill>
                <a:schemeClr val="accent1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altLang="zh-CN" dirty="0">
              <a:solidFill>
                <a:schemeClr val="accent1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</a:t>
            </a:r>
            <a:r>
              <a:rPr lang="en-US" altLang="zh-CN" sz="4000" dirty="0">
                <a:solidFill>
                  <a:schemeClr val="tx2"/>
                </a:solidFill>
              </a:rPr>
              <a:t>lunch</a:t>
            </a:r>
          </a:p>
          <a:p>
            <a:pPr fontAlgn="auto">
              <a:spcAft>
                <a:spcPts val="0"/>
              </a:spcAft>
              <a:defRPr/>
            </a:pPr>
            <a:endParaRPr lang="en-US" altLang="zh-CN" sz="4000" dirty="0">
              <a:solidFill>
                <a:schemeClr val="tx2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altLang="zh-CN" sz="4400" dirty="0">
                <a:solidFill>
                  <a:schemeClr val="tx2"/>
                </a:solidFill>
              </a:rPr>
              <a:t>supper/dinner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                        </a:t>
            </a:r>
            <a:endParaRPr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17340" y="1582738"/>
            <a:ext cx="1759744" cy="234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51847" y="1582738"/>
            <a:ext cx="2141934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97212" y="4291012"/>
            <a:ext cx="2487215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文本框 6"/>
          <p:cNvSpPr txBox="1">
            <a:spLocks noChangeArrowheads="1"/>
          </p:cNvSpPr>
          <p:nvPr/>
        </p:nvSpPr>
        <p:spPr bwMode="auto">
          <a:xfrm>
            <a:off x="667942" y="1133476"/>
            <a:ext cx="8822531" cy="3477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400" dirty="0">
                <a:ea typeface="黑体" panose="02010609060101010101" charset="-122"/>
              </a:rPr>
              <a:t>Do you have breakfast?</a:t>
            </a:r>
          </a:p>
          <a:p>
            <a:r>
              <a:rPr lang="en-US" altLang="zh-CN" sz="4400" dirty="0">
                <a:ea typeface="黑体" panose="02010609060101010101" charset="-122"/>
              </a:rPr>
              <a:t>---Yes, we/I do.</a:t>
            </a:r>
          </a:p>
          <a:p>
            <a:endParaRPr lang="en-US" altLang="zh-CN" sz="4400" dirty="0">
              <a:ea typeface="黑体" panose="02010609060101010101" charset="-122"/>
            </a:endParaRPr>
          </a:p>
          <a:p>
            <a:r>
              <a:rPr lang="en-US" altLang="zh-CN" sz="4400" dirty="0">
                <a:ea typeface="黑体" panose="02010609060101010101" charset="-122"/>
              </a:rPr>
              <a:t>What did you have for breakfast this morning?</a:t>
            </a:r>
          </a:p>
        </p:txBody>
      </p:sp>
      <p:sp>
        <p:nvSpPr>
          <p:cNvPr id="14339" name="文本框 7"/>
          <p:cNvSpPr txBox="1">
            <a:spLocks noChangeArrowheads="1"/>
          </p:cNvSpPr>
          <p:nvPr/>
        </p:nvSpPr>
        <p:spPr bwMode="auto">
          <a:xfrm>
            <a:off x="410766" y="2062164"/>
            <a:ext cx="8281988" cy="13234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en-US" altLang="zh-CN" sz="4000">
              <a:solidFill>
                <a:schemeClr val="accent1"/>
              </a:solidFill>
              <a:ea typeface="黑体" panose="02010609060101010101" charset="-122"/>
            </a:endParaRPr>
          </a:p>
          <a:p>
            <a:r>
              <a:rPr lang="en-US" altLang="zh-CN" sz="4000">
                <a:solidFill>
                  <a:schemeClr val="accent1"/>
                </a:solidFill>
                <a:ea typeface="黑体" panose="02010609060101010101" charset="-122"/>
              </a:rPr>
              <a:t>   </a:t>
            </a:r>
            <a:r>
              <a:rPr lang="en-US" altLang="zh-CN" sz="4000">
                <a:ea typeface="黑体" panose="02010609060101010101" charset="-122"/>
              </a:rPr>
              <a:t> </a:t>
            </a:r>
            <a:endParaRPr lang="en-US" altLang="zh-CN" sz="4000">
              <a:solidFill>
                <a:schemeClr val="accent1"/>
              </a:solidFill>
              <a:ea typeface="黑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12119" y="4130676"/>
            <a:ext cx="2014538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67325" y="4130676"/>
            <a:ext cx="1890713" cy="205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54454" y="406401"/>
            <a:ext cx="206692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223022" y="1716089"/>
            <a:ext cx="4556522" cy="144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8800">
                <a:ea typeface="黑体" panose="02010609060101010101" charset="-122"/>
              </a:rPr>
              <a:t>healthy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045369" y="1973264"/>
            <a:ext cx="1609725" cy="2401887"/>
          </a:xfrm>
        </p:spPr>
      </p:pic>
      <p:pic>
        <p:nvPicPr>
          <p:cNvPr id="7" name="内容占位符 6"/>
          <p:cNvPicPr>
            <a:picLocks noGrp="1" noChangeAspect="1"/>
          </p:cNvPicPr>
          <p:nvPr>
            <p:ph sz="half" idx="2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3512344" y="12701"/>
            <a:ext cx="1695450" cy="1958975"/>
          </a:xfr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57926" y="1973264"/>
            <a:ext cx="1651397" cy="226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67113" y="4811714"/>
            <a:ext cx="2009775" cy="203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文本框 17"/>
          <p:cNvPicPr>
            <a:picLocks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532460" y="2578101"/>
            <a:ext cx="3840956" cy="1457325"/>
          </a:xfrm>
          <a:prstGeom prst="rect">
            <a:avLst/>
          </a:prstGeom>
          <a:noFill/>
        </p:spPr>
      </p:pic>
      <p:sp>
        <p:nvSpPr>
          <p:cNvPr id="20" name="矩形 19"/>
          <p:cNvSpPr/>
          <p:nvPr/>
        </p:nvSpPr>
        <p:spPr>
          <a:xfrm>
            <a:off x="1759744" y="2835275"/>
            <a:ext cx="5624513" cy="1187450"/>
          </a:xfrm>
          <a:prstGeom prst="rect">
            <a:avLst/>
          </a:prstGeom>
          <a:noFill/>
          <a:ln>
            <a:noFill/>
          </a:ln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7200" b="1">
              <a:solidFill>
                <a:schemeClr val="accent3"/>
              </a:solidFill>
              <a:latin typeface="+mn-lt"/>
              <a:ea typeface="+mn-ea"/>
            </a:endParaRPr>
          </a:p>
        </p:txBody>
      </p:sp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457200" y="4479926"/>
            <a:ext cx="2563416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800">
                <a:solidFill>
                  <a:srgbClr val="FF0000"/>
                </a:solidFill>
                <a:ea typeface="黑体" panose="02010609060101010101" charset="-122"/>
              </a:rPr>
              <a:t>hamburger</a:t>
            </a:r>
          </a:p>
        </p:txBody>
      </p: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5707857" y="5683250"/>
            <a:ext cx="2813447" cy="17543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5400">
                <a:solidFill>
                  <a:srgbClr val="FF0000"/>
                </a:solidFill>
                <a:ea typeface="黑体" panose="02010609060101010101" charset="-122"/>
              </a:rPr>
              <a:t>sandwich</a:t>
            </a:r>
          </a:p>
        </p:txBody>
      </p:sp>
      <p:sp>
        <p:nvSpPr>
          <p:cNvPr id="25" name="文本框 24"/>
          <p:cNvSpPr txBox="1">
            <a:spLocks noChangeArrowheads="1"/>
          </p:cNvSpPr>
          <p:nvPr/>
        </p:nvSpPr>
        <p:spPr bwMode="auto">
          <a:xfrm>
            <a:off x="6257925" y="4241800"/>
            <a:ext cx="2895600" cy="914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5400">
                <a:solidFill>
                  <a:srgbClr val="FF0000"/>
                </a:solidFill>
                <a:ea typeface="黑体" panose="02010609060101010101" charset="-122"/>
              </a:rPr>
              <a:t>pizza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文本框 3"/>
          <p:cNvSpPr txBox="1">
            <a:spLocks noChangeArrowheads="1"/>
          </p:cNvSpPr>
          <p:nvPr/>
        </p:nvSpPr>
        <p:spPr bwMode="auto">
          <a:xfrm>
            <a:off x="767953" y="590551"/>
            <a:ext cx="8085534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zh-CN" altLang="en-US">
              <a:ea typeface="黑体" panose="02010609060101010101" charset="-122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457200" y="317501"/>
            <a:ext cx="7805738" cy="25545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>
                <a:ea typeface="黑体" panose="02010609060101010101" charset="-122"/>
              </a:rPr>
              <a:t>what did you have for breakfast this morning?</a:t>
            </a:r>
          </a:p>
          <a:p>
            <a:endParaRPr lang="en-US" altLang="zh-CN" sz="4000">
              <a:ea typeface="黑体" panose="02010609060101010101" charset="-122"/>
            </a:endParaRPr>
          </a:p>
          <a:p>
            <a:r>
              <a:rPr lang="en-US" altLang="zh-CN" sz="4000">
                <a:ea typeface="黑体" panose="02010609060101010101" charset="-122"/>
              </a:rPr>
              <a:t>----I had...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798764"/>
            <a:ext cx="2581275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62676" y="1766889"/>
            <a:ext cx="2859881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46835" y="3654425"/>
            <a:ext cx="2650331" cy="264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文本框 1"/>
          <p:cNvSpPr txBox="1">
            <a:spLocks noChangeArrowheads="1"/>
          </p:cNvSpPr>
          <p:nvPr/>
        </p:nvSpPr>
        <p:spPr bwMode="auto">
          <a:xfrm>
            <a:off x="486887" y="1478459"/>
            <a:ext cx="8657111" cy="28623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600" dirty="0">
                <a:ea typeface="黑体" panose="02010609060101010101" charset="-122"/>
              </a:rPr>
              <a:t>1. what did Joe have for breakfast?</a:t>
            </a:r>
          </a:p>
          <a:p>
            <a:endParaRPr lang="en-US" altLang="zh-CN" sz="3600" dirty="0">
              <a:ea typeface="黑体" panose="02010609060101010101" charset="-122"/>
            </a:endParaRPr>
          </a:p>
          <a:p>
            <a:r>
              <a:rPr lang="en-US" altLang="zh-CN" sz="3600" dirty="0">
                <a:ea typeface="黑体" panose="02010609060101010101" charset="-122"/>
              </a:rPr>
              <a:t>2. what did Alice have for breakfast?</a:t>
            </a:r>
          </a:p>
          <a:p>
            <a:endParaRPr lang="en-US" altLang="zh-CN" sz="3600" dirty="0">
              <a:ea typeface="黑体" panose="02010609060101010101" charset="-122"/>
            </a:endParaRPr>
          </a:p>
          <a:p>
            <a:r>
              <a:rPr lang="en-US" altLang="zh-CN" sz="3600" dirty="0">
                <a:ea typeface="黑体" panose="02010609060101010101" charset="-122"/>
              </a:rPr>
              <a:t>3. what did Jill have for breakfast?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文本框 1"/>
          <p:cNvSpPr txBox="1">
            <a:spLocks noChangeArrowheads="1"/>
          </p:cNvSpPr>
          <p:nvPr/>
        </p:nvSpPr>
        <p:spPr bwMode="auto">
          <a:xfrm>
            <a:off x="1187532" y="475261"/>
            <a:ext cx="7240655" cy="569386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ea typeface="黑体" panose="02010609060101010101" charset="-122"/>
              </a:rPr>
              <a:t>•  a lot of / some</a:t>
            </a:r>
            <a:r>
              <a:rPr lang="zh-CN" altLang="en-US" sz="2800" dirty="0">
                <a:ea typeface="黑体" panose="02010609060101010101" charset="-122"/>
              </a:rPr>
              <a:t>（修饰可数名词和不可数名词）</a:t>
            </a:r>
          </a:p>
          <a:p>
            <a:r>
              <a:rPr lang="en-US" altLang="zh-CN" sz="2800" dirty="0" err="1">
                <a:ea typeface="黑体" panose="02010609060101010101" charset="-122"/>
              </a:rPr>
              <a:t>eg</a:t>
            </a:r>
            <a:r>
              <a:rPr lang="zh-CN" altLang="en-US" sz="2800" dirty="0">
                <a:ea typeface="黑体" panose="02010609060101010101" charset="-122"/>
              </a:rPr>
              <a:t>：</a:t>
            </a:r>
            <a:r>
              <a:rPr lang="en-US" altLang="zh-CN" sz="2800" dirty="0">
                <a:ea typeface="黑体" panose="02010609060101010101" charset="-122"/>
              </a:rPr>
              <a:t>I have some/ a lot of bread.</a:t>
            </a:r>
          </a:p>
          <a:p>
            <a:r>
              <a:rPr lang="en-US" altLang="zh-CN" sz="2800" dirty="0">
                <a:ea typeface="黑体" panose="02010609060101010101" charset="-122"/>
              </a:rPr>
              <a:t>        I have some/ a lot of apples.</a:t>
            </a:r>
            <a:endParaRPr lang="zh-CN" altLang="en-US" sz="2800" dirty="0">
              <a:ea typeface="黑体" panose="02010609060101010101" charset="-122"/>
            </a:endParaRPr>
          </a:p>
          <a:p>
            <a:r>
              <a:rPr lang="en-US" altLang="zh-CN" sz="2800" dirty="0">
                <a:ea typeface="黑体" panose="02010609060101010101" charset="-122"/>
              </a:rPr>
              <a:t>•  a little </a:t>
            </a:r>
            <a:r>
              <a:rPr lang="zh-CN" altLang="en-US" sz="2800" dirty="0">
                <a:ea typeface="黑体" panose="02010609060101010101" charset="-122"/>
              </a:rPr>
              <a:t>（用于肯定句中</a:t>
            </a:r>
            <a:r>
              <a:rPr lang="en-US" altLang="zh-CN" sz="2800" dirty="0">
                <a:ea typeface="黑体" panose="02010609060101010101" charset="-122"/>
              </a:rPr>
              <a:t>,</a:t>
            </a:r>
            <a:r>
              <a:rPr lang="zh-CN" altLang="en-US" sz="2800" dirty="0">
                <a:ea typeface="黑体" panose="02010609060101010101" charset="-122"/>
              </a:rPr>
              <a:t>修饰不可数名词）</a:t>
            </a:r>
          </a:p>
          <a:p>
            <a:r>
              <a:rPr lang="en-US" altLang="zh-CN" sz="2800" dirty="0" err="1">
                <a:ea typeface="黑体" panose="02010609060101010101" charset="-122"/>
              </a:rPr>
              <a:t>eg</a:t>
            </a:r>
            <a:r>
              <a:rPr lang="en-US" altLang="zh-CN" sz="2800" dirty="0">
                <a:ea typeface="黑体" panose="02010609060101010101" charset="-122"/>
              </a:rPr>
              <a:t>:  There is a little water in the glass.</a:t>
            </a:r>
          </a:p>
          <a:p>
            <a:r>
              <a:rPr lang="en-US" altLang="zh-CN" sz="2800" dirty="0">
                <a:ea typeface="黑体" panose="02010609060101010101" charset="-122"/>
              </a:rPr>
              <a:t>•   many (</a:t>
            </a:r>
            <a:r>
              <a:rPr lang="zh-CN" altLang="en-US" sz="2800" dirty="0">
                <a:ea typeface="黑体" panose="02010609060101010101" charset="-122"/>
              </a:rPr>
              <a:t>修饰可数名词</a:t>
            </a:r>
            <a:r>
              <a:rPr lang="en-US" altLang="zh-CN" sz="2800" dirty="0">
                <a:ea typeface="黑体" panose="02010609060101010101" charset="-122"/>
              </a:rPr>
              <a:t>)</a:t>
            </a:r>
          </a:p>
          <a:p>
            <a:r>
              <a:rPr lang="en-US" altLang="zh-CN" sz="2800" dirty="0" err="1">
                <a:ea typeface="黑体" panose="02010609060101010101" charset="-122"/>
              </a:rPr>
              <a:t>eg</a:t>
            </a:r>
            <a:r>
              <a:rPr lang="en-US" altLang="zh-CN" sz="2800" dirty="0">
                <a:ea typeface="黑体" panose="02010609060101010101" charset="-122"/>
              </a:rPr>
              <a:t>:  He eats many vegetables every day.</a:t>
            </a:r>
          </a:p>
          <a:p>
            <a:r>
              <a:rPr lang="en-US" altLang="zh-CN" sz="2800" dirty="0">
                <a:ea typeface="黑体" panose="02010609060101010101" charset="-122"/>
              </a:rPr>
              <a:t>•   too much </a:t>
            </a:r>
            <a:r>
              <a:rPr lang="zh-CN" altLang="en-US" sz="2800" dirty="0">
                <a:ea typeface="黑体" panose="02010609060101010101" charset="-122"/>
              </a:rPr>
              <a:t>太多的</a:t>
            </a:r>
            <a:r>
              <a:rPr lang="en-US" altLang="zh-CN" sz="2800" dirty="0">
                <a:ea typeface="黑体" panose="02010609060101010101" charset="-122"/>
              </a:rPr>
              <a:t>......</a:t>
            </a:r>
            <a:r>
              <a:rPr lang="zh-CN" altLang="en-US" sz="2800" dirty="0">
                <a:ea typeface="黑体" panose="02010609060101010101" charset="-122"/>
              </a:rPr>
              <a:t>（修饰不可数名词）</a:t>
            </a:r>
          </a:p>
          <a:p>
            <a:r>
              <a:rPr lang="en-US" altLang="zh-CN" sz="2800" dirty="0" err="1">
                <a:ea typeface="黑体" panose="02010609060101010101" charset="-122"/>
              </a:rPr>
              <a:t>eg</a:t>
            </a:r>
            <a:r>
              <a:rPr lang="zh-CN" altLang="en-US" sz="2800" dirty="0">
                <a:ea typeface="黑体" panose="02010609060101010101" charset="-122"/>
              </a:rPr>
              <a:t>：</a:t>
            </a:r>
            <a:r>
              <a:rPr lang="en-US" altLang="zh-CN" sz="2800" dirty="0">
                <a:ea typeface="黑体" panose="02010609060101010101" charset="-122"/>
              </a:rPr>
              <a:t>Do not drink too much water in the   evening.</a:t>
            </a:r>
          </a:p>
          <a:p>
            <a:r>
              <a:rPr lang="en-US" altLang="zh-CN" sz="2800" dirty="0">
                <a:ea typeface="黑体" panose="02010609060101010101" charset="-122"/>
              </a:rPr>
              <a:t>•   much too</a:t>
            </a:r>
            <a:r>
              <a:rPr lang="zh-CN" altLang="en-US" sz="2800" dirty="0">
                <a:ea typeface="黑体" panose="02010609060101010101" charset="-122"/>
              </a:rPr>
              <a:t>非常，太</a:t>
            </a:r>
            <a:r>
              <a:rPr lang="en-US" altLang="zh-CN" sz="2800" dirty="0">
                <a:ea typeface="黑体" panose="02010609060101010101" charset="-122"/>
              </a:rPr>
              <a:t>......</a:t>
            </a:r>
          </a:p>
          <a:p>
            <a:r>
              <a:rPr lang="en-US" altLang="zh-CN" sz="2800" dirty="0" err="1">
                <a:ea typeface="黑体" panose="02010609060101010101" charset="-122"/>
              </a:rPr>
              <a:t>eg</a:t>
            </a:r>
            <a:r>
              <a:rPr lang="en-US" altLang="zh-CN" sz="2800" dirty="0">
                <a:ea typeface="黑体" panose="02010609060101010101" charset="-122"/>
              </a:rPr>
              <a:t>: It is much too cold.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文本框 1"/>
          <p:cNvSpPr txBox="1">
            <a:spLocks noChangeArrowheads="1"/>
          </p:cNvSpPr>
          <p:nvPr/>
        </p:nvSpPr>
        <p:spPr bwMode="auto">
          <a:xfrm rot="-2220000">
            <a:off x="-180975" y="269767"/>
            <a:ext cx="2547938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 dirty="0">
                <a:solidFill>
                  <a:srgbClr val="00B0F0"/>
                </a:solidFill>
                <a:ea typeface="黑体" panose="02010609060101010101" charset="-122"/>
              </a:rPr>
              <a:t>exercises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897732" y="677863"/>
            <a:ext cx="8285560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800" dirty="0">
                <a:ea typeface="黑体" panose="02010609060101010101" charset="-122"/>
              </a:rPr>
              <a:t>You can have a little_____, but  not too much.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3635" y="2232025"/>
            <a:ext cx="3087290" cy="30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图片 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22032" y="2025650"/>
            <a:ext cx="3037285" cy="322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16042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16042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2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2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2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28"/>
</p:tagLst>
</file>

<file path=ppt/theme/theme1.xml><?xml version="1.0" encoding="utf-8"?>
<a:theme xmlns:a="http://schemas.openxmlformats.org/drawingml/2006/main" name="WWW.2PPT.COM&#10;">
  <a:themeElements>
    <a:clrScheme name="141">
      <a:dk1>
        <a:srgbClr val="5F5F5F"/>
      </a:dk1>
      <a:lt1>
        <a:sysClr val="window" lastClr="FFFFFF"/>
      </a:lt1>
      <a:dk2>
        <a:srgbClr val="5F5F5F"/>
      </a:dk2>
      <a:lt2>
        <a:srgbClr val="FFFFFF"/>
      </a:lt2>
      <a:accent1>
        <a:srgbClr val="87A452"/>
      </a:accent1>
      <a:accent2>
        <a:srgbClr val="58B898"/>
      </a:accent2>
      <a:accent3>
        <a:srgbClr val="489698"/>
      </a:accent3>
      <a:accent4>
        <a:srgbClr val="C2C25E"/>
      </a:accent4>
      <a:accent5>
        <a:srgbClr val="C00000"/>
      </a:accent5>
      <a:accent6>
        <a:srgbClr val="FFC000"/>
      </a:accent6>
      <a:hlink>
        <a:srgbClr val="00B0F0"/>
      </a:hlink>
      <a:folHlink>
        <a:srgbClr val="7F7F7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317</Words>
  <Application>Microsoft Office PowerPoint</Application>
  <PresentationFormat>全屏显示(4:3)</PresentationFormat>
  <Paragraphs>66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Aharoni</vt:lpstr>
      <vt:lpstr>黑体</vt:lpstr>
      <vt:lpstr>宋体</vt:lpstr>
      <vt:lpstr>微软雅黑</vt:lpstr>
      <vt:lpstr>Arial</vt:lpstr>
      <vt:lpstr>Calibri</vt:lpstr>
      <vt:lpstr>Wingdings 2</vt:lpstr>
      <vt:lpstr>WWW.2PPT.COM
</vt:lpstr>
      <vt:lpstr>PowerPoint 演示文稿</vt:lpstr>
      <vt:lpstr>How many meals are there in a day？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2016-09-11T01:49:00Z</dcterms:created>
  <dcterms:modified xsi:type="dcterms:W3CDTF">2023-01-17T03:20:39Z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E0667D4697C940C782CF2612A935E52B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