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7B82E-6A1A-4C8A-B804-BEC53DD9751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31063-AB0C-4E05-97EA-4199234969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31063-AB0C-4E05-97EA-41992349692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31063-AB0C-4E05-97EA-41992349692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E:\&#21407;E&#30424;&#25991;&#20214;\2016&#24180;&#31179;&#23395;&#29992;&#20070;\&#23450;&#31295;\&#35838;&#20214;\&#35838;&#20214;&#20864;&#20061;&#33521;&#19978;&#23450;&#31295;\&#35838;&#20214;&#20864;&#20061;&#33521;&#19978;&#23450;&#31295;\Unit%206\&#20864;&#25945;&#33521;&#35821;&#20061;&#24180;&#32423;&#19978;&#31532;&#20845;&#21333;&#20803;&#31532;&#20845;&#35838;&#26102;\Lesson36.mp3" TargetMode="External"/><Relationship Id="rId1" Type="http://schemas.microsoft.com/office/2007/relationships/media" Target="file:///E:\&#21407;E&#30424;&#25991;&#20214;\2016&#24180;&#31179;&#23395;&#29992;&#20070;\&#23450;&#31295;\&#35838;&#20214;\&#35838;&#20214;&#20864;&#20061;&#33521;&#19978;&#23450;&#31295;\&#35838;&#20214;&#20864;&#20061;&#33521;&#19978;&#23450;&#31295;\Unit%206\&#20864;&#25945;&#33521;&#35821;&#20061;&#24180;&#32423;&#19978;&#31532;&#20845;&#21333;&#20803;&#31532;&#20845;&#35838;&#26102;\Lesson36.mp3" TargetMode="Externa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5496" y="1628775"/>
            <a:ext cx="9073008" cy="648097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b"/>
          <a:lstStyle/>
          <a:p>
            <a:pPr algn="ctr">
              <a:buFontTx/>
              <a:buNone/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Unit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6 Movies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and Theatre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187" y="2708920"/>
            <a:ext cx="78517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6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Making </a:t>
            </a:r>
            <a:r>
              <a:rPr lang="en-US" altLang="zh-CN" sz="6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Plays Is Fun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79512" y="281923"/>
            <a:ext cx="5256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九年级英语上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新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课标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[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冀教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24754" y="5445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99"/>
          <p:cNvSpPr txBox="1">
            <a:spLocks noChangeArrowheads="1"/>
          </p:cNvSpPr>
          <p:nvPr/>
        </p:nvSpPr>
        <p:spPr bwMode="auto">
          <a:xfrm>
            <a:off x="1331913" y="1052513"/>
            <a:ext cx="6494462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</a:rPr>
              <a:t>3.It can take hundreds of people to make a movie or put on a play. 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◆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take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在本句中意思是“需要”。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◆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put on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在本句中意思是“上演”。</a:t>
            </a:r>
          </a:p>
          <a:p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</a:rPr>
              <a:t>4.We seldom think about the people who work behind the scenes. 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seldom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为频度副词,意为“不常,很少,难得”,通常置于实义动词之前,助动词、系动词与情态动词之后。含有seldom的句子属于否定句,构成反意疑问句时,疑问短句部分要用肯定形式。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99"/>
          <p:cNvSpPr txBox="1">
            <a:spLocks noChangeArrowheads="1"/>
          </p:cNvSpPr>
          <p:nvPr/>
        </p:nvSpPr>
        <p:spPr bwMode="auto">
          <a:xfrm>
            <a:off x="1260475" y="908050"/>
            <a:ext cx="6816725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</a:rPr>
              <a:t>5.But without </a:t>
            </a:r>
            <a:r>
              <a:rPr lang="en-US" altLang="zh-CN" sz="2400" b="1" u="sng" dirty="0" err="1">
                <a:solidFill>
                  <a:srgbClr val="902086"/>
                </a:solidFill>
                <a:latin typeface="Times New Roman" panose="02020603050405020304" pitchFamily="18" charset="0"/>
              </a:rPr>
              <a:t>them,making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</a:rPr>
              <a:t> a movie or a play would be almost impossible.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辨析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】　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almost,nearly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(1)从含义上讲,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almost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强调“十分接近”,而nearly强调“尚有不足”,所以在表示“想要做而没做成,很可能发生但还未发生”时,要用nearly,而表示“简直,像”等意思时,要用almost。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(2)从程度上讲,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almost比nearly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更接近。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(3)与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no,nobody,never,nothing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等连用时,用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almost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;与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连用时,用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nearly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99"/>
          <p:cNvSpPr txBox="1">
            <a:spLocks noChangeArrowheads="1"/>
          </p:cNvSpPr>
          <p:nvPr/>
        </p:nvSpPr>
        <p:spPr bwMode="auto">
          <a:xfrm>
            <a:off x="900113" y="836613"/>
            <a:ext cx="7197725" cy="484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>
                <a:solidFill>
                  <a:srgbClr val="902086"/>
                </a:solidFill>
                <a:latin typeface="Times New Roman" panose="02020603050405020304" pitchFamily="18" charset="0"/>
              </a:rPr>
              <a:t>6.Without their hard work,we would never get to know so many great stories and stars! 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◆句中的介词短语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without their hard work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表示条件,意为“没有他们的辛勤工作”,可用条件状语从句替换,在这里它可以替换为“If there isn’t their hard work”。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◆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hard work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意为“辛勤的工作”,hard为形容词,意为“辛勤的,艰苦的”,work为不可数名词,意为“工作”,而work hard意为“努力工作”,hard为副词,意为“努力地”,work为动词,意为“工作”。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◆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get to know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相当于know,意为“知道,了解,逐渐认识”,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get to do sth.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意为“逐步做某事”,表示一段逐步做的过程。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99"/>
          <p:cNvSpPr txBox="1">
            <a:spLocks noChangeArrowheads="1"/>
          </p:cNvSpPr>
          <p:nvPr/>
        </p:nvSpPr>
        <p:spPr bwMode="auto">
          <a:xfrm>
            <a:off x="1116013" y="1052513"/>
            <a:ext cx="690721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u="sng">
                <a:solidFill>
                  <a:srgbClr val="902086"/>
                </a:solidFill>
                <a:latin typeface="Times New Roman" panose="02020603050405020304" pitchFamily="18" charset="0"/>
              </a:rPr>
              <a:t>7.One group made a movie that was a comedy. 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本句是一个含有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定语从句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的复合句,定语从句先行词为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movie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r>
              <a:rPr lang="en-US" altLang="zh-CN" sz="2400" b="1" u="sng">
                <a:solidFill>
                  <a:srgbClr val="902086"/>
                </a:solidFill>
                <a:latin typeface="Times New Roman" panose="02020603050405020304" pitchFamily="18" charset="0"/>
              </a:rPr>
              <a:t>8.My group performed a play called The Fisherman and the Goldfish. </a:t>
            </a:r>
          </a:p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句中的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called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是动词call的过去分词,与后面的名词构成短语,用在名词play之后作定语,意为“被叫作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”,与named同义。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99"/>
          <p:cNvSpPr txBox="1">
            <a:spLocks noChangeArrowheads="1"/>
          </p:cNvSpPr>
          <p:nvPr/>
        </p:nvSpPr>
        <p:spPr bwMode="auto">
          <a:xfrm>
            <a:off x="785813" y="928688"/>
            <a:ext cx="78867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 err="1">
                <a:solidFill>
                  <a:srgbClr val="902086"/>
                </a:solidFill>
                <a:latin typeface="Times New Roman" panose="02020603050405020304" pitchFamily="18" charset="0"/>
              </a:rPr>
              <a:t>Ⅰ.Fill</a:t>
            </a:r>
            <a:r>
              <a:rPr lang="en-US" altLang="zh-CN" sz="2400" dirty="0">
                <a:solidFill>
                  <a:srgbClr val="902086"/>
                </a:solidFill>
                <a:latin typeface="Times New Roman" panose="02020603050405020304" pitchFamily="18" charset="0"/>
              </a:rPr>
              <a:t> in the blanks with the correct forms of the words in the box.</a:t>
            </a:r>
          </a:p>
          <a:p>
            <a:endParaRPr lang="en-US" altLang="zh-CN" sz="2400" dirty="0">
              <a:solidFill>
                <a:srgbClr val="902086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24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active,action,activity,act,actress,actor</a:t>
            </a:r>
            <a:endParaRPr lang="en-US" altLang="zh-CN" sz="240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1.Mountain climbing and fishing are my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favourite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outdoor</a:t>
            </a:r>
            <a:r>
              <a:rPr lang="zh-CN" altLang="en-US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 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2.Audrey Hepburn was an</a:t>
            </a:r>
            <a:r>
              <a:rPr lang="zh-CN" altLang="en-US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,and she was very pretty. 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3.He comes from a family of</a:t>
            </a:r>
            <a:r>
              <a:rPr lang="zh-CN" altLang="en-US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.His parents are well-known movie stars. 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4.We’ve</a:t>
            </a:r>
            <a:r>
              <a:rPr lang="zh-CN" altLang="en-US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in many school plays. 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5.Is your brother still an</a:t>
            </a:r>
            <a:r>
              <a:rPr lang="zh-CN" altLang="en-US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member of the chess club? 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6.People should take</a:t>
            </a:r>
            <a:r>
              <a:rPr lang="zh-CN" altLang="en-US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to protect the environment.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2" name="圆角矩形 2"/>
          <p:cNvSpPr>
            <a:spLocks noChangeArrowheads="1"/>
          </p:cNvSpPr>
          <p:nvPr/>
        </p:nvSpPr>
        <p:spPr bwMode="auto">
          <a:xfrm>
            <a:off x="1357313" y="1928813"/>
            <a:ext cx="5761037" cy="6477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noProof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文本框 3"/>
          <p:cNvSpPr txBox="1">
            <a:spLocks noChangeArrowheads="1"/>
          </p:cNvSpPr>
          <p:nvPr/>
        </p:nvSpPr>
        <p:spPr bwMode="auto">
          <a:xfrm>
            <a:off x="1928813" y="3071813"/>
            <a:ext cx="1292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activities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文本框 4"/>
          <p:cNvSpPr txBox="1">
            <a:spLocks noChangeArrowheads="1"/>
          </p:cNvSpPr>
          <p:nvPr/>
        </p:nvSpPr>
        <p:spPr bwMode="auto">
          <a:xfrm>
            <a:off x="4214813" y="3429000"/>
            <a:ext cx="1020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actress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1" name="文本框 5"/>
          <p:cNvSpPr txBox="1">
            <a:spLocks noChangeArrowheads="1"/>
          </p:cNvSpPr>
          <p:nvPr/>
        </p:nvSpPr>
        <p:spPr bwMode="auto">
          <a:xfrm>
            <a:off x="4429125" y="3857625"/>
            <a:ext cx="111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actors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2" name="文本框 6"/>
          <p:cNvSpPr txBox="1">
            <a:spLocks noChangeArrowheads="1"/>
          </p:cNvSpPr>
          <p:nvPr/>
        </p:nvSpPr>
        <p:spPr bwMode="auto">
          <a:xfrm>
            <a:off x="2143125" y="4500563"/>
            <a:ext cx="831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acted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3" name="文本框 7"/>
          <p:cNvSpPr txBox="1">
            <a:spLocks noChangeArrowheads="1"/>
          </p:cNvSpPr>
          <p:nvPr/>
        </p:nvSpPr>
        <p:spPr bwMode="auto">
          <a:xfrm>
            <a:off x="4000500" y="4929188"/>
            <a:ext cx="917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active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4" name="文本框 8"/>
          <p:cNvSpPr txBox="1">
            <a:spLocks noChangeArrowheads="1"/>
          </p:cNvSpPr>
          <p:nvPr/>
        </p:nvSpPr>
        <p:spPr bwMode="auto">
          <a:xfrm>
            <a:off x="3286125" y="5286375"/>
            <a:ext cx="1285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actions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9" name="矩形 9"/>
          <p:cNvSpPr>
            <a:spLocks noChangeArrowheads="1"/>
          </p:cNvSpPr>
          <p:nvPr/>
        </p:nvSpPr>
        <p:spPr bwMode="auto">
          <a:xfrm>
            <a:off x="1214438" y="0"/>
            <a:ext cx="26860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rgbClr val="FF00FF"/>
                </a:solidFill>
                <a:latin typeface="Aharoni" pitchFamily="2" charset="-79"/>
              </a:rPr>
              <a:t>Practice</a:t>
            </a:r>
            <a:endParaRPr lang="en-US" altLang="zh-CN" sz="5400" dirty="0">
              <a:solidFill>
                <a:srgbClr val="000000"/>
              </a:solidFill>
              <a:latin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/>
      <p:bldP spid="19461" grpId="0"/>
      <p:bldP spid="19462" grpId="0"/>
      <p:bldP spid="19463" grpId="0"/>
      <p:bldP spid="194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99"/>
          <p:cNvSpPr txBox="1">
            <a:spLocks noChangeArrowheads="1"/>
          </p:cNvSpPr>
          <p:nvPr/>
        </p:nvSpPr>
        <p:spPr bwMode="auto">
          <a:xfrm>
            <a:off x="1260475" y="692150"/>
            <a:ext cx="7051675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902086"/>
                </a:solidFill>
                <a:latin typeface="Times New Roman" panose="02020603050405020304" pitchFamily="18" charset="0"/>
              </a:rPr>
              <a:t>Ⅱ.</a:t>
            </a:r>
            <a:r>
              <a:rPr lang="zh-CN" altLang="en-US" sz="2400" b="1" dirty="0">
                <a:solidFill>
                  <a:srgbClr val="902086"/>
                </a:solidFill>
                <a:latin typeface="Times New Roman" panose="02020603050405020304" pitchFamily="18" charset="0"/>
              </a:rPr>
              <a:t>单项填空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1.I have a friend</a:t>
            </a:r>
            <a:r>
              <a:rPr lang="zh-CN" altLang="en-US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Zhang Lei. </a:t>
            </a:r>
          </a:p>
          <a:p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A.call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B.name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C.names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D.called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2.He wants to eat the</a:t>
            </a:r>
            <a:r>
              <a:rPr lang="zh-CN" altLang="en-US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apple. </a:t>
            </a:r>
          </a:p>
          <a:p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A.all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B.whole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C.any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D.either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3.He said</a:t>
            </a:r>
            <a:r>
              <a:rPr lang="zh-CN" altLang="en-US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nothing was worth listening to. </a:t>
            </a:r>
          </a:p>
          <a:p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A.almost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B.nearly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C.most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D.all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4.A new study proves a</a:t>
            </a:r>
            <a:r>
              <a:rPr lang="zh-CN" altLang="en-US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walk every day is enough to keep people away from becoming fat. 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A.30-minute	B.30 minute’s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C.30-minutes	D.30 minute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2" name="文本框 2"/>
          <p:cNvSpPr txBox="1">
            <a:spLocks noChangeArrowheads="1"/>
          </p:cNvSpPr>
          <p:nvPr/>
        </p:nvSpPr>
        <p:spPr bwMode="auto">
          <a:xfrm>
            <a:off x="4067175" y="1052513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文本框 3"/>
          <p:cNvSpPr txBox="1">
            <a:spLocks noChangeArrowheads="1"/>
          </p:cNvSpPr>
          <p:nvPr/>
        </p:nvSpPr>
        <p:spPr bwMode="auto">
          <a:xfrm>
            <a:off x="4643438" y="1773238"/>
            <a:ext cx="39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4" name="文本框 4"/>
          <p:cNvSpPr txBox="1">
            <a:spLocks noChangeArrowheads="1"/>
          </p:cNvSpPr>
          <p:nvPr/>
        </p:nvSpPr>
        <p:spPr bwMode="auto">
          <a:xfrm>
            <a:off x="2987675" y="2492375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5" name="文本框 5"/>
          <p:cNvSpPr txBox="1">
            <a:spLocks noChangeArrowheads="1"/>
          </p:cNvSpPr>
          <p:nvPr/>
        </p:nvSpPr>
        <p:spPr bwMode="auto">
          <a:xfrm>
            <a:off x="4572000" y="3143250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  <p:bldP spid="20484" grpId="0"/>
      <p:bldP spid="204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99"/>
          <p:cNvSpPr txBox="1">
            <a:spLocks noChangeArrowheads="1"/>
          </p:cNvSpPr>
          <p:nvPr/>
        </p:nvSpPr>
        <p:spPr bwMode="auto">
          <a:xfrm>
            <a:off x="1044575" y="692150"/>
            <a:ext cx="719455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902086"/>
                </a:solidFill>
                <a:latin typeface="Times New Roman" panose="02020603050405020304" pitchFamily="18" charset="0"/>
              </a:rPr>
              <a:t>Ⅲ.</a:t>
            </a:r>
            <a:r>
              <a:rPr lang="zh-CN" altLang="en-US" sz="2400" b="1">
                <a:solidFill>
                  <a:srgbClr val="902086"/>
                </a:solidFill>
                <a:latin typeface="Times New Roman" panose="02020603050405020304" pitchFamily="18" charset="0"/>
              </a:rPr>
              <a:t>连词成句</a:t>
            </a:r>
          </a:p>
          <a:p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1.learned,they,a,everyone,said,lot(.)</a:t>
            </a:r>
            <a:endParaRPr lang="en-US" altLang="zh-CN" sz="2400" b="1" u="sng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b="1" u="sng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2.talented,movie,they,are,makers(.)</a:t>
            </a:r>
            <a:endParaRPr lang="en-US" altLang="zh-CN" sz="2400" b="1" u="sng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b="1" u="sng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3.always,focused,I,on,their,clothes(.)</a:t>
            </a:r>
            <a:endParaRPr lang="en-US" altLang="zh-CN" sz="2400" b="1" u="sng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b="1" u="sng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4.will,experience,forget,we,an,never,this,is(.)</a:t>
            </a:r>
            <a:endParaRPr lang="en-US" altLang="zh-CN" sz="2400" b="1" u="sng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b="1" u="sng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5.many,great,so,stars,stories,the,in,play,and,are(.)</a:t>
            </a:r>
          </a:p>
          <a:p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文本框 2"/>
          <p:cNvSpPr txBox="1">
            <a:spLocks noChangeArrowheads="1"/>
          </p:cNvSpPr>
          <p:nvPr/>
        </p:nvSpPr>
        <p:spPr bwMode="auto">
          <a:xfrm>
            <a:off x="1331913" y="1412875"/>
            <a:ext cx="4213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Everyone said they learned a lot.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文本框 3"/>
          <p:cNvSpPr txBox="1">
            <a:spLocks noChangeArrowheads="1"/>
          </p:cNvSpPr>
          <p:nvPr/>
        </p:nvSpPr>
        <p:spPr bwMode="auto">
          <a:xfrm>
            <a:off x="1260475" y="2133600"/>
            <a:ext cx="4203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They are talented movie makers.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8" name="文本框 4"/>
          <p:cNvSpPr txBox="1">
            <a:spLocks noChangeArrowheads="1"/>
          </p:cNvSpPr>
          <p:nvPr/>
        </p:nvSpPr>
        <p:spPr bwMode="auto">
          <a:xfrm>
            <a:off x="1403350" y="2852738"/>
            <a:ext cx="4300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 always focused on their clothes.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9" name="文本框 5"/>
          <p:cNvSpPr txBox="1">
            <a:spLocks noChangeArrowheads="1"/>
          </p:cNvSpPr>
          <p:nvPr/>
        </p:nvSpPr>
        <p:spPr bwMode="auto">
          <a:xfrm>
            <a:off x="1331913" y="3644900"/>
            <a:ext cx="5421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This is an experience we will never forget.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0" name="文本框 6"/>
          <p:cNvSpPr txBox="1">
            <a:spLocks noChangeArrowheads="1"/>
          </p:cNvSpPr>
          <p:nvPr/>
        </p:nvSpPr>
        <p:spPr bwMode="auto">
          <a:xfrm>
            <a:off x="1116013" y="4365625"/>
            <a:ext cx="5886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So many great stories and stars are in the play.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8" grpId="0"/>
      <p:bldP spid="21509" grpId="0"/>
      <p:bldP spid="215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99"/>
          <p:cNvSpPr txBox="1">
            <a:spLocks noChangeArrowheads="1"/>
          </p:cNvSpPr>
          <p:nvPr/>
        </p:nvSpPr>
        <p:spPr bwMode="auto">
          <a:xfrm>
            <a:off x="827088" y="1052513"/>
            <a:ext cx="7118350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6000" dirty="0">
                <a:solidFill>
                  <a:srgbClr val="FF00FF"/>
                </a:solidFill>
                <a:latin typeface="Times New Roman" panose="02020603050405020304" pitchFamily="18" charset="0"/>
              </a:rPr>
              <a:t>Homework</a:t>
            </a:r>
            <a:endParaRPr lang="en-US" altLang="zh-CN" sz="6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1.Finish off the exercises in the activity book.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2.Finish off the exercises in Unit Review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4" name="图片 1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3789363"/>
            <a:ext cx="20669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动作按钮: 后退或前一项 2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6877050" y="5445125"/>
            <a:ext cx="503238" cy="576263"/>
          </a:xfrm>
          <a:prstGeom prst="actionButtonBackPreviou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noProof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6950" y="1700213"/>
            <a:ext cx="20955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图片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1628775"/>
            <a:ext cx="2109787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323850" y="2349500"/>
            <a:ext cx="85344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★Who’s your </a:t>
            </a:r>
            <a:r>
              <a:rPr lang="en-US" altLang="zh-CN" sz="32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favourite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 actor or actress?</a:t>
            </a:r>
          </a:p>
          <a:p>
            <a:pPr>
              <a:lnSpc>
                <a:spcPct val="115000"/>
              </a:lnSpc>
            </a:pP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</a:rPr>
              <a:t>★Can you name some people who work behind the scenes on the movies and plays?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1763713" y="1125538"/>
            <a:ext cx="56165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56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Think About It !</a:t>
            </a:r>
            <a:endParaRPr lang="en-US" altLang="zh-CN" sz="5600" b="1" dirty="0">
              <a:solidFill>
                <a:srgbClr val="66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2"/>
          <p:cNvSpPr txBox="1">
            <a:spLocks noChangeArrowheads="1"/>
          </p:cNvSpPr>
          <p:nvPr/>
        </p:nvSpPr>
        <p:spPr bwMode="auto">
          <a:xfrm>
            <a:off x="777875" y="2276475"/>
            <a:ext cx="76104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>
                <a:latin typeface="Times New Roman" panose="02020603050405020304" pitchFamily="18" charset="0"/>
              </a:rPr>
              <a:t>   </a:t>
            </a:r>
            <a:r>
              <a:rPr lang="en-US" altLang="zh-CN" sz="5000" b="1">
                <a:solidFill>
                  <a:srgbClr val="0000E2"/>
                </a:solidFill>
                <a:latin typeface="Times New Roman" panose="02020603050405020304" pitchFamily="18" charset="0"/>
              </a:rPr>
              <a:t>                                          </a:t>
            </a:r>
            <a:endParaRPr lang="en-US" altLang="zh-CN" sz="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2" name="Rectangle 17"/>
          <p:cNvSpPr>
            <a:spLocks noChangeArrowheads="1"/>
          </p:cNvSpPr>
          <p:nvPr/>
        </p:nvSpPr>
        <p:spPr bwMode="auto">
          <a:xfrm>
            <a:off x="1331913" y="692150"/>
            <a:ext cx="5113337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7000" b="1" i="1" dirty="0">
                <a:solidFill>
                  <a:srgbClr val="CC00CC"/>
                </a:solidFill>
                <a:latin typeface="Times New Roman" panose="02020603050405020304" pitchFamily="18" charset="0"/>
              </a:rPr>
              <a:t>New Words</a:t>
            </a:r>
            <a:endParaRPr lang="en-US" altLang="zh-CN" sz="7000" b="1" i="1" dirty="0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文本框 1"/>
          <p:cNvSpPr txBox="1">
            <a:spLocks noChangeArrowheads="1"/>
          </p:cNvSpPr>
          <p:nvPr/>
        </p:nvSpPr>
        <p:spPr bwMode="auto">
          <a:xfrm>
            <a:off x="684213" y="2349500"/>
            <a:ext cx="160972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 dirty="0">
                <a:solidFill>
                  <a:srgbClr val="0000E2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focus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文本框 2"/>
          <p:cNvSpPr txBox="1">
            <a:spLocks noChangeArrowheads="1"/>
          </p:cNvSpPr>
          <p:nvPr/>
        </p:nvSpPr>
        <p:spPr bwMode="auto">
          <a:xfrm>
            <a:off x="2771775" y="2349500"/>
            <a:ext cx="20637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>
                <a:solidFill>
                  <a:srgbClr val="0000E2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actress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文本框 3"/>
          <p:cNvSpPr txBox="1">
            <a:spLocks noChangeArrowheads="1"/>
          </p:cNvSpPr>
          <p:nvPr/>
        </p:nvSpPr>
        <p:spPr bwMode="auto">
          <a:xfrm>
            <a:off x="5364163" y="3573463"/>
            <a:ext cx="307022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>
                <a:solidFill>
                  <a:srgbClr val="0000E2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impossible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2" name="文本框 4"/>
          <p:cNvSpPr txBox="1">
            <a:spLocks noChangeArrowheads="1"/>
          </p:cNvSpPr>
          <p:nvPr/>
        </p:nvSpPr>
        <p:spPr bwMode="auto">
          <a:xfrm>
            <a:off x="2627313" y="3573463"/>
            <a:ext cx="1751012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>
                <a:solidFill>
                  <a:srgbClr val="0000E2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talent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3" name="文本框 5"/>
          <p:cNvSpPr txBox="1">
            <a:spLocks noChangeArrowheads="1"/>
          </p:cNvSpPr>
          <p:nvPr/>
        </p:nvSpPr>
        <p:spPr bwMode="auto">
          <a:xfrm>
            <a:off x="684213" y="3500438"/>
            <a:ext cx="13239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>
                <a:solidFill>
                  <a:srgbClr val="0000E2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own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4" name="文本框 6"/>
          <p:cNvSpPr txBox="1">
            <a:spLocks noChangeArrowheads="1"/>
          </p:cNvSpPr>
          <p:nvPr/>
        </p:nvSpPr>
        <p:spPr bwMode="auto">
          <a:xfrm>
            <a:off x="5292725" y="2349500"/>
            <a:ext cx="310673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>
                <a:solidFill>
                  <a:srgbClr val="0000E2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experience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  <p:bldP spid="9221" grpId="0"/>
      <p:bldP spid="9222" grpId="0"/>
      <p:bldP spid="9223" grpId="0"/>
      <p:bldP spid="92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99"/>
          <p:cNvSpPr txBox="1">
            <a:spLocks noChangeArrowheads="1"/>
          </p:cNvSpPr>
          <p:nvPr/>
        </p:nvSpPr>
        <p:spPr bwMode="auto">
          <a:xfrm>
            <a:off x="1116013" y="549275"/>
            <a:ext cx="7104062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902086"/>
                </a:solidFill>
                <a:latin typeface="Times New Roman" panose="02020603050405020304" pitchFamily="18" charset="0"/>
              </a:rPr>
              <a:t>Listen to the passage and tick the correct answers.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(1)How long was Jack’s holiday?</a:t>
            </a:r>
          </a:p>
          <a:p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Three days.</a:t>
            </a:r>
          </a:p>
          <a:p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Two days.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(2)What did Jack do during the holiday?</a:t>
            </a:r>
          </a:p>
          <a:p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He watched an action movie.</a:t>
            </a:r>
          </a:p>
          <a:p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He watched a cartoon.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(3)What did the actor and actress do in the movie?</a:t>
            </a:r>
          </a:p>
          <a:p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found a new world.</a:t>
            </a:r>
          </a:p>
          <a:p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fought some bad men.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6" name="矩形 3"/>
          <p:cNvSpPr>
            <a:spLocks noChangeArrowheads="1"/>
          </p:cNvSpPr>
          <p:nvPr/>
        </p:nvSpPr>
        <p:spPr bwMode="auto">
          <a:xfrm>
            <a:off x="1187450" y="1917700"/>
            <a:ext cx="3603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noProof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矩形 4"/>
          <p:cNvSpPr>
            <a:spLocks noChangeArrowheads="1"/>
          </p:cNvSpPr>
          <p:nvPr/>
        </p:nvSpPr>
        <p:spPr bwMode="auto">
          <a:xfrm>
            <a:off x="1187450" y="2349500"/>
            <a:ext cx="3603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noProof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矩形 5"/>
          <p:cNvSpPr>
            <a:spLocks noChangeArrowheads="1"/>
          </p:cNvSpPr>
          <p:nvPr/>
        </p:nvSpPr>
        <p:spPr bwMode="auto">
          <a:xfrm>
            <a:off x="1187450" y="3644900"/>
            <a:ext cx="360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noProof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矩形 6"/>
          <p:cNvSpPr>
            <a:spLocks noChangeArrowheads="1"/>
          </p:cNvSpPr>
          <p:nvPr/>
        </p:nvSpPr>
        <p:spPr bwMode="auto">
          <a:xfrm>
            <a:off x="1187450" y="3140075"/>
            <a:ext cx="3603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noProof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0" name="矩形 7"/>
          <p:cNvSpPr>
            <a:spLocks noChangeArrowheads="1"/>
          </p:cNvSpPr>
          <p:nvPr/>
        </p:nvSpPr>
        <p:spPr bwMode="auto">
          <a:xfrm>
            <a:off x="1187450" y="4868863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noProof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1" name="矩形 8"/>
          <p:cNvSpPr>
            <a:spLocks noChangeArrowheads="1"/>
          </p:cNvSpPr>
          <p:nvPr/>
        </p:nvSpPr>
        <p:spPr bwMode="auto">
          <a:xfrm>
            <a:off x="1187450" y="5373688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noProof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8" name="文本框 9"/>
          <p:cNvSpPr txBox="1">
            <a:spLocks noChangeArrowheads="1"/>
          </p:cNvSpPr>
          <p:nvPr/>
        </p:nvSpPr>
        <p:spPr bwMode="auto">
          <a:xfrm>
            <a:off x="1044575" y="5300663"/>
            <a:ext cx="411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华文琥珀" panose="02010800040101010101" pitchFamily="2" charset="-122"/>
              </a:rPr>
              <a:t>√</a:t>
            </a:r>
          </a:p>
        </p:txBody>
      </p:sp>
      <p:sp>
        <p:nvSpPr>
          <p:cNvPr id="10249" name="文本框 10"/>
          <p:cNvSpPr txBox="1">
            <a:spLocks noChangeArrowheads="1"/>
          </p:cNvSpPr>
          <p:nvPr/>
        </p:nvSpPr>
        <p:spPr bwMode="auto">
          <a:xfrm>
            <a:off x="1044575" y="3068638"/>
            <a:ext cx="411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华文琥珀" panose="02010800040101010101" pitchFamily="2" charset="-122"/>
              </a:rPr>
              <a:t>√</a:t>
            </a:r>
          </a:p>
        </p:txBody>
      </p:sp>
      <p:sp>
        <p:nvSpPr>
          <p:cNvPr id="10250" name="文本框 11"/>
          <p:cNvSpPr txBox="1">
            <a:spLocks noChangeArrowheads="1"/>
          </p:cNvSpPr>
          <p:nvPr/>
        </p:nvSpPr>
        <p:spPr bwMode="auto">
          <a:xfrm>
            <a:off x="1044575" y="1844675"/>
            <a:ext cx="411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华文琥珀" panose="02010800040101010101" pitchFamily="2" charset="-122"/>
              </a:rPr>
              <a:t>√</a:t>
            </a:r>
          </a:p>
        </p:txBody>
      </p:sp>
      <p:pic>
        <p:nvPicPr>
          <p:cNvPr id="13" name="Lesson36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1071563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45633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10248" grpId="0"/>
      <p:bldP spid="10249" grpId="0"/>
      <p:bldP spid="102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99"/>
          <p:cNvSpPr txBox="1">
            <a:spLocks noChangeArrowheads="1"/>
          </p:cNvSpPr>
          <p:nvPr/>
        </p:nvSpPr>
        <p:spPr bwMode="auto">
          <a:xfrm>
            <a:off x="900113" y="404813"/>
            <a:ext cx="7826375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902086"/>
                </a:solidFill>
                <a:latin typeface="Times New Roman" panose="02020603050405020304" pitchFamily="18" charset="0"/>
              </a:rPr>
              <a:t>Read the lesson and answer the questions.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(1)For how long did Jenny and her classmates learn about movies and plays?</a:t>
            </a:r>
          </a:p>
          <a:p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(2)Who do most people focus on when they watch movies?</a:t>
            </a:r>
          </a:p>
          <a:p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(3)Did Jenny’s class like the comedy one group 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made?How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do you know that?</a:t>
            </a:r>
          </a:p>
          <a:p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(4)What was the name of the play that Jenny’s group wrote?</a:t>
            </a:r>
          </a:p>
          <a:p>
            <a:endParaRPr lang="en-US" altLang="zh-CN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6" name="文本框 1"/>
          <p:cNvSpPr txBox="1">
            <a:spLocks noChangeArrowheads="1"/>
          </p:cNvSpPr>
          <p:nvPr/>
        </p:nvSpPr>
        <p:spPr bwMode="auto">
          <a:xfrm>
            <a:off x="1403350" y="1628775"/>
            <a:ext cx="2389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For two weeks.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文本框 2"/>
          <p:cNvSpPr txBox="1">
            <a:spLocks noChangeArrowheads="1"/>
          </p:cNvSpPr>
          <p:nvPr/>
        </p:nvSpPr>
        <p:spPr bwMode="auto">
          <a:xfrm>
            <a:off x="1476375" y="2924175"/>
            <a:ext cx="3201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Actors and actresses.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文本框 3"/>
          <p:cNvSpPr txBox="1">
            <a:spLocks noChangeArrowheads="1"/>
          </p:cNvSpPr>
          <p:nvPr/>
        </p:nvSpPr>
        <p:spPr bwMode="auto">
          <a:xfrm>
            <a:off x="971550" y="4292600"/>
            <a:ext cx="668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Yes.Their movie made the whole class laugh.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9" name="文本框 4"/>
          <p:cNvSpPr txBox="1">
            <a:spLocks noChangeArrowheads="1"/>
          </p:cNvSpPr>
          <p:nvPr/>
        </p:nvSpPr>
        <p:spPr bwMode="auto">
          <a:xfrm>
            <a:off x="1260475" y="5518150"/>
            <a:ext cx="5170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The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Fisherman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and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the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Goldfish.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8" grpId="0"/>
      <p:bldP spid="112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99"/>
          <p:cNvSpPr txBox="1">
            <a:spLocks noChangeArrowheads="1"/>
          </p:cNvSpPr>
          <p:nvPr/>
        </p:nvSpPr>
        <p:spPr bwMode="auto">
          <a:xfrm>
            <a:off x="1187450" y="1701800"/>
            <a:ext cx="621347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Main phrases: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put on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get to know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take actions to do </a:t>
            </a:r>
            <a:r>
              <a:rPr lang="en-US" altLang="zh-CN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in the show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hard work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shoot short movies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agree with sb.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4" name="文本框 1"/>
          <p:cNvSpPr txBox="1">
            <a:spLocks noChangeArrowheads="1"/>
          </p:cNvSpPr>
          <p:nvPr/>
        </p:nvSpPr>
        <p:spPr bwMode="auto">
          <a:xfrm>
            <a:off x="1331913" y="404813"/>
            <a:ext cx="6122987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90208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Read the text and find out main phrases and sentences.</a:t>
            </a:r>
          </a:p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99"/>
          <p:cNvSpPr txBox="1">
            <a:spLocks noChangeArrowheads="1"/>
          </p:cNvSpPr>
          <p:nvPr/>
        </p:nvSpPr>
        <p:spPr bwMode="auto">
          <a:xfrm>
            <a:off x="755650" y="549275"/>
            <a:ext cx="782955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Main sentences: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When we began these 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lessons,all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I knew was that movies and plays are fun to watch.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We seldom think about the people who work behind the scenes.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But without 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them,making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 movie or a play would be almost impossible.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One group made a movie that was a comedy.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Their movie made the whole class laugh.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My group performed a play called 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Fisherman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Goldfish.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99"/>
          <p:cNvSpPr txBox="1">
            <a:spLocks noChangeArrowheads="1"/>
          </p:cNvSpPr>
          <p:nvPr/>
        </p:nvSpPr>
        <p:spPr bwMode="auto">
          <a:xfrm>
            <a:off x="683568" y="980728"/>
            <a:ext cx="6919912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☆教材解读☆</a:t>
            </a:r>
          </a:p>
          <a:p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</a:rPr>
              <a:t>1.When we began these </a:t>
            </a:r>
            <a:r>
              <a:rPr lang="en-US" altLang="zh-CN" sz="2400" b="1" u="sng" dirty="0" err="1">
                <a:solidFill>
                  <a:srgbClr val="902086"/>
                </a:solidFill>
                <a:latin typeface="Times New Roman" panose="02020603050405020304" pitchFamily="18" charset="0"/>
              </a:rPr>
              <a:t>lessons,all</a:t>
            </a:r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</a:rPr>
              <a:t> I knew was that movies and plays are fun to watch.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◆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when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引导时间状语从句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;I knew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all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的定语从句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省略了引导词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that;that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movies and plays are fun to watch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是表语从句。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◆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fun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在本句中为名词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意为“有趣的人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物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);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逗人乐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/(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或令人兴奋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的行动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话语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)”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endParaRPr lang="zh-CN" altLang="en-US" sz="2400" b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b="1" u="sng" dirty="0">
                <a:solidFill>
                  <a:srgbClr val="902086"/>
                </a:solidFill>
                <a:latin typeface="Times New Roman" panose="02020603050405020304" pitchFamily="18" charset="0"/>
              </a:rPr>
              <a:t>2.I thought they were the most important people in the show. 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the show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意为“在演出中”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,show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在此处为名词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意为“演出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展示”。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873</Words>
  <Application>Microsoft Office PowerPoint</Application>
  <PresentationFormat>全屏显示(4:3)</PresentationFormat>
  <Paragraphs>131</Paragraphs>
  <Slides>17</Slides>
  <Notes>2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Aharoni</vt:lpstr>
      <vt:lpstr>华文琥珀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2017-03-15T04:23:00Z</dcterms:created>
  <dcterms:modified xsi:type="dcterms:W3CDTF">2023-01-17T03:20:56Z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5F83B1F11AA943E4B268439D1346CC60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