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000000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7C810-692A-4220-8122-618B838961B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85D3C-3F52-4A57-BFEC-87F881D9FD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85D3C-3F52-4A57-BFEC-87F881D9FDD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409748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86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Unit </a:t>
            </a:r>
            <a:r>
              <a:rPr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9 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I </a:t>
            </a:r>
            <a:r>
              <a:rPr lang="en-US" altLang="zh-CN" sz="3600" b="1" dirty="0">
                <a:solidFill>
                  <a:srgbClr val="FF0000"/>
                </a:solidFill>
              </a:rPr>
              <a:t>like music that I can dance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to</a:t>
            </a:r>
          </a:p>
          <a:p>
            <a:pPr algn="ctr"/>
            <a:endParaRPr lang="en-US" altLang="zh-CN" sz="3600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期末单元复习</a:t>
            </a:r>
          </a:p>
        </p:txBody>
      </p:sp>
      <p:sp>
        <p:nvSpPr>
          <p:cNvPr id="3" name="矩形 2"/>
          <p:cNvSpPr/>
          <p:nvPr/>
        </p:nvSpPr>
        <p:spPr>
          <a:xfrm>
            <a:off x="2646824" y="487676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二、英译汉。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1</a:t>
            </a:r>
            <a:r>
              <a:rPr lang="zh-CN" altLang="en-US" sz="2400" dirty="0"/>
              <a:t>．</a:t>
            </a:r>
            <a:r>
              <a:rPr lang="en-US" altLang="zh-CN" sz="2400" dirty="0"/>
              <a:t>watch a movie</a:t>
            </a:r>
            <a:r>
              <a:rPr lang="zh-CN" altLang="en-US" sz="2400" dirty="0">
                <a:solidFill>
                  <a:srgbClr val="CC0000"/>
                </a:solidFill>
              </a:rPr>
              <a:t>看电影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2</a:t>
            </a:r>
            <a:r>
              <a:rPr lang="zh-CN" altLang="en-US" sz="2400" dirty="0"/>
              <a:t>．</a:t>
            </a:r>
            <a:r>
              <a:rPr lang="en-US" altLang="zh-CN" sz="2400" dirty="0"/>
              <a:t>think about</a:t>
            </a:r>
            <a:r>
              <a:rPr lang="zh-CN" altLang="en-US" sz="2400" dirty="0">
                <a:solidFill>
                  <a:srgbClr val="CC0000"/>
                </a:solidFill>
              </a:rPr>
              <a:t>思考；考虑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3</a:t>
            </a:r>
            <a:r>
              <a:rPr lang="zh-CN" altLang="en-US" sz="2400" dirty="0"/>
              <a:t>．</a:t>
            </a:r>
            <a:r>
              <a:rPr lang="en-US" altLang="zh-CN" sz="2400" dirty="0"/>
              <a:t>feel like doing</a:t>
            </a:r>
            <a:r>
              <a:rPr lang="zh-CN" altLang="en-US" sz="2400" dirty="0">
                <a:solidFill>
                  <a:srgbClr val="CC0000"/>
                </a:solidFill>
              </a:rPr>
              <a:t>想要做</a:t>
            </a:r>
            <a:r>
              <a:rPr lang="en-US" altLang="zh-CN" sz="2400" dirty="0">
                <a:solidFill>
                  <a:srgbClr val="CC0000"/>
                </a:solidFill>
              </a:rPr>
              <a:t>……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4</a:t>
            </a:r>
            <a:r>
              <a:rPr lang="zh-CN" altLang="en-US" sz="2400" dirty="0"/>
              <a:t>．</a:t>
            </a:r>
            <a:r>
              <a:rPr lang="en-US" altLang="zh-CN" sz="2400" dirty="0"/>
              <a:t>too noisy</a:t>
            </a:r>
            <a:r>
              <a:rPr lang="zh-CN" altLang="en-US" sz="2400" dirty="0">
                <a:solidFill>
                  <a:srgbClr val="CC0000"/>
                </a:solidFill>
              </a:rPr>
              <a:t>太吵了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en-US" altLang="zh-CN" sz="2400" dirty="0"/>
              <a:t>5</a:t>
            </a:r>
            <a:r>
              <a:rPr lang="zh-CN" altLang="en-US" sz="2400" dirty="0"/>
              <a:t>．</a:t>
            </a:r>
            <a:r>
              <a:rPr lang="en-US" altLang="zh-CN" sz="2400" dirty="0"/>
              <a:t>spare time</a:t>
            </a:r>
            <a:r>
              <a:rPr lang="zh-CN" altLang="en-US" sz="2400" dirty="0">
                <a:solidFill>
                  <a:srgbClr val="CC0000"/>
                </a:solidFill>
              </a:rPr>
              <a:t>空闲的时间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/>
              <a:t>6</a:t>
            </a:r>
            <a:r>
              <a:rPr lang="zh-CN" altLang="en-US" sz="2400" dirty="0"/>
              <a:t>．</a:t>
            </a:r>
            <a:r>
              <a:rPr lang="en-US" altLang="zh-CN" sz="2400" dirty="0"/>
              <a:t>cheer sb. up</a:t>
            </a:r>
            <a:r>
              <a:rPr lang="zh-CN" altLang="en-US" sz="2400" dirty="0">
                <a:solidFill>
                  <a:srgbClr val="CC0000"/>
                </a:solidFill>
              </a:rPr>
              <a:t>使某人振作起来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/>
              <a:t>7</a:t>
            </a:r>
            <a:r>
              <a:rPr lang="zh-CN" altLang="en-US" sz="2400" dirty="0"/>
              <a:t>．</a:t>
            </a:r>
            <a:r>
              <a:rPr lang="en-US" altLang="zh-CN" sz="2400" dirty="0"/>
              <a:t>try one's best to do </a:t>
            </a:r>
            <a:r>
              <a:rPr lang="en-US" altLang="zh-CN" sz="2400" dirty="0" err="1"/>
              <a:t>sth</a:t>
            </a:r>
            <a:r>
              <a:rPr lang="en-US" altLang="zh-CN" sz="2400" dirty="0"/>
              <a:t>. </a:t>
            </a:r>
            <a:r>
              <a:rPr lang="zh-CN" altLang="en-US" sz="2400" dirty="0">
                <a:solidFill>
                  <a:srgbClr val="CC0000"/>
                </a:solidFill>
              </a:rPr>
              <a:t>尽力做某事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/>
              <a:t>8</a:t>
            </a:r>
            <a:r>
              <a:rPr lang="zh-CN" altLang="en-US" sz="2400" dirty="0"/>
              <a:t>．</a:t>
            </a:r>
            <a:r>
              <a:rPr lang="en-US" altLang="zh-CN" sz="2400" dirty="0"/>
              <a:t>too…to</a:t>
            </a:r>
            <a:r>
              <a:rPr lang="zh-CN" altLang="en-US" sz="2400" dirty="0">
                <a:solidFill>
                  <a:srgbClr val="CC0000"/>
                </a:solidFill>
              </a:rPr>
              <a:t>太</a:t>
            </a:r>
            <a:r>
              <a:rPr lang="en-US" altLang="zh-CN" sz="2400" dirty="0">
                <a:solidFill>
                  <a:srgbClr val="CC0000"/>
                </a:solidFill>
              </a:rPr>
              <a:t>……</a:t>
            </a:r>
            <a:r>
              <a:rPr lang="zh-CN" altLang="en-US" sz="2400" dirty="0">
                <a:solidFill>
                  <a:srgbClr val="CC0000"/>
                </a:solidFill>
              </a:rPr>
              <a:t>而不能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9</a:t>
            </a:r>
            <a:r>
              <a:rPr lang="zh-CN" altLang="en-US" sz="2400" dirty="0"/>
              <a:t>．</a:t>
            </a:r>
            <a:r>
              <a:rPr lang="en-US" altLang="zh-CN" sz="2400" dirty="0"/>
              <a:t>talk about</a:t>
            </a:r>
            <a:r>
              <a:rPr lang="zh-CN" altLang="en-US" sz="2400" dirty="0">
                <a:solidFill>
                  <a:srgbClr val="CC0000"/>
                </a:solidFill>
              </a:rPr>
              <a:t>谈论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/>
              <a:t>10．a piece of music</a:t>
            </a:r>
            <a:r>
              <a:rPr lang="zh-CN" altLang="en-US" sz="2200">
                <a:solidFill>
                  <a:srgbClr val="CC0000"/>
                </a:solidFill>
              </a:rPr>
              <a:t>一首曲子</a:t>
            </a:r>
          </a:p>
          <a:p>
            <a:pPr>
              <a:lnSpc>
                <a:spcPct val="80000"/>
              </a:lnSpc>
            </a:pPr>
            <a:endParaRPr lang="zh-CN" altLang="en-US" sz="2200"/>
          </a:p>
          <a:p>
            <a:pPr>
              <a:lnSpc>
                <a:spcPct val="80000"/>
              </a:lnSpc>
            </a:pPr>
            <a:r>
              <a:rPr lang="zh-CN" altLang="en-US" sz="2200"/>
              <a:t>11．look up</a:t>
            </a:r>
            <a:r>
              <a:rPr lang="zh-CN" altLang="en-US" sz="2200">
                <a:solidFill>
                  <a:srgbClr val="CC0000"/>
                </a:solidFill>
              </a:rPr>
              <a:t>查找；查阅；抬头看</a:t>
            </a:r>
          </a:p>
          <a:p>
            <a:pPr>
              <a:lnSpc>
                <a:spcPct val="80000"/>
              </a:lnSpc>
            </a:pPr>
            <a:endParaRPr lang="zh-CN" altLang="en-US" sz="2200"/>
          </a:p>
          <a:p>
            <a:pPr>
              <a:lnSpc>
                <a:spcPct val="80000"/>
              </a:lnSpc>
            </a:pPr>
            <a:r>
              <a:rPr lang="zh-CN" altLang="en-US" sz="2200"/>
              <a:t>12．musical instruments</a:t>
            </a:r>
            <a:r>
              <a:rPr lang="zh-CN" altLang="en-US" sz="2200">
                <a:solidFill>
                  <a:srgbClr val="CC0000"/>
                </a:solidFill>
              </a:rPr>
              <a:t>乐器</a:t>
            </a:r>
          </a:p>
          <a:p>
            <a:pPr>
              <a:lnSpc>
                <a:spcPct val="80000"/>
              </a:lnSpc>
            </a:pPr>
            <a:endParaRPr lang="zh-CN" altLang="en-US" sz="2200"/>
          </a:p>
          <a:p>
            <a:pPr>
              <a:lnSpc>
                <a:spcPct val="80000"/>
              </a:lnSpc>
            </a:pPr>
            <a:r>
              <a:rPr lang="zh-CN" altLang="en-US" sz="2200"/>
              <a:t>13．grow worse</a:t>
            </a:r>
            <a:r>
              <a:rPr lang="zh-CN" altLang="en-US" sz="2200">
                <a:solidFill>
                  <a:srgbClr val="CC0000"/>
                </a:solidFill>
              </a:rPr>
              <a:t>变得更差</a:t>
            </a:r>
          </a:p>
          <a:p>
            <a:pPr>
              <a:lnSpc>
                <a:spcPct val="80000"/>
              </a:lnSpc>
            </a:pPr>
            <a:endParaRPr lang="zh-CN" altLang="en-US" sz="2200"/>
          </a:p>
          <a:p>
            <a:pPr>
              <a:lnSpc>
                <a:spcPct val="80000"/>
              </a:lnSpc>
            </a:pPr>
            <a:r>
              <a:rPr lang="zh-CN" altLang="en-US" sz="2200"/>
              <a:t>14．make money </a:t>
            </a:r>
            <a:r>
              <a:rPr lang="zh-CN" altLang="en-US" sz="2200">
                <a:solidFill>
                  <a:srgbClr val="CC0000"/>
                </a:solidFill>
              </a:rPr>
              <a:t>赚钱</a:t>
            </a:r>
          </a:p>
          <a:p>
            <a:pPr>
              <a:lnSpc>
                <a:spcPct val="80000"/>
              </a:lnSpc>
            </a:pPr>
            <a:endParaRPr lang="zh-CN" altLang="en-US" sz="2200"/>
          </a:p>
          <a:p>
            <a:pPr>
              <a:lnSpc>
                <a:spcPct val="80000"/>
              </a:lnSpc>
            </a:pPr>
            <a:r>
              <a:rPr lang="zh-CN" altLang="en-US" sz="2200"/>
              <a:t>15．continue to do sth. </a:t>
            </a:r>
            <a:r>
              <a:rPr lang="zh-CN" altLang="en-US" sz="2200">
                <a:solidFill>
                  <a:srgbClr val="CC0000"/>
                </a:solidFill>
              </a:rPr>
              <a:t>继续做某事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en-US" altLang="zh-CN" sz="2200"/>
              <a:t>16</a:t>
            </a:r>
            <a:r>
              <a:rPr lang="zh-CN" altLang="en-US" sz="2200"/>
              <a:t>．</a:t>
            </a:r>
            <a:r>
              <a:rPr lang="en-US" altLang="zh-CN" sz="2200"/>
              <a:t>during his lifetime</a:t>
            </a:r>
            <a:r>
              <a:rPr lang="zh-CN" altLang="en-US" sz="2200">
                <a:solidFill>
                  <a:srgbClr val="CC0000"/>
                </a:solidFill>
              </a:rPr>
              <a:t>在他的一生中</a:t>
            </a:r>
          </a:p>
          <a:p>
            <a:pPr>
              <a:lnSpc>
                <a:spcPct val="80000"/>
              </a:lnSpc>
            </a:pPr>
            <a:endParaRPr lang="zh-CN" altLang="en-US" sz="2200"/>
          </a:p>
          <a:p>
            <a:pPr>
              <a:lnSpc>
                <a:spcPct val="80000"/>
              </a:lnSpc>
            </a:pPr>
            <a:r>
              <a:rPr lang="en-US" altLang="zh-CN" sz="2200"/>
              <a:t>17</a:t>
            </a:r>
            <a:r>
              <a:rPr lang="zh-CN" altLang="en-US" sz="2200"/>
              <a:t>．</a:t>
            </a:r>
            <a:r>
              <a:rPr lang="en-US" altLang="zh-CN" sz="2200"/>
              <a:t>China's national treasures</a:t>
            </a:r>
            <a:r>
              <a:rPr lang="zh-CN" altLang="en-US" sz="2200">
                <a:solidFill>
                  <a:srgbClr val="CC0000"/>
                </a:solidFill>
              </a:rPr>
              <a:t>中国的民族财富</a:t>
            </a:r>
          </a:p>
          <a:p>
            <a:pPr>
              <a:lnSpc>
                <a:spcPct val="80000"/>
              </a:lnSpc>
            </a:pPr>
            <a:endParaRPr lang="zh-CN" altLang="en-US" sz="220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2200"/>
              <a:t>18</a:t>
            </a:r>
            <a:r>
              <a:rPr lang="zh-CN" altLang="en-US" sz="2200"/>
              <a:t>．</a:t>
            </a:r>
            <a:r>
              <a:rPr lang="en-US" altLang="zh-CN" sz="2200"/>
              <a:t>recall one's deepest wounds</a:t>
            </a:r>
            <a:r>
              <a:rPr lang="zh-CN" altLang="en-US" sz="2200">
                <a:solidFill>
                  <a:srgbClr val="CC0000"/>
                </a:solidFill>
              </a:rPr>
              <a:t>回忆起某人最深的伤痛</a:t>
            </a:r>
          </a:p>
          <a:p>
            <a:pPr>
              <a:lnSpc>
                <a:spcPct val="80000"/>
              </a:lnSpc>
            </a:pPr>
            <a:endParaRPr lang="zh-CN" altLang="en-US" sz="220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2200"/>
              <a:t>19</a:t>
            </a:r>
            <a:r>
              <a:rPr lang="zh-CN" altLang="en-US" sz="2200"/>
              <a:t>．</a:t>
            </a:r>
            <a:r>
              <a:rPr lang="en-US" altLang="zh-CN" sz="2200"/>
              <a:t>painful experiences</a:t>
            </a:r>
            <a:r>
              <a:rPr lang="zh-CN" altLang="en-US" sz="2200">
                <a:solidFill>
                  <a:srgbClr val="CC0000"/>
                </a:solidFill>
              </a:rPr>
              <a:t>痛苦的经历</a:t>
            </a:r>
          </a:p>
          <a:p>
            <a:pPr>
              <a:lnSpc>
                <a:spcPct val="80000"/>
              </a:lnSpc>
            </a:pPr>
            <a:endParaRPr lang="zh-CN" altLang="en-US" sz="220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2200"/>
              <a:t>20</a:t>
            </a:r>
            <a:r>
              <a:rPr lang="zh-CN" altLang="en-US" sz="2200"/>
              <a:t>．</a:t>
            </a:r>
            <a:r>
              <a:rPr lang="en-US" altLang="zh-CN" sz="2200"/>
              <a:t>be afraid of</a:t>
            </a:r>
            <a:r>
              <a:rPr lang="zh-CN" altLang="en-US" sz="2200">
                <a:solidFill>
                  <a:srgbClr val="CC0000"/>
                </a:solidFill>
              </a:rPr>
              <a:t>害怕</a:t>
            </a:r>
          </a:p>
          <a:p>
            <a:pPr>
              <a:lnSpc>
                <a:spcPct val="80000"/>
              </a:lnSpc>
            </a:pPr>
            <a:endParaRPr lang="zh-CN" altLang="en-US" sz="220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2200"/>
              <a:t>21</a:t>
            </a:r>
            <a:r>
              <a:rPr lang="zh-CN" altLang="en-US" sz="2200"/>
              <a:t>．</a:t>
            </a:r>
            <a:r>
              <a:rPr lang="en-US" altLang="zh-CN" sz="2200"/>
              <a:t>not…anymore</a:t>
            </a:r>
            <a:r>
              <a:rPr lang="zh-CN" altLang="en-US" sz="2200">
                <a:solidFill>
                  <a:srgbClr val="CC0000"/>
                </a:solidFill>
              </a:rPr>
              <a:t>不再</a:t>
            </a:r>
            <a:r>
              <a:rPr lang="en-US" altLang="zh-CN" sz="2200">
                <a:solidFill>
                  <a:srgbClr val="CC0000"/>
                </a:solidFill>
              </a:rPr>
              <a:t>……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308" y="1219258"/>
            <a:ext cx="8229600" cy="35305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000" dirty="0"/>
              <a:t>◆句型过关</a:t>
            </a:r>
          </a:p>
          <a:p>
            <a:pPr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根据汉语提示完成句子。</a:t>
            </a:r>
          </a:p>
          <a:p>
            <a:pPr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1</a:t>
            </a:r>
            <a:r>
              <a:rPr lang="zh-CN" altLang="en-US" sz="2000" dirty="0"/>
              <a:t>．我更喜欢歌词优美的音乐。</a:t>
            </a:r>
          </a:p>
          <a:p>
            <a:pPr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I prefer music</a:t>
            </a:r>
            <a:r>
              <a:rPr lang="en-US" altLang="zh-CN" sz="2000" dirty="0">
                <a:solidFill>
                  <a:srgbClr val="CC0000"/>
                </a:solidFill>
              </a:rPr>
              <a:t> that</a:t>
            </a:r>
            <a:r>
              <a:rPr lang="en-US" altLang="zh-CN" sz="2000" dirty="0"/>
              <a:t> has great lyrics.</a:t>
            </a:r>
          </a:p>
          <a:p>
            <a:pPr>
              <a:lnSpc>
                <a:spcPct val="80000"/>
              </a:lnSpc>
            </a:pPr>
            <a:endParaRPr lang="en-US" altLang="zh-CN" sz="20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2</a:t>
            </a:r>
            <a:r>
              <a:rPr lang="zh-CN" altLang="en-US" sz="2000" dirty="0"/>
              <a:t>．我喜欢能在我工作了一周之后帮助我放松的悦耳的音乐。</a:t>
            </a:r>
          </a:p>
          <a:p>
            <a:pPr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I like smooth music that </a:t>
            </a:r>
            <a:r>
              <a:rPr lang="en-US" altLang="zh-CN" sz="2000" dirty="0">
                <a:solidFill>
                  <a:srgbClr val="CC0000"/>
                </a:solidFill>
              </a:rPr>
              <a:t>helps me relax</a:t>
            </a:r>
            <a:r>
              <a:rPr lang="en-US" altLang="zh-CN" sz="2000" dirty="0"/>
              <a:t> after a long week at work.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7001"/>
            <a:ext cx="8229600" cy="52387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200" dirty="0"/>
              <a:t>3</a:t>
            </a:r>
            <a:r>
              <a:rPr lang="zh-CN" altLang="en-US" sz="2200" dirty="0"/>
              <a:t>．大笑两个小时是一种很好的放松方法。</a:t>
            </a:r>
          </a:p>
          <a:p>
            <a:endParaRPr lang="zh-CN" altLang="en-US" sz="2200" dirty="0"/>
          </a:p>
          <a:p>
            <a:r>
              <a:rPr lang="en-US" altLang="zh-CN" sz="2200" dirty="0">
                <a:solidFill>
                  <a:srgbClr val="CC0000"/>
                </a:solidFill>
              </a:rPr>
              <a:t>Laughing </a:t>
            </a:r>
            <a:r>
              <a:rPr lang="en-US" altLang="zh-CN" sz="2200" dirty="0"/>
              <a:t>for two hours is a good way</a:t>
            </a:r>
            <a:r>
              <a:rPr lang="en-US" altLang="zh-CN" sz="2200" dirty="0">
                <a:solidFill>
                  <a:srgbClr val="CC0000"/>
                </a:solidFill>
              </a:rPr>
              <a:t> to relax</a:t>
            </a:r>
            <a:r>
              <a:rPr lang="zh-CN" altLang="en-US" sz="2200" dirty="0"/>
              <a:t>．</a:t>
            </a:r>
          </a:p>
          <a:p>
            <a:endParaRPr lang="zh-CN" altLang="en-US" sz="2200" dirty="0"/>
          </a:p>
          <a:p>
            <a:r>
              <a:rPr lang="en-US" altLang="zh-CN" sz="2200" dirty="0"/>
              <a:t>4</a:t>
            </a:r>
            <a:r>
              <a:rPr lang="zh-CN" altLang="en-US" sz="2200" dirty="0"/>
              <a:t>．像</a:t>
            </a:r>
            <a:r>
              <a:rPr lang="en-US" altLang="zh-CN" sz="2200" dirty="0"/>
              <a:t>《</a:t>
            </a:r>
            <a:r>
              <a:rPr lang="zh-CN" altLang="en-US" sz="2200" dirty="0"/>
              <a:t>泰坦尼克号</a:t>
            </a:r>
            <a:r>
              <a:rPr lang="en-US" altLang="zh-CN" sz="2200" dirty="0"/>
              <a:t>》</a:t>
            </a:r>
            <a:r>
              <a:rPr lang="zh-CN" altLang="en-US" sz="2200" dirty="0"/>
              <a:t>这样的剧会让我更伤心。</a:t>
            </a:r>
          </a:p>
          <a:p>
            <a:endParaRPr lang="zh-CN" altLang="en-US" sz="2200" dirty="0"/>
          </a:p>
          <a:p>
            <a:r>
              <a:rPr lang="en-US" altLang="zh-CN" sz="2200" dirty="0"/>
              <a:t>Dramas like Titanic make me</a:t>
            </a:r>
            <a:r>
              <a:rPr lang="en-US" altLang="zh-CN" sz="2200" dirty="0">
                <a:solidFill>
                  <a:srgbClr val="CC0000"/>
                </a:solidFill>
              </a:rPr>
              <a:t> feel even sadder</a:t>
            </a:r>
            <a:r>
              <a:rPr lang="zh-CN" altLang="en-US" sz="2200" dirty="0"/>
              <a:t>．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912" y="1295456"/>
            <a:ext cx="8534284" cy="38352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en-US" altLang="zh-CN" sz="2000" dirty="0"/>
              <a:t>5</a:t>
            </a:r>
            <a:r>
              <a:rPr lang="zh-CN" altLang="en-US" sz="2000" dirty="0"/>
              <a:t>．当这位作家感到伤心或疲惫的时候，他</a:t>
            </a:r>
            <a:r>
              <a:rPr lang="en-US" altLang="zh-CN" sz="2000" dirty="0"/>
              <a:t>/</a:t>
            </a:r>
            <a:r>
              <a:rPr lang="zh-CN" altLang="en-US" sz="2000" dirty="0"/>
              <a:t>她更喜欢看什么类型的电影？</a:t>
            </a:r>
          </a:p>
          <a:p>
            <a:pPr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What kinds of movies does the writer </a:t>
            </a:r>
            <a:r>
              <a:rPr lang="en-US" altLang="zh-CN" sz="2000" dirty="0">
                <a:solidFill>
                  <a:srgbClr val="CC0000"/>
                </a:solidFill>
              </a:rPr>
              <a:t>prefer to watch</a:t>
            </a:r>
            <a:r>
              <a:rPr lang="en-US" altLang="zh-CN" sz="2000" dirty="0"/>
              <a:t> when he or she is sad or tired?</a:t>
            </a:r>
          </a:p>
          <a:p>
            <a:pPr>
              <a:lnSpc>
                <a:spcPct val="80000"/>
              </a:lnSpc>
            </a:pPr>
            <a:endParaRPr lang="en-US" altLang="zh-CN" sz="20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6</a:t>
            </a:r>
            <a:r>
              <a:rPr lang="zh-CN" altLang="en-US" sz="2000" dirty="0"/>
              <a:t>．</a:t>
            </a:r>
            <a:r>
              <a:rPr lang="en-US" altLang="zh-CN" sz="2000" dirty="0"/>
              <a:t>—</a:t>
            </a:r>
            <a:r>
              <a:rPr lang="zh-CN" altLang="en-US" sz="2000" dirty="0"/>
              <a:t>卡门喜欢什么类型的音乐家？</a:t>
            </a:r>
          </a:p>
          <a:p>
            <a:pPr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—</a:t>
            </a:r>
            <a:r>
              <a:rPr lang="zh-CN" altLang="en-US" sz="2000" dirty="0"/>
              <a:t>她喜欢能演奏不同类型音乐的音乐家。</a:t>
            </a:r>
          </a:p>
          <a:p>
            <a:pPr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—What </a:t>
            </a:r>
            <a:r>
              <a:rPr lang="en-US" altLang="zh-CN" sz="2000" dirty="0">
                <a:solidFill>
                  <a:srgbClr val="CC0000"/>
                </a:solidFill>
              </a:rPr>
              <a:t>kind of </a:t>
            </a:r>
            <a:r>
              <a:rPr lang="en-US" altLang="zh-CN" sz="2000" dirty="0"/>
              <a:t>musicians does Carmen like?</a:t>
            </a:r>
          </a:p>
          <a:p>
            <a:pPr>
              <a:lnSpc>
                <a:spcPct val="80000"/>
              </a:lnSpc>
            </a:pPr>
            <a:endParaRPr lang="en-US" altLang="zh-CN" sz="20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—She likes musicians </a:t>
            </a:r>
            <a:r>
              <a:rPr lang="en-US" altLang="zh-CN" sz="2000" dirty="0">
                <a:solidFill>
                  <a:srgbClr val="CC0000"/>
                </a:solidFill>
              </a:rPr>
              <a:t>who </a:t>
            </a:r>
            <a:r>
              <a:rPr lang="en-US" altLang="zh-CN" sz="2000" dirty="0"/>
              <a:t>play different kinds of music.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714" y="1371654"/>
            <a:ext cx="8229600" cy="32765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en-US" altLang="zh-CN" sz="2200" dirty="0"/>
              <a:t>7</a:t>
            </a:r>
            <a:r>
              <a:rPr lang="zh-CN" altLang="en-US" sz="2200" dirty="0"/>
              <a:t>．这首二胡曲子听起来如此悲伤以至于我听的时候几乎哭了出来。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The </a:t>
            </a:r>
            <a:r>
              <a:rPr lang="en-US" altLang="zh-CN" sz="2200" dirty="0" err="1"/>
              <a:t>erhu</a:t>
            </a:r>
            <a:r>
              <a:rPr lang="en-US" altLang="zh-CN" sz="2200" dirty="0"/>
              <a:t> sounded </a:t>
            </a:r>
            <a:r>
              <a:rPr lang="en-US" altLang="zh-CN" sz="2200" dirty="0">
                <a:solidFill>
                  <a:srgbClr val="CC0000"/>
                </a:solidFill>
              </a:rPr>
              <a:t>so</a:t>
            </a:r>
            <a:r>
              <a:rPr lang="en-US" altLang="zh-CN" sz="2200" dirty="0"/>
              <a:t> sad</a:t>
            </a:r>
            <a:r>
              <a:rPr lang="en-US" altLang="zh-CN" sz="2200" dirty="0">
                <a:solidFill>
                  <a:srgbClr val="CC0000"/>
                </a:solidFill>
              </a:rPr>
              <a:t> that</a:t>
            </a:r>
            <a:r>
              <a:rPr lang="en-US" altLang="zh-CN" sz="2200" dirty="0"/>
              <a:t> I almost cried along with it </a:t>
            </a:r>
            <a:r>
              <a:rPr lang="en-US" altLang="zh-CN" sz="2200" dirty="0">
                <a:solidFill>
                  <a:srgbClr val="CC0000"/>
                </a:solidFill>
              </a:rPr>
              <a:t>as</a:t>
            </a:r>
            <a:r>
              <a:rPr lang="en-US" altLang="zh-CN" sz="2200" dirty="0"/>
              <a:t> I listened.</a:t>
            </a:r>
          </a:p>
          <a:p>
            <a:pPr>
              <a:lnSpc>
                <a:spcPct val="80000"/>
              </a:lnSpc>
            </a:pPr>
            <a:endParaRPr lang="en-US" altLang="zh-CN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8</a:t>
            </a:r>
            <a:r>
              <a:rPr lang="zh-CN" altLang="en-US" sz="2200" dirty="0"/>
              <a:t>．遗憾的是，一共只有六首曲子被录了下来得以传世</a:t>
            </a:r>
            <a:r>
              <a:rPr lang="en-US" altLang="zh-CN" sz="2200" dirty="0"/>
              <a:t>……</a:t>
            </a:r>
          </a:p>
          <a:p>
            <a:pPr>
              <a:lnSpc>
                <a:spcPct val="80000"/>
              </a:lnSpc>
            </a:pPr>
            <a:endParaRPr lang="en-US" altLang="zh-CN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It's </a:t>
            </a:r>
            <a:r>
              <a:rPr lang="en-US" altLang="zh-CN" sz="2200" dirty="0">
                <a:solidFill>
                  <a:srgbClr val="CC0000"/>
                </a:solidFill>
              </a:rPr>
              <a:t>a pity that</a:t>
            </a:r>
            <a:r>
              <a:rPr lang="en-US" altLang="zh-CN" sz="2200" dirty="0"/>
              <a:t> only six pieces of music in total were recorded for the future world </a:t>
            </a:r>
            <a:r>
              <a:rPr lang="en-US" altLang="zh-CN" sz="2200" dirty="0">
                <a:solidFill>
                  <a:srgbClr val="CC0000"/>
                </a:solidFill>
              </a:rPr>
              <a:t>to hear</a:t>
            </a:r>
            <a:r>
              <a:rPr lang="zh-CN" altLang="en-US" sz="2200" dirty="0"/>
              <a:t>．</a:t>
            </a:r>
            <a:r>
              <a:rPr lang="en-US" altLang="zh-CN" sz="2200" dirty="0" smtClean="0"/>
              <a:t>.. </a:t>
            </a:r>
            <a:endParaRPr lang="en-US" altLang="zh-CN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39877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◆单词过关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一、词义助记。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1</a:t>
            </a:r>
            <a:r>
              <a:rPr lang="zh-CN" altLang="en-US" sz="2400" dirty="0"/>
              <a:t>．更喜欢</a:t>
            </a:r>
            <a:r>
              <a:rPr lang="en-US" altLang="zh-CN" sz="2400" dirty="0">
                <a:solidFill>
                  <a:srgbClr val="CC0000"/>
                </a:solidFill>
              </a:rPr>
              <a:t>prefer</a:t>
            </a:r>
            <a:r>
              <a:rPr lang="zh-CN" altLang="en-US" sz="2400" dirty="0"/>
              <a:t>　　　　 </a:t>
            </a:r>
            <a:r>
              <a:rPr lang="en-US" altLang="zh-CN" sz="2400" dirty="0"/>
              <a:t>2.</a:t>
            </a:r>
            <a:r>
              <a:rPr lang="zh-CN" altLang="en-US" sz="2400" dirty="0"/>
              <a:t>电子的</a:t>
            </a:r>
            <a:r>
              <a:rPr lang="en-US" altLang="zh-CN" sz="2400" dirty="0">
                <a:solidFill>
                  <a:srgbClr val="CC0000"/>
                </a:solidFill>
              </a:rPr>
              <a:t>electronic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3</a:t>
            </a:r>
            <a:r>
              <a:rPr lang="zh-CN" altLang="en-US" sz="2400" dirty="0"/>
              <a:t>．推断；料想</a:t>
            </a:r>
            <a:r>
              <a:rPr lang="en-US" altLang="zh-CN" sz="2400" dirty="0">
                <a:solidFill>
                  <a:srgbClr val="CC0000"/>
                </a:solidFill>
              </a:rPr>
              <a:t>suppose</a:t>
            </a:r>
            <a:r>
              <a:rPr lang="en-US" altLang="zh-CN" sz="2400" dirty="0"/>
              <a:t>  4.</a:t>
            </a:r>
            <a:r>
              <a:rPr lang="zh-CN" altLang="en-US" sz="2400" dirty="0"/>
              <a:t>悦耳的；平滑的</a:t>
            </a:r>
            <a:r>
              <a:rPr lang="en-US" altLang="zh-CN" sz="2400" dirty="0">
                <a:solidFill>
                  <a:srgbClr val="CC0000"/>
                </a:solidFill>
              </a:rPr>
              <a:t>smooth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5</a:t>
            </a:r>
            <a:r>
              <a:rPr lang="zh-CN" altLang="en-US" sz="2400" dirty="0"/>
              <a:t>．导演；部门负责人</a:t>
            </a:r>
            <a:r>
              <a:rPr lang="en-US" altLang="zh-CN" sz="2400" dirty="0">
                <a:solidFill>
                  <a:srgbClr val="CC0000"/>
                </a:solidFill>
              </a:rPr>
              <a:t>director</a:t>
            </a:r>
            <a:r>
              <a:rPr lang="en-US" altLang="zh-CN" sz="2400" dirty="0"/>
              <a:t>  6.</a:t>
            </a:r>
            <a:r>
              <a:rPr lang="zh-CN" altLang="en-US" sz="2400" dirty="0"/>
              <a:t>情况；实情</a:t>
            </a:r>
            <a:r>
              <a:rPr lang="en-US" altLang="zh-CN" sz="2400" dirty="0">
                <a:solidFill>
                  <a:srgbClr val="CC0000"/>
                </a:solidFill>
              </a:rPr>
              <a:t>case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261618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2400" dirty="0"/>
              <a:t>7．悲哀；沮丧 </a:t>
            </a:r>
            <a:r>
              <a:rPr lang="zh-CN" altLang="en-US" sz="2400" dirty="0">
                <a:solidFill>
                  <a:srgbClr val="CC0000"/>
                </a:solidFill>
              </a:rPr>
              <a:t>down          </a:t>
            </a:r>
            <a:r>
              <a:rPr lang="zh-CN" altLang="en-US" sz="2400" dirty="0"/>
              <a:t>8.对话；对白 </a:t>
            </a:r>
            <a:r>
              <a:rPr lang="zh-CN" altLang="en-US" sz="2400" dirty="0">
                <a:solidFill>
                  <a:srgbClr val="CC0000"/>
                </a:solidFill>
              </a:rPr>
              <a:t>dialog</a:t>
            </a:r>
          </a:p>
          <a:p>
            <a:endParaRPr lang="zh-CN" altLang="en-US" sz="2400" dirty="0"/>
          </a:p>
          <a:p>
            <a:r>
              <a:rPr lang="zh-CN" altLang="en-US" sz="2400" dirty="0"/>
              <a:t>9．纪录片 </a:t>
            </a:r>
            <a:r>
              <a:rPr lang="zh-CN" altLang="en-US" sz="2400" dirty="0">
                <a:solidFill>
                  <a:srgbClr val="CC0000"/>
                </a:solidFill>
              </a:rPr>
              <a:t>documentary </a:t>
            </a:r>
            <a:r>
              <a:rPr lang="zh-CN" altLang="en-US" sz="2400" dirty="0"/>
              <a:t>   10.戏；剧 </a:t>
            </a:r>
            <a:r>
              <a:rPr lang="zh-CN" altLang="en-US" sz="2400" dirty="0">
                <a:solidFill>
                  <a:srgbClr val="CC0000"/>
                </a:solidFill>
              </a:rPr>
              <a:t>drama</a:t>
            </a:r>
          </a:p>
          <a:p>
            <a:endParaRPr lang="zh-CN" altLang="en-US" sz="2400" dirty="0"/>
          </a:p>
          <a:p>
            <a:r>
              <a:rPr lang="zh-CN" altLang="en-US" sz="2400" dirty="0"/>
              <a:t>11．大量；众多 </a:t>
            </a:r>
            <a:r>
              <a:rPr lang="zh-CN" altLang="en-US" sz="2400" dirty="0">
                <a:solidFill>
                  <a:srgbClr val="CC0000"/>
                </a:solidFill>
              </a:rPr>
              <a:t>plenty </a:t>
            </a:r>
            <a:r>
              <a:rPr lang="zh-CN" altLang="en-US" sz="2400" dirty="0"/>
              <a:t>     12.关闭；关上 </a:t>
            </a:r>
            <a:r>
              <a:rPr lang="zh-CN" altLang="en-US" sz="2400" dirty="0">
                <a:solidFill>
                  <a:srgbClr val="CC0000"/>
                </a:solidFill>
              </a:rPr>
              <a:t>shut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06601"/>
            <a:ext cx="8229600" cy="2844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400" dirty="0"/>
              <a:t>13．超级英雄 </a:t>
            </a:r>
            <a:r>
              <a:rPr lang="zh-CN" altLang="en-US" sz="2400" dirty="0">
                <a:solidFill>
                  <a:srgbClr val="CC0000"/>
                </a:solidFill>
              </a:rPr>
              <a:t>superhero </a:t>
            </a:r>
            <a:r>
              <a:rPr lang="zh-CN" altLang="en-US" sz="2400" dirty="0"/>
              <a:t>  14.有才智的</a:t>
            </a:r>
            <a:r>
              <a:rPr lang="zh-CN" altLang="en-US" sz="2400" dirty="0">
                <a:solidFill>
                  <a:srgbClr val="CC0000"/>
                </a:solidFill>
              </a:rPr>
              <a:t> intelligent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15．反映；映出 </a:t>
            </a:r>
            <a:r>
              <a:rPr lang="zh-CN" altLang="en-US" sz="2400" dirty="0">
                <a:solidFill>
                  <a:srgbClr val="CC0000"/>
                </a:solidFill>
              </a:rPr>
              <a:t>reflect </a:t>
            </a:r>
            <a:r>
              <a:rPr lang="zh-CN" altLang="en-US" sz="2400" dirty="0"/>
              <a:t>    16.一生；有生之年</a:t>
            </a:r>
            <a:r>
              <a:rPr lang="zh-CN" altLang="en-US" sz="2400" dirty="0">
                <a:solidFill>
                  <a:srgbClr val="CC0000"/>
                </a:solidFill>
              </a:rPr>
              <a:t> lifetime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17．总数；全体的</a:t>
            </a:r>
            <a:r>
              <a:rPr lang="zh-CN" altLang="en-US" sz="2400" dirty="0">
                <a:solidFill>
                  <a:srgbClr val="CC0000"/>
                </a:solidFill>
              </a:rPr>
              <a:t> total  </a:t>
            </a:r>
            <a:r>
              <a:rPr lang="zh-CN" altLang="en-US" sz="2400" dirty="0"/>
              <a:t>  18.回忆起；回想起</a:t>
            </a:r>
            <a:r>
              <a:rPr lang="zh-CN" altLang="en-US" sz="2400" dirty="0">
                <a:solidFill>
                  <a:srgbClr val="CC0000"/>
                </a:solidFill>
              </a:rPr>
              <a:t> recall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110" y="838268"/>
            <a:ext cx="8458086" cy="39622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/>
              <a:t>二、词形转换。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1．Australia(n.)澳大利亚→</a:t>
            </a:r>
            <a:r>
              <a:rPr lang="zh-CN" altLang="en-US" sz="2200" dirty="0">
                <a:solidFill>
                  <a:srgbClr val="CC0000"/>
                </a:solidFill>
              </a:rPr>
              <a:t> Australian</a:t>
            </a:r>
            <a:r>
              <a:rPr lang="zh-CN" altLang="en-US" sz="2200" dirty="0"/>
              <a:t> (形容词)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2．stick(v.)粘贴</a:t>
            </a:r>
            <a:r>
              <a:rPr lang="zh-CN" altLang="en-US" sz="2200" dirty="0" smtClean="0"/>
              <a:t>；将…</a:t>
            </a:r>
            <a:r>
              <a:rPr lang="zh-CN" altLang="en-US" sz="2200" dirty="0"/>
              <a:t>刺入→ </a:t>
            </a:r>
            <a:r>
              <a:rPr lang="zh-CN" altLang="en-US" sz="2200" dirty="0">
                <a:solidFill>
                  <a:srgbClr val="CC0000"/>
                </a:solidFill>
              </a:rPr>
              <a:t>stuck</a:t>
            </a:r>
            <a:r>
              <a:rPr lang="zh-CN" altLang="en-US" sz="2200" dirty="0"/>
              <a:t> (过去式)→</a:t>
            </a:r>
            <a:r>
              <a:rPr lang="zh-CN" altLang="en-US" sz="2200" dirty="0">
                <a:solidFill>
                  <a:srgbClr val="CC0000"/>
                </a:solidFill>
              </a:rPr>
              <a:t> stuck</a:t>
            </a:r>
            <a:r>
              <a:rPr lang="zh-CN" altLang="en-US" sz="2200" dirty="0"/>
              <a:t> (过去分词)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3．sad(adj.)伤心的；悲伤的→ </a:t>
            </a:r>
            <a:r>
              <a:rPr lang="zh-CN" altLang="en-US" sz="2200" dirty="0">
                <a:solidFill>
                  <a:srgbClr val="CC0000"/>
                </a:solidFill>
              </a:rPr>
              <a:t>sadness</a:t>
            </a:r>
            <a:r>
              <a:rPr lang="zh-CN" altLang="en-US" sz="2200" dirty="0"/>
              <a:t> (名词)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4．performance(n.)表演；演出→</a:t>
            </a:r>
            <a:r>
              <a:rPr lang="zh-CN" altLang="en-US" sz="2200" dirty="0">
                <a:solidFill>
                  <a:srgbClr val="CC0000"/>
                </a:solidFill>
              </a:rPr>
              <a:t> perform</a:t>
            </a:r>
            <a:r>
              <a:rPr lang="zh-CN" altLang="en-US" sz="2200" dirty="0"/>
              <a:t> (动词)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5．pain(n.)痛苦；疼痛→ </a:t>
            </a:r>
            <a:r>
              <a:rPr lang="zh-CN" altLang="en-US" sz="2200" dirty="0">
                <a:solidFill>
                  <a:srgbClr val="CC0000"/>
                </a:solidFill>
              </a:rPr>
              <a:t>painful</a:t>
            </a:r>
            <a:r>
              <a:rPr lang="zh-CN" altLang="en-US" sz="2200" dirty="0"/>
              <a:t> (形容词)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1"/>
            <a:ext cx="6934128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400" dirty="0"/>
              <a:t>◆词组过关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一、汉译英。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1</a:t>
            </a:r>
            <a:r>
              <a:rPr lang="zh-CN" altLang="en-US" sz="2400" dirty="0"/>
              <a:t>．随</a:t>
            </a:r>
            <a:r>
              <a:rPr lang="en-US" altLang="zh-CN" sz="2400" dirty="0"/>
              <a:t>……</a:t>
            </a:r>
            <a:r>
              <a:rPr lang="zh-CN" altLang="en-US" sz="2400" dirty="0"/>
              <a:t>起舞</a:t>
            </a:r>
            <a:r>
              <a:rPr lang="en-US" altLang="zh-CN" sz="2400" dirty="0">
                <a:solidFill>
                  <a:srgbClr val="CC0000"/>
                </a:solidFill>
              </a:rPr>
              <a:t>dance to</a:t>
            </a:r>
          </a:p>
          <a:p>
            <a:pPr>
              <a:lnSpc>
                <a:spcPct val="80000"/>
              </a:lnSpc>
            </a:pPr>
            <a:endParaRPr lang="en-US" altLang="zh-CN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2</a:t>
            </a:r>
            <a:r>
              <a:rPr lang="zh-CN" altLang="en-US" sz="2400" dirty="0"/>
              <a:t>．伴随</a:t>
            </a:r>
            <a:r>
              <a:rPr lang="en-US" altLang="zh-CN" sz="2400" dirty="0"/>
              <a:t>……</a:t>
            </a:r>
            <a:r>
              <a:rPr lang="zh-CN" altLang="en-US" sz="2400" dirty="0"/>
              <a:t>唱歌</a:t>
            </a:r>
            <a:r>
              <a:rPr lang="en-US" altLang="zh-CN" sz="2400" dirty="0">
                <a:solidFill>
                  <a:srgbClr val="CC0000"/>
                </a:solidFill>
              </a:rPr>
              <a:t>sing along with</a:t>
            </a:r>
          </a:p>
          <a:p>
            <a:pPr>
              <a:lnSpc>
                <a:spcPct val="80000"/>
              </a:lnSpc>
            </a:pPr>
            <a:endParaRPr lang="en-US" altLang="zh-CN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3</a:t>
            </a:r>
            <a:r>
              <a:rPr lang="zh-CN" altLang="en-US" sz="2400" dirty="0"/>
              <a:t>．优美的歌词</a:t>
            </a:r>
            <a:r>
              <a:rPr lang="en-US" altLang="zh-CN" sz="2400" dirty="0">
                <a:solidFill>
                  <a:srgbClr val="CC0000"/>
                </a:solidFill>
              </a:rPr>
              <a:t>great lyrics</a:t>
            </a:r>
          </a:p>
          <a:p>
            <a:pPr>
              <a:lnSpc>
                <a:spcPct val="80000"/>
              </a:lnSpc>
            </a:pPr>
            <a:endParaRPr lang="en-US" altLang="zh-CN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4</a:t>
            </a:r>
            <a:r>
              <a:rPr lang="zh-CN" altLang="en-US" sz="2400" dirty="0"/>
              <a:t>．不同种类的</a:t>
            </a:r>
            <a:r>
              <a:rPr lang="en-US" altLang="zh-CN" sz="2400" dirty="0">
                <a:solidFill>
                  <a:srgbClr val="CC0000"/>
                </a:solidFill>
              </a:rPr>
              <a:t>different kinds of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en-US" altLang="zh-CN" sz="2400" dirty="0"/>
              <a:t>5</a:t>
            </a:r>
            <a:r>
              <a:rPr lang="zh-CN" altLang="en-US" sz="2400" dirty="0"/>
              <a:t>．电子音乐</a:t>
            </a:r>
            <a:r>
              <a:rPr lang="en-US" altLang="zh-CN" sz="2400" dirty="0">
                <a:solidFill>
                  <a:srgbClr val="CC0000"/>
                </a:solidFill>
              </a:rPr>
              <a:t>electronic music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6</a:t>
            </a:r>
            <a:r>
              <a:rPr lang="zh-CN" altLang="en-US" sz="2400" dirty="0"/>
              <a:t>．悦耳的音乐</a:t>
            </a:r>
            <a:r>
              <a:rPr lang="en-US" altLang="zh-CN" sz="2400" dirty="0">
                <a:solidFill>
                  <a:srgbClr val="CC0000"/>
                </a:solidFill>
              </a:rPr>
              <a:t>smooth music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7</a:t>
            </a:r>
            <a:r>
              <a:rPr lang="zh-CN" altLang="en-US" sz="2400" dirty="0"/>
              <a:t>．既然那样</a:t>
            </a:r>
            <a:r>
              <a:rPr lang="en-US" altLang="zh-CN" sz="2400" dirty="0">
                <a:solidFill>
                  <a:srgbClr val="CC0000"/>
                </a:solidFill>
              </a:rPr>
              <a:t>in that case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8</a:t>
            </a:r>
            <a:r>
              <a:rPr lang="zh-CN" altLang="en-US" sz="2400" dirty="0"/>
              <a:t>．坚持；固守</a:t>
            </a:r>
            <a:r>
              <a:rPr lang="en-US" altLang="zh-CN" sz="2400" dirty="0">
                <a:solidFill>
                  <a:srgbClr val="CC0000"/>
                </a:solidFill>
              </a:rPr>
              <a:t>stick to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9</a:t>
            </a:r>
            <a:r>
              <a:rPr lang="zh-CN" altLang="en-US" sz="2400" dirty="0"/>
              <a:t>．依赖；依靠</a:t>
            </a:r>
            <a:r>
              <a:rPr lang="en-US" altLang="zh-CN" sz="2400" dirty="0">
                <a:solidFill>
                  <a:srgbClr val="CC0000"/>
                </a:solidFill>
              </a:rPr>
              <a:t>depend 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en-US" altLang="zh-CN" sz="2400"/>
              <a:t>10</a:t>
            </a:r>
            <a:r>
              <a:rPr lang="zh-CN" altLang="en-US" sz="2400"/>
              <a:t>．一个美满的结局</a:t>
            </a:r>
            <a:r>
              <a:rPr lang="en-US" altLang="zh-CN" sz="2400">
                <a:solidFill>
                  <a:srgbClr val="CC0000"/>
                </a:solidFill>
              </a:rPr>
              <a:t>a happy ending</a:t>
            </a:r>
          </a:p>
          <a:p>
            <a:pPr>
              <a:lnSpc>
                <a:spcPct val="90000"/>
              </a:lnSpc>
            </a:pPr>
            <a:endParaRPr lang="en-US" altLang="zh-CN" sz="2400"/>
          </a:p>
          <a:p>
            <a:pPr>
              <a:lnSpc>
                <a:spcPct val="90000"/>
              </a:lnSpc>
            </a:pPr>
            <a:r>
              <a:rPr lang="en-US" altLang="zh-CN" sz="2400"/>
              <a:t>11</a:t>
            </a:r>
            <a:r>
              <a:rPr lang="zh-CN" altLang="en-US" sz="2400"/>
              <a:t>．大量的；许多的</a:t>
            </a:r>
            <a:r>
              <a:rPr lang="en-US" altLang="zh-CN" sz="2400">
                <a:solidFill>
                  <a:srgbClr val="CC0000"/>
                </a:solidFill>
              </a:rPr>
              <a:t>plenty of</a:t>
            </a:r>
          </a:p>
          <a:p>
            <a:pPr>
              <a:lnSpc>
                <a:spcPct val="90000"/>
              </a:lnSpc>
            </a:pPr>
            <a:endParaRPr lang="en-US" altLang="zh-CN" sz="2400"/>
          </a:p>
          <a:p>
            <a:pPr>
              <a:lnSpc>
                <a:spcPct val="90000"/>
              </a:lnSpc>
            </a:pPr>
            <a:r>
              <a:rPr lang="en-US" altLang="zh-CN" sz="2400"/>
              <a:t>12</a:t>
            </a:r>
            <a:r>
              <a:rPr lang="zh-CN" altLang="en-US" sz="2400"/>
              <a:t>．关闭；停止运转</a:t>
            </a:r>
            <a:r>
              <a:rPr lang="en-US" altLang="zh-CN" sz="2400">
                <a:solidFill>
                  <a:srgbClr val="CC0000"/>
                </a:solidFill>
              </a:rPr>
              <a:t>shut off</a:t>
            </a:r>
          </a:p>
          <a:p>
            <a:pPr>
              <a:lnSpc>
                <a:spcPct val="90000"/>
              </a:lnSpc>
            </a:pPr>
            <a:endParaRPr lang="en-US" altLang="zh-CN" sz="2400"/>
          </a:p>
          <a:p>
            <a:pPr>
              <a:lnSpc>
                <a:spcPct val="90000"/>
              </a:lnSpc>
            </a:pPr>
            <a:r>
              <a:rPr lang="en-US" altLang="zh-CN" sz="2400"/>
              <a:t>13</a:t>
            </a:r>
            <a:r>
              <a:rPr lang="zh-CN" altLang="en-US" sz="2400"/>
              <a:t>．及时</a:t>
            </a:r>
            <a:r>
              <a:rPr lang="en-US" altLang="zh-CN" sz="2400">
                <a:solidFill>
                  <a:srgbClr val="CC0000"/>
                </a:solidFill>
              </a:rPr>
              <a:t>in time</a:t>
            </a:r>
          </a:p>
          <a:p>
            <a:pPr>
              <a:lnSpc>
                <a:spcPct val="90000"/>
              </a:lnSpc>
            </a:pPr>
            <a:endParaRPr lang="en-US" altLang="zh-CN" sz="2400"/>
          </a:p>
          <a:p>
            <a:pPr>
              <a:lnSpc>
                <a:spcPct val="90000"/>
              </a:lnSpc>
            </a:pPr>
            <a:r>
              <a:rPr lang="en-US" altLang="zh-CN" sz="2400"/>
              <a:t>14</a:t>
            </a:r>
            <a:r>
              <a:rPr lang="zh-CN" altLang="en-US" sz="2400"/>
              <a:t>．偶尔地；间或</a:t>
            </a:r>
            <a:r>
              <a:rPr lang="en-US" altLang="zh-CN" sz="2400">
                <a:solidFill>
                  <a:srgbClr val="CC0000"/>
                </a:solidFill>
              </a:rPr>
              <a:t>once in a while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en-US" altLang="zh-CN" sz="2200" dirty="0"/>
              <a:t>15</a:t>
            </a:r>
            <a:r>
              <a:rPr lang="zh-CN" altLang="en-US" sz="2200" dirty="0"/>
              <a:t>．民间音乐</a:t>
            </a:r>
            <a:r>
              <a:rPr lang="en-US" altLang="zh-CN" sz="2200" dirty="0">
                <a:solidFill>
                  <a:srgbClr val="CC0000"/>
                </a:solidFill>
              </a:rPr>
              <a:t>folk music</a:t>
            </a:r>
          </a:p>
          <a:p>
            <a:pPr>
              <a:lnSpc>
                <a:spcPct val="80000"/>
              </a:lnSpc>
            </a:pPr>
            <a:endParaRPr lang="en-US" altLang="zh-CN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16</a:t>
            </a:r>
            <a:r>
              <a:rPr lang="zh-CN" altLang="en-US" sz="2200" dirty="0"/>
              <a:t>．一种强烈的忧伤和痛苦</a:t>
            </a:r>
            <a:r>
              <a:rPr lang="en-US" altLang="zh-CN" sz="2200" dirty="0">
                <a:solidFill>
                  <a:srgbClr val="CC0000"/>
                </a:solidFill>
              </a:rPr>
              <a:t>a strong sadness and pain</a:t>
            </a:r>
          </a:p>
          <a:p>
            <a:pPr>
              <a:lnSpc>
                <a:spcPct val="80000"/>
              </a:lnSpc>
            </a:pPr>
            <a:endParaRPr lang="en-US" altLang="zh-CN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2200" dirty="0"/>
              <a:t>17</a:t>
            </a:r>
            <a:r>
              <a:rPr lang="zh-CN" altLang="en-US" sz="2200" dirty="0"/>
              <a:t>．失明</a:t>
            </a:r>
            <a:r>
              <a:rPr lang="en-US" altLang="zh-CN" sz="2200" dirty="0">
                <a:solidFill>
                  <a:srgbClr val="CC0000"/>
                </a:solidFill>
              </a:rPr>
              <a:t>become blind</a:t>
            </a:r>
          </a:p>
          <a:p>
            <a:pPr>
              <a:lnSpc>
                <a:spcPct val="80000"/>
              </a:lnSpc>
            </a:pPr>
            <a:endParaRPr lang="en-US" altLang="zh-CN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18</a:t>
            </a:r>
            <a:r>
              <a:rPr lang="zh-CN" altLang="en-US" sz="2200" dirty="0"/>
              <a:t>．结婚</a:t>
            </a:r>
            <a:r>
              <a:rPr lang="en-US" altLang="zh-CN" sz="2200" dirty="0">
                <a:solidFill>
                  <a:srgbClr val="CC0000"/>
                </a:solidFill>
              </a:rPr>
              <a:t>get married</a:t>
            </a:r>
          </a:p>
          <a:p>
            <a:pPr>
              <a:lnSpc>
                <a:spcPct val="80000"/>
              </a:lnSpc>
            </a:pPr>
            <a:endParaRPr lang="en-US" altLang="zh-CN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19</a:t>
            </a:r>
            <a:r>
              <a:rPr lang="zh-CN" altLang="en-US" sz="2200" dirty="0"/>
              <a:t>．到</a:t>
            </a:r>
            <a:r>
              <a:rPr lang="en-US" altLang="zh-CN" sz="2200" dirty="0"/>
              <a:t>……</a:t>
            </a:r>
            <a:r>
              <a:rPr lang="zh-CN" altLang="en-US" sz="2200" dirty="0"/>
              <a:t>末尾</a:t>
            </a:r>
            <a:r>
              <a:rPr lang="en-US" altLang="zh-CN" sz="2200" dirty="0">
                <a:solidFill>
                  <a:srgbClr val="CC0000"/>
                </a:solidFill>
              </a:rPr>
              <a:t>by the end of</a:t>
            </a:r>
          </a:p>
          <a:p>
            <a:pPr>
              <a:lnSpc>
                <a:spcPct val="80000"/>
              </a:lnSpc>
            </a:pPr>
            <a:endParaRPr lang="en-US" altLang="zh-CN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20</a:t>
            </a:r>
            <a:r>
              <a:rPr lang="zh-CN" altLang="en-US" sz="2200" dirty="0"/>
              <a:t>．总共；合计</a:t>
            </a:r>
            <a:r>
              <a:rPr lang="en-US" altLang="zh-CN" sz="2200" dirty="0">
                <a:solidFill>
                  <a:srgbClr val="CC0000"/>
                </a:solidFill>
              </a:rPr>
              <a:t>in total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全屏显示(4:3)</PresentationFormat>
  <Paragraphs>151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2015-03-09T07:57:00Z</dcterms:created>
  <dcterms:modified xsi:type="dcterms:W3CDTF">2023-01-17T03:21:16Z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F70E495602444259893DC54067EEE505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