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26" r:id="rId11"/>
    <p:sldId id="627" r:id="rId12"/>
    <p:sldId id="628" r:id="rId13"/>
    <p:sldId id="629" r:id="rId14"/>
    <p:sldId id="630" r:id="rId15"/>
    <p:sldId id="631" r:id="rId16"/>
    <p:sldId id="632" r:id="rId17"/>
    <p:sldId id="633" r:id="rId18"/>
    <p:sldId id="634" r:id="rId19"/>
    <p:sldId id="635" r:id="rId20"/>
    <p:sldId id="636" r:id="rId21"/>
    <p:sldId id="637" r:id="rId22"/>
    <p:sldId id="638" r:id="rId23"/>
    <p:sldId id="639" r:id="rId24"/>
    <p:sldId id="257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182690A-9AAF-4257-9850-05B0D66E3E9D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0DB55E9-3C92-4F7D-8624-7D452493F0F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: 圆角 1"/>
          <p:cNvSpPr/>
          <p:nvPr userDrawn="1"/>
        </p:nvSpPr>
        <p:spPr>
          <a:xfrm>
            <a:off x="614265" y="998378"/>
            <a:ext cx="10963470" cy="55610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966154" y="2219347"/>
            <a:ext cx="5454892" cy="1934160"/>
            <a:chOff x="637222" y="2933211"/>
            <a:chExt cx="4672360" cy="1934160"/>
          </a:xfrm>
        </p:grpSpPr>
        <p:sp>
          <p:nvSpPr>
            <p:cNvPr id="7" name="文本框 6"/>
            <p:cNvSpPr txBox="1"/>
            <p:nvPr/>
          </p:nvSpPr>
          <p:spPr>
            <a:xfrm>
              <a:off x="637222" y="2933211"/>
              <a:ext cx="4508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40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4000" b="1" dirty="0">
                  <a:solidFill>
                    <a:srgbClr val="403836"/>
                  </a:solidFill>
                  <a:cs typeface="+mn-ea"/>
                  <a:sym typeface="+mn-lt"/>
                </a:rPr>
                <a:t>插上科学的翅膀飞</a:t>
              </a:r>
              <a:r>
                <a:rPr lang="en-US" altLang="zh-CN" sz="4000" b="1" dirty="0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习作</a:t>
            </a:r>
            <a:r>
              <a:rPr lang="en-US" altLang="zh-CN" sz="3200" b="1" dirty="0">
                <a:cs typeface="+mn-ea"/>
                <a:sym typeface="+mn-lt"/>
              </a:rPr>
              <a:t>——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领悟写法</a:t>
            </a:r>
          </a:p>
        </p:txBody>
      </p:sp>
      <p:sp>
        <p:nvSpPr>
          <p:cNvPr id="20" name="圆角矩形 61"/>
          <p:cNvSpPr/>
          <p:nvPr/>
        </p:nvSpPr>
        <p:spPr>
          <a:xfrm>
            <a:off x="1837544" y="3604805"/>
            <a:ext cx="9247505" cy="1625600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3711"/>
            <a:ext cx="1911582" cy="1610508"/>
          </a:xfrm>
          <a:prstGeom prst="rect">
            <a:avLst/>
          </a:prstGeom>
        </p:spPr>
      </p:pic>
      <p:sp>
        <p:nvSpPr>
          <p:cNvPr id="22" name="文本框 1"/>
          <p:cNvSpPr txBox="1"/>
          <p:nvPr/>
        </p:nvSpPr>
        <p:spPr>
          <a:xfrm>
            <a:off x="1824844" y="2038260"/>
            <a:ext cx="8716010" cy="1310295"/>
          </a:xfrm>
          <a:prstGeom prst="rect">
            <a:avLst/>
          </a:prstGeom>
          <a:noFill/>
          <a:ln w="57150">
            <a:solidFill>
              <a:srgbClr val="FF9900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回顾学过的课文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他们那时候多有趣啊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，思考：科幻小说的三要素是什么呢？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184889" y="3731805"/>
            <a:ext cx="8552815" cy="1310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       科学、幻想、小说，对应的就是科学性、预言性、文学性。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领悟写法</a:t>
            </a:r>
          </a:p>
        </p:txBody>
      </p:sp>
      <p:sp>
        <p:nvSpPr>
          <p:cNvPr id="4" name="圆角矩形 61"/>
          <p:cNvSpPr/>
          <p:nvPr/>
        </p:nvSpPr>
        <p:spPr>
          <a:xfrm>
            <a:off x="1804670" y="2154555"/>
            <a:ext cx="9247505" cy="3195955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6" y="4783626"/>
            <a:ext cx="1911582" cy="1610508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2072640" y="2344420"/>
            <a:ext cx="8711565" cy="1310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科幻故事和科幻小说有很多相同之处，我们推测一下：科幻故事的三要素是什么？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251075" y="3808095"/>
            <a:ext cx="8628380" cy="1310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       科学、幻想、故事是其三要素，即科学性、预言性、故事性。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领悟写法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46" y="4339126"/>
            <a:ext cx="1911582" cy="16105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253129" y="2025333"/>
            <a:ext cx="824841" cy="209867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科幻故事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4011295" y="1755458"/>
            <a:ext cx="322263" cy="2743200"/>
          </a:xfrm>
          <a:prstGeom prst="leftBrace">
            <a:avLst>
              <a:gd name="adj1" fmla="val 5935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33558" y="1596708"/>
            <a:ext cx="6567487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科学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科学性：基于现实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33558" y="2727008"/>
            <a:ext cx="6567487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幻想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预言性：大胆幻想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333558" y="3962083"/>
            <a:ext cx="6789737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故事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故事性：生动和连贯的情节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668770" y="4722494"/>
            <a:ext cx="3325813" cy="668338"/>
            <a:chOff x="4098276" y="4060135"/>
            <a:chExt cx="3505518" cy="668837"/>
          </a:xfrm>
        </p:grpSpPr>
        <p:sp>
          <p:nvSpPr>
            <p:cNvPr id="11" name="对话气泡: 圆角矩形 2"/>
            <p:cNvSpPr/>
            <p:nvPr/>
          </p:nvSpPr>
          <p:spPr>
            <a:xfrm>
              <a:off x="4098276" y="4087143"/>
              <a:ext cx="3505518" cy="641829"/>
            </a:xfrm>
            <a:prstGeom prst="wedgeRoundRectCallout">
              <a:avLst>
                <a:gd name="adj1" fmla="val -44785"/>
                <a:gd name="adj2" fmla="val -81710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7"/>
            <p:cNvSpPr/>
            <p:nvPr/>
          </p:nvSpPr>
          <p:spPr>
            <a:xfrm>
              <a:off x="4120308" y="4060135"/>
              <a:ext cx="3305062" cy="64405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较适于口头讲述。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编写提纲</a:t>
            </a:r>
          </a:p>
        </p:txBody>
      </p:sp>
      <p:sp>
        <p:nvSpPr>
          <p:cNvPr id="2" name="圆角矩形 61"/>
          <p:cNvSpPr/>
          <p:nvPr/>
        </p:nvSpPr>
        <p:spPr>
          <a:xfrm>
            <a:off x="2072640" y="2427605"/>
            <a:ext cx="9247505" cy="2607310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32" y="4285901"/>
            <a:ext cx="1911582" cy="1610508"/>
          </a:xfrm>
          <a:prstGeom prst="rect">
            <a:avLst/>
          </a:prstGeom>
        </p:spPr>
      </p:pic>
      <p:sp>
        <p:nvSpPr>
          <p:cNvPr id="8" name="文本框 1"/>
          <p:cNvSpPr txBox="1"/>
          <p:nvPr/>
        </p:nvSpPr>
        <p:spPr>
          <a:xfrm>
            <a:off x="2556510" y="2725420"/>
            <a:ext cx="8279130" cy="2011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同学们在课外一定阅读过科幻小说或科幻故事，想一想：哪篇故事的写法给你留下了深刻的印象？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编写提纲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913" y="4429293"/>
            <a:ext cx="1911582" cy="1610508"/>
          </a:xfrm>
          <a:prstGeom prst="rect">
            <a:avLst/>
          </a:prstGeom>
        </p:spPr>
      </p:pic>
      <p:sp>
        <p:nvSpPr>
          <p:cNvPr id="9" name="文本框 1"/>
          <p:cNvSpPr txBox="1"/>
          <p:nvPr/>
        </p:nvSpPr>
        <p:spPr>
          <a:xfrm>
            <a:off x="6277613" y="1398588"/>
            <a:ext cx="2420938" cy="712439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8509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范文赏析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914143" y="2694305"/>
            <a:ext cx="3768725" cy="682625"/>
            <a:chOff x="118412" y="1930079"/>
            <a:chExt cx="1863836" cy="682484"/>
          </a:xfrm>
        </p:grpSpPr>
        <p:sp>
          <p:nvSpPr>
            <p:cNvPr id="11" name="文本框 1"/>
            <p:cNvSpPr txBox="1"/>
            <p:nvPr/>
          </p:nvSpPr>
          <p:spPr>
            <a:xfrm>
              <a:off x="118412" y="1930079"/>
              <a:ext cx="1550282" cy="6435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生活环境：美好</a:t>
              </a:r>
            </a:p>
          </p:txBody>
        </p:sp>
        <p:sp>
          <p:nvSpPr>
            <p:cNvPr id="12" name="圆角矩形 8"/>
            <p:cNvSpPr/>
            <p:nvPr/>
          </p:nvSpPr>
          <p:spPr>
            <a:xfrm>
              <a:off x="118412" y="1980869"/>
              <a:ext cx="1863836" cy="631694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914143" y="3516631"/>
            <a:ext cx="3875088" cy="1234120"/>
            <a:chOff x="118412" y="1930079"/>
            <a:chExt cx="1915889" cy="1233596"/>
          </a:xfrm>
        </p:grpSpPr>
        <p:sp>
          <p:nvSpPr>
            <p:cNvPr id="14" name="文本框 1"/>
            <p:cNvSpPr txBox="1"/>
            <p:nvPr/>
          </p:nvSpPr>
          <p:spPr>
            <a:xfrm>
              <a:off x="118412" y="1930079"/>
              <a:ext cx="1915889" cy="12335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人物：小灵通、小燕、</a:t>
              </a:r>
              <a:endPara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 </a:t>
              </a: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小虎子</a:t>
              </a:r>
            </a:p>
          </p:txBody>
        </p:sp>
        <p:sp>
          <p:nvSpPr>
            <p:cNvPr id="15" name="圆角矩形 12"/>
            <p:cNvSpPr/>
            <p:nvPr/>
          </p:nvSpPr>
          <p:spPr>
            <a:xfrm>
              <a:off x="118412" y="1980857"/>
              <a:ext cx="1864087" cy="1156797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914143" y="4805681"/>
            <a:ext cx="3875088" cy="1234120"/>
            <a:chOff x="118412" y="1930079"/>
            <a:chExt cx="1915889" cy="1233596"/>
          </a:xfrm>
        </p:grpSpPr>
        <p:sp>
          <p:nvSpPr>
            <p:cNvPr id="17" name="文本框 1"/>
            <p:cNvSpPr txBox="1"/>
            <p:nvPr/>
          </p:nvSpPr>
          <p:spPr>
            <a:xfrm>
              <a:off x="118412" y="1930079"/>
              <a:ext cx="1915889" cy="12335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科学技术：多功能飘</a:t>
              </a:r>
              <a:endPara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     </a:t>
              </a: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行车</a:t>
              </a:r>
            </a:p>
          </p:txBody>
        </p:sp>
        <p:sp>
          <p:nvSpPr>
            <p:cNvPr id="18" name="圆角矩形 14"/>
            <p:cNvSpPr/>
            <p:nvPr/>
          </p:nvSpPr>
          <p:spPr>
            <a:xfrm>
              <a:off x="118412" y="1980857"/>
              <a:ext cx="1864087" cy="1156797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9" name="右大括号 18"/>
          <p:cNvSpPr/>
          <p:nvPr/>
        </p:nvSpPr>
        <p:spPr>
          <a:xfrm>
            <a:off x="8084506" y="2975293"/>
            <a:ext cx="269875" cy="2743200"/>
          </a:xfrm>
          <a:prstGeom prst="rightBrace">
            <a:avLst>
              <a:gd name="adj1" fmla="val 42479"/>
              <a:gd name="adj2" fmla="val 50000"/>
            </a:avLst>
          </a:prstGeom>
          <a:ln w="28575">
            <a:solidFill>
              <a:srgbClr val="2970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8463918" y="3603943"/>
            <a:ext cx="2536825" cy="1539875"/>
            <a:chOff x="3738903" y="1970348"/>
            <a:chExt cx="2536579" cy="1539349"/>
          </a:xfrm>
        </p:grpSpPr>
        <p:sp>
          <p:nvSpPr>
            <p:cNvPr id="21" name="文本框 1"/>
            <p:cNvSpPr txBox="1"/>
            <p:nvPr/>
          </p:nvSpPr>
          <p:spPr>
            <a:xfrm>
              <a:off x="3974119" y="2026602"/>
              <a:ext cx="2056731" cy="13098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第一次乘坐飘行车</a:t>
              </a:r>
            </a:p>
          </p:txBody>
        </p:sp>
        <p:sp>
          <p:nvSpPr>
            <p:cNvPr id="22" name="椭圆 21"/>
            <p:cNvSpPr/>
            <p:nvPr/>
          </p:nvSpPr>
          <p:spPr>
            <a:xfrm>
              <a:off x="3738903" y="1970348"/>
              <a:ext cx="2536579" cy="1539349"/>
            </a:xfrm>
            <a:prstGeom prst="ellipse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编写提纲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4708208" y="2946082"/>
            <a:ext cx="1077912" cy="1234120"/>
            <a:chOff x="118412" y="1930079"/>
            <a:chExt cx="533217" cy="1234538"/>
          </a:xfrm>
        </p:grpSpPr>
        <p:sp>
          <p:nvSpPr>
            <p:cNvPr id="25" name="文本框 1"/>
            <p:cNvSpPr txBox="1"/>
            <p:nvPr/>
          </p:nvSpPr>
          <p:spPr>
            <a:xfrm>
              <a:off x="118412" y="1930079"/>
              <a:ext cx="533217" cy="12345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奇特经历</a:t>
              </a:r>
            </a:p>
          </p:txBody>
        </p:sp>
        <p:sp>
          <p:nvSpPr>
            <p:cNvPr id="26" name="圆角矩形 8"/>
            <p:cNvSpPr/>
            <p:nvPr/>
          </p:nvSpPr>
          <p:spPr>
            <a:xfrm>
              <a:off x="118412" y="1980896"/>
              <a:ext cx="468038" cy="1156091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左大括号 26"/>
          <p:cNvSpPr/>
          <p:nvPr/>
        </p:nvSpPr>
        <p:spPr>
          <a:xfrm>
            <a:off x="5786120" y="2085658"/>
            <a:ext cx="417513" cy="2979738"/>
          </a:xfrm>
          <a:prstGeom prst="leftBrace">
            <a:avLst>
              <a:gd name="adj1" fmla="val 33584"/>
              <a:gd name="adj2" fmla="val 50000"/>
            </a:avLst>
          </a:prstGeom>
          <a:ln w="28575">
            <a:solidFill>
              <a:srgbClr val="2970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335395" y="1920557"/>
            <a:ext cx="3595688" cy="682625"/>
            <a:chOff x="118412" y="1930079"/>
            <a:chExt cx="1778395" cy="682968"/>
          </a:xfrm>
        </p:grpSpPr>
        <p:sp>
          <p:nvSpPr>
            <p:cNvPr id="29" name="文本框 1"/>
            <p:cNvSpPr txBox="1"/>
            <p:nvPr/>
          </p:nvSpPr>
          <p:spPr>
            <a:xfrm>
              <a:off x="118412" y="1930079"/>
              <a:ext cx="1778395" cy="6440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小燕教我开飘行车</a:t>
              </a:r>
            </a:p>
          </p:txBody>
        </p:sp>
        <p:sp>
          <p:nvSpPr>
            <p:cNvPr id="30" name="圆角矩形 13"/>
            <p:cNvSpPr/>
            <p:nvPr/>
          </p:nvSpPr>
          <p:spPr>
            <a:xfrm>
              <a:off x="118412" y="1979316"/>
              <a:ext cx="1648058" cy="633731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335395" y="2774633"/>
            <a:ext cx="4135438" cy="1234120"/>
            <a:chOff x="118412" y="1930079"/>
            <a:chExt cx="2045169" cy="1233023"/>
          </a:xfrm>
        </p:grpSpPr>
        <p:sp>
          <p:nvSpPr>
            <p:cNvPr id="32" name="文本框 1"/>
            <p:cNvSpPr txBox="1"/>
            <p:nvPr/>
          </p:nvSpPr>
          <p:spPr>
            <a:xfrm>
              <a:off x="118412" y="1930079"/>
              <a:ext cx="2045169" cy="12330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飘行车自动避撞，能在水上飘行，还能爬山</a:t>
              </a:r>
            </a:p>
          </p:txBody>
        </p:sp>
        <p:sp>
          <p:nvSpPr>
            <p:cNvPr id="33" name="圆角矩形 22"/>
            <p:cNvSpPr/>
            <p:nvPr/>
          </p:nvSpPr>
          <p:spPr>
            <a:xfrm>
              <a:off x="118412" y="1980834"/>
              <a:ext cx="2045169" cy="1154673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335395" y="4154171"/>
            <a:ext cx="4135438" cy="1234120"/>
            <a:chOff x="118412" y="1930079"/>
            <a:chExt cx="2045169" cy="1233596"/>
          </a:xfrm>
        </p:grpSpPr>
        <p:sp>
          <p:nvSpPr>
            <p:cNvPr id="35" name="文本框 1"/>
            <p:cNvSpPr txBox="1"/>
            <p:nvPr/>
          </p:nvSpPr>
          <p:spPr>
            <a:xfrm>
              <a:off x="118412" y="1930079"/>
              <a:ext cx="2045169" cy="12335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飘行车车壳透明，内有空调</a:t>
              </a:r>
            </a:p>
          </p:txBody>
        </p:sp>
        <p:sp>
          <p:nvSpPr>
            <p:cNvPr id="36" name="圆角矩形 27"/>
            <p:cNvSpPr/>
            <p:nvPr/>
          </p:nvSpPr>
          <p:spPr>
            <a:xfrm>
              <a:off x="118412" y="1980857"/>
              <a:ext cx="2045169" cy="1153623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458" y="2502636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范文赏析</a:t>
            </a:r>
          </a:p>
        </p:txBody>
      </p:sp>
      <p:sp>
        <p:nvSpPr>
          <p:cNvPr id="4" name="文本框 1"/>
          <p:cNvSpPr txBox="1"/>
          <p:nvPr/>
        </p:nvSpPr>
        <p:spPr>
          <a:xfrm>
            <a:off x="3057843" y="1762443"/>
            <a:ext cx="5105400" cy="1346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第一次乘坐飘行车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叶永烈</a:t>
            </a:r>
          </a:p>
        </p:txBody>
      </p:sp>
      <p:sp>
        <p:nvSpPr>
          <p:cNvPr id="5" name="文本框 2"/>
          <p:cNvSpPr txBox="1"/>
          <p:nvPr/>
        </p:nvSpPr>
        <p:spPr>
          <a:xfrm>
            <a:off x="722948" y="3330338"/>
            <a:ext cx="10287952" cy="182229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“小燕也会开汽车？”我可真的不敢相信了。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“这汽车，谁都会开。小灵通，你只要跟我学一分钟，保证会。”小虎子说道，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689668" y="5434330"/>
            <a:ext cx="3841750" cy="6090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设下悬念，引人入胜。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范文赏析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46" y="4504226"/>
            <a:ext cx="1911582" cy="1610508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457258" y="1821815"/>
            <a:ext cx="7781925" cy="36347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“在我们这儿，飘行车简直像鞋子一样普遍，几乎每家每户都有飘行车，每个人都会开这玩意儿。”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“小灵通，你还是先跟我学吧！”小燕让我看她面前的操纵板，说道，“你看看这操纵板，就明白一大半了。”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范文赏析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46" y="4568663"/>
            <a:ext cx="1911582" cy="1610508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00399" y="1699578"/>
            <a:ext cx="7524115" cy="3674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我凑近一看，只见浅绿色的塑料操纵板上，写着：开关、速度、高度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小燕告诉我：“开车的时候，你把第一个开关朝左一推，车子就开动起来了。你再调节好速度和高度。以后，就只要管管方向盘了，向左拐弯时，把方向盘朝左转，往右转弯时，将方向盘往右转。”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范文赏析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46" y="4389926"/>
            <a:ext cx="1911582" cy="1610508"/>
          </a:xfrm>
          <a:prstGeom prst="rect">
            <a:avLst/>
          </a:prstGeom>
        </p:spPr>
      </p:pic>
      <p:sp>
        <p:nvSpPr>
          <p:cNvPr id="7" name="文本框 1"/>
          <p:cNvSpPr txBox="1"/>
          <p:nvPr/>
        </p:nvSpPr>
        <p:spPr>
          <a:xfrm>
            <a:off x="3517265" y="2490744"/>
            <a:ext cx="7595089" cy="36796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往常，我爱坐在司机旁边，想学学开汽车。可是，司机的座位旁边，总是写着“开车时请勿与司机谈话”。所以，一开车，我就静静地坐在司机旁边，不敢问一句话。可小燕开车时，只顾跟我讲话，我真担心，车子可别出事故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17265" y="1608455"/>
            <a:ext cx="7392035" cy="6061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运用插叙，衬托这辆车的先进性与智能化。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4352" y="3088004"/>
            <a:ext cx="436880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下棋机器人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5748" y="2039937"/>
            <a:ext cx="3920490" cy="2778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编写提纲</a:t>
            </a:r>
          </a:p>
        </p:txBody>
      </p:sp>
      <p:sp>
        <p:nvSpPr>
          <p:cNvPr id="4" name="圆角矩形 61"/>
          <p:cNvSpPr/>
          <p:nvPr/>
        </p:nvSpPr>
        <p:spPr>
          <a:xfrm>
            <a:off x="1472247" y="2922905"/>
            <a:ext cx="9247505" cy="1786255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95157" y="3025140"/>
            <a:ext cx="8504555" cy="1310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写好提纲后，同桌互相交流、评议：是否体现了科幻故事的三要素（科学、幻想、故事）？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动笔写作</a:t>
            </a:r>
          </a:p>
        </p:txBody>
      </p:sp>
      <p:sp>
        <p:nvSpPr>
          <p:cNvPr id="4" name="圆角矩形 61"/>
          <p:cNvSpPr/>
          <p:nvPr/>
        </p:nvSpPr>
        <p:spPr>
          <a:xfrm>
            <a:off x="2663190" y="2354580"/>
            <a:ext cx="8296910" cy="3017520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46" y="4593126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63241" y="2469515"/>
            <a:ext cx="7401560" cy="259789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作文时，有了提纲的约束，按“计划”行事，写起文章来就容易做到一气呵成，写出的文章就容易达到有中心、有条理、有重点等要求。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6223318" y="1205230"/>
            <a:ext cx="2420937" cy="712439"/>
          </a:xfrm>
          <a:prstGeom prst="rect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scaled="0"/>
          </a:gradFill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8509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297083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动笔起草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修改习作</a:t>
            </a:r>
          </a:p>
        </p:txBody>
      </p:sp>
      <p:sp>
        <p:nvSpPr>
          <p:cNvPr id="8" name="圆角矩形 61"/>
          <p:cNvSpPr/>
          <p:nvPr/>
        </p:nvSpPr>
        <p:spPr>
          <a:xfrm>
            <a:off x="923290" y="3020925"/>
            <a:ext cx="10379710" cy="2833775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185544" y="3240517"/>
            <a:ext cx="9952355" cy="228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自读。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自改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：“换”拗口、意义不明确的语句，“调”前后紊乱的语序，“添”一些具体内容，“删”多余的内容。</a:t>
            </a: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自查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：对照本课的习作要求，看内容是否奇特而又令人信服。</a:t>
            </a:r>
          </a:p>
        </p:txBody>
      </p:sp>
      <p:sp>
        <p:nvSpPr>
          <p:cNvPr id="10" name="菱形 9"/>
          <p:cNvSpPr/>
          <p:nvPr/>
        </p:nvSpPr>
        <p:spPr>
          <a:xfrm>
            <a:off x="3850005" y="1522324"/>
            <a:ext cx="4062730" cy="746125"/>
          </a:xfrm>
          <a:prstGeom prst="diamond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修改步骤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6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charRg st="6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charRg st="6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charRg st="6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charRg st="10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charRg st="1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charRg st="1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59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charRg st="59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charRg st="59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charRg st="59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修改习作</a:t>
            </a:r>
          </a:p>
        </p:txBody>
      </p:sp>
      <p:sp>
        <p:nvSpPr>
          <p:cNvPr id="6" name="圆角矩形 61"/>
          <p:cNvSpPr/>
          <p:nvPr/>
        </p:nvSpPr>
        <p:spPr>
          <a:xfrm>
            <a:off x="2121535" y="3429000"/>
            <a:ext cx="7924165" cy="18173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3982720" y="1984375"/>
            <a:ext cx="4062730" cy="746125"/>
          </a:xfrm>
          <a:prstGeom prst="diamond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交流体会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787333" y="3596360"/>
            <a:ext cx="7097712" cy="1482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说一说修改自己作文的过程和体会。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讲一讲修改他人作文的过程和理由。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096000" y="1953092"/>
            <a:ext cx="5553998" cy="2200415"/>
            <a:chOff x="748441" y="2666956"/>
            <a:chExt cx="4757249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748441" y="2666956"/>
              <a:ext cx="47572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kumimoji="0" lang="zh-CN" alt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403836"/>
                  </a:solidFill>
                  <a:effectLst/>
                  <a:uLnTx/>
                  <a:uFillTx/>
                  <a:cs typeface="+mn-ea"/>
                  <a:sym typeface="+mn-lt"/>
                </a:rPr>
                <a:t>感谢各位聆听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习作</a:t>
            </a:r>
            <a:r>
              <a:rPr lang="en-US" altLang="zh-CN" sz="3200" b="1" dirty="0">
                <a:cs typeface="+mn-ea"/>
                <a:sym typeface="+mn-lt"/>
              </a:rPr>
              <a:t>——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411" y="4407705"/>
            <a:ext cx="1911582" cy="1610508"/>
          </a:xfrm>
          <a:prstGeom prst="rect">
            <a:avLst/>
          </a:prstGeom>
        </p:spPr>
      </p:pic>
      <p:sp>
        <p:nvSpPr>
          <p:cNvPr id="8" name="文本框 1"/>
          <p:cNvSpPr txBox="1"/>
          <p:nvPr/>
        </p:nvSpPr>
        <p:spPr>
          <a:xfrm>
            <a:off x="3356293" y="2103437"/>
            <a:ext cx="7683500" cy="2202334"/>
          </a:xfrm>
          <a:prstGeom prst="rect">
            <a:avLst/>
          </a:prstGeom>
          <a:noFill/>
          <a:ln w="57150">
            <a:solidFill>
              <a:srgbClr val="FF9900"/>
            </a:solidFill>
            <a:prstDash val="dashDot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你印象最深刻的科幻故事是什么？故事里写了哪些现实中并不存在，却看起来令人信服的科学技术？这些科学技术对人们的生活产生了怎样的影响？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展开想象</a:t>
            </a:r>
          </a:p>
        </p:txBody>
      </p:sp>
      <p:sp>
        <p:nvSpPr>
          <p:cNvPr id="4" name="圆角矩形 53"/>
          <p:cNvSpPr/>
          <p:nvPr/>
        </p:nvSpPr>
        <p:spPr>
          <a:xfrm>
            <a:off x="3080385" y="2282190"/>
            <a:ext cx="8188325" cy="3028950"/>
          </a:xfrm>
          <a:prstGeom prst="round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3458210" y="2446338"/>
            <a:ext cx="7683500" cy="2651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如果你的大脑可以直接从书上拷贝知识，如果你拥有一个背包飞行器，如果你用时光机穿越时空回到恐龙时代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你会做些什么？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565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展开想象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775778" y="1687195"/>
            <a:ext cx="8308975" cy="4135438"/>
            <a:chOff x="217088" y="451486"/>
            <a:chExt cx="8308772" cy="4135884"/>
          </a:xfrm>
        </p:grpSpPr>
        <p:sp>
          <p:nvSpPr>
            <p:cNvPr id="5" name="文本框 4"/>
            <p:cNvSpPr txBox="1"/>
            <p:nvPr/>
          </p:nvSpPr>
          <p:spPr>
            <a:xfrm>
              <a:off x="3967703" y="451486"/>
              <a:ext cx="1077024" cy="6070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上学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323614" y="1336904"/>
              <a:ext cx="1077024" cy="6070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航拍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341513" y="2720585"/>
              <a:ext cx="1077024" cy="6070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购物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203447" y="3884965"/>
              <a:ext cx="1077024" cy="6070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685178" y="3828983"/>
              <a:ext cx="1077024" cy="6070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嬉戏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71279" y="2720585"/>
              <a:ext cx="1077024" cy="6070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旅行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87613" y="1556205"/>
              <a:ext cx="1935892" cy="6070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帮助他人</a:t>
              </a:r>
            </a:p>
          </p:txBody>
        </p:sp>
        <p:grpSp>
          <p:nvGrpSpPr>
            <p:cNvPr id="12" name="组合 12"/>
            <p:cNvGrpSpPr/>
            <p:nvPr/>
          </p:nvGrpSpPr>
          <p:grpSpPr>
            <a:xfrm>
              <a:off x="3111029" y="1657761"/>
              <a:ext cx="2822506" cy="2000821"/>
              <a:chOff x="3111029" y="1657761"/>
              <a:chExt cx="2822506" cy="2000821"/>
            </a:xfrm>
          </p:grpSpPr>
          <p:sp>
            <p:nvSpPr>
              <p:cNvPr id="27" name="文本框 3"/>
              <p:cNvSpPr txBox="1"/>
              <p:nvPr/>
            </p:nvSpPr>
            <p:spPr>
              <a:xfrm>
                <a:off x="3159477" y="1657761"/>
                <a:ext cx="2693476" cy="17705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    如果你拥有背包飞行器，你会做些什么？</a:t>
                </a:r>
              </a:p>
            </p:txBody>
          </p:sp>
          <p:sp>
            <p:nvSpPr>
              <p:cNvPr id="28" name="圆角矩形 22"/>
              <p:cNvSpPr/>
              <p:nvPr/>
            </p:nvSpPr>
            <p:spPr>
              <a:xfrm>
                <a:off x="3111029" y="1716860"/>
                <a:ext cx="2822506" cy="1941722"/>
              </a:xfrm>
              <a:prstGeom prst="roundRect">
                <a:avLst/>
              </a:prstGeom>
              <a:noFill/>
              <a:ln>
                <a:solidFill>
                  <a:srgbClr val="29708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" name="椭圆 12"/>
            <p:cNvSpPr/>
            <p:nvPr/>
          </p:nvSpPr>
          <p:spPr>
            <a:xfrm>
              <a:off x="7136831" y="1337407"/>
              <a:ext cx="1330292" cy="701751"/>
            </a:xfrm>
            <a:prstGeom prst="ellipse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841261" y="461012"/>
              <a:ext cx="1328706" cy="703339"/>
            </a:xfrm>
            <a:prstGeom prst="ellipse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7197154" y="2720269"/>
              <a:ext cx="1328706" cy="703338"/>
            </a:xfrm>
            <a:prstGeom prst="ellipse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6077995" y="3885619"/>
              <a:ext cx="1328705" cy="701751"/>
            </a:xfrm>
            <a:prstGeom prst="ellipse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558492" y="3812586"/>
              <a:ext cx="1328706" cy="703338"/>
            </a:xfrm>
            <a:prstGeom prst="ellipse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579029" y="2728207"/>
              <a:ext cx="1328705" cy="703339"/>
            </a:xfrm>
            <a:prstGeom prst="ellipse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217088" y="1570795"/>
              <a:ext cx="1927178" cy="703338"/>
            </a:xfrm>
            <a:prstGeom prst="ellipse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0" name="直接连接符 19"/>
            <p:cNvCxnSpPr>
              <a:stCxn id="14" idx="4"/>
              <a:endCxn id="28" idx="0"/>
            </p:cNvCxnSpPr>
            <p:nvPr/>
          </p:nvCxnSpPr>
          <p:spPr>
            <a:xfrm>
              <a:off x="4506408" y="1164351"/>
              <a:ext cx="15875" cy="552510"/>
            </a:xfrm>
            <a:prstGeom prst="line">
              <a:avLst/>
            </a:prstGeom>
            <a:ln w="28575">
              <a:solidFill>
                <a:srgbClr val="2970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stCxn id="13" idx="2"/>
            </p:cNvCxnSpPr>
            <p:nvPr/>
          </p:nvCxnSpPr>
          <p:spPr>
            <a:xfrm flipH="1">
              <a:off x="5931948" y="1688282"/>
              <a:ext cx="1204883" cy="290543"/>
            </a:xfrm>
            <a:prstGeom prst="line">
              <a:avLst/>
            </a:prstGeom>
            <a:ln w="28575">
              <a:solidFill>
                <a:srgbClr val="2970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>
              <a:stCxn id="15" idx="2"/>
              <a:endCxn id="28" idx="3"/>
            </p:cNvCxnSpPr>
            <p:nvPr/>
          </p:nvCxnSpPr>
          <p:spPr>
            <a:xfrm flipH="1" flipV="1">
              <a:off x="5933535" y="2686927"/>
              <a:ext cx="1263619" cy="384216"/>
            </a:xfrm>
            <a:prstGeom prst="line">
              <a:avLst/>
            </a:prstGeom>
            <a:ln w="28575">
              <a:solidFill>
                <a:srgbClr val="2970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16" idx="1"/>
            </p:cNvCxnSpPr>
            <p:nvPr/>
          </p:nvCxnSpPr>
          <p:spPr>
            <a:xfrm flipH="1" flipV="1">
              <a:off x="5863687" y="3525217"/>
              <a:ext cx="407978" cy="462013"/>
            </a:xfrm>
            <a:prstGeom prst="line">
              <a:avLst/>
            </a:prstGeom>
            <a:ln w="28575">
              <a:solidFill>
                <a:srgbClr val="2970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endCxn id="28" idx="1"/>
            </p:cNvCxnSpPr>
            <p:nvPr/>
          </p:nvCxnSpPr>
          <p:spPr>
            <a:xfrm flipV="1">
              <a:off x="1896622" y="2686927"/>
              <a:ext cx="1214407" cy="390567"/>
            </a:xfrm>
            <a:prstGeom prst="line">
              <a:avLst/>
            </a:prstGeom>
            <a:ln w="28575">
              <a:solidFill>
                <a:srgbClr val="2970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>
              <a:stCxn id="19" idx="6"/>
            </p:cNvCxnSpPr>
            <p:nvPr/>
          </p:nvCxnSpPr>
          <p:spPr>
            <a:xfrm>
              <a:off x="2144266" y="1923258"/>
              <a:ext cx="966763" cy="115899"/>
            </a:xfrm>
            <a:prstGeom prst="line">
              <a:avLst/>
            </a:prstGeom>
            <a:ln w="28575">
              <a:solidFill>
                <a:srgbClr val="2970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>
              <a:stCxn id="17" idx="7"/>
            </p:cNvCxnSpPr>
            <p:nvPr/>
          </p:nvCxnSpPr>
          <p:spPr>
            <a:xfrm flipV="1">
              <a:off x="2692614" y="3570508"/>
              <a:ext cx="534344" cy="345079"/>
            </a:xfrm>
            <a:prstGeom prst="line">
              <a:avLst/>
            </a:prstGeom>
            <a:ln w="28575">
              <a:solidFill>
                <a:srgbClr val="2970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菱形 28"/>
          <p:cNvSpPr/>
          <p:nvPr/>
        </p:nvSpPr>
        <p:spPr>
          <a:xfrm>
            <a:off x="3956685" y="648335"/>
            <a:ext cx="3680460" cy="798195"/>
          </a:xfrm>
          <a:prstGeom prst="diamond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思维导读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展开想象</a:t>
            </a:r>
          </a:p>
        </p:txBody>
      </p:sp>
      <p:sp>
        <p:nvSpPr>
          <p:cNvPr id="2" name="圆角矩形 61"/>
          <p:cNvSpPr/>
          <p:nvPr/>
        </p:nvSpPr>
        <p:spPr>
          <a:xfrm>
            <a:off x="2970530" y="1911667"/>
            <a:ext cx="8078470" cy="3034665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文本框 1"/>
          <p:cNvSpPr txBox="1"/>
          <p:nvPr/>
        </p:nvSpPr>
        <p:spPr>
          <a:xfrm>
            <a:off x="3472815" y="2130053"/>
            <a:ext cx="7296785" cy="259789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在你的笔下，人物的生活环境是怎样的？他们可能运用了哪些不可思议的科学技术？这些科学技术使故事中的人物有了怎样的奇特经历？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46" y="4237526"/>
            <a:ext cx="1911582" cy="16105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展开想象</a:t>
            </a:r>
          </a:p>
        </p:txBody>
      </p:sp>
      <p:sp>
        <p:nvSpPr>
          <p:cNvPr id="2" name="圆角矩形 61"/>
          <p:cNvSpPr/>
          <p:nvPr/>
        </p:nvSpPr>
        <p:spPr>
          <a:xfrm>
            <a:off x="2733041" y="2249805"/>
            <a:ext cx="8176260" cy="17449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46" y="4339126"/>
            <a:ext cx="1911582" cy="1610508"/>
          </a:xfrm>
          <a:prstGeom prst="rect">
            <a:avLst/>
          </a:prstGeom>
        </p:spPr>
      </p:pic>
      <p:sp>
        <p:nvSpPr>
          <p:cNvPr id="8" name="文本框 1"/>
          <p:cNvSpPr txBox="1"/>
          <p:nvPr/>
        </p:nvSpPr>
        <p:spPr>
          <a:xfrm>
            <a:off x="3301683" y="2461895"/>
            <a:ext cx="7137717" cy="1310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放飞想象，你想到了哪些不可思议的科学技术？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展开想象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46" y="4732826"/>
            <a:ext cx="1911582" cy="1610508"/>
          </a:xfrm>
          <a:prstGeom prst="rect">
            <a:avLst/>
          </a:prstGeom>
        </p:spPr>
      </p:pic>
      <p:sp>
        <p:nvSpPr>
          <p:cNvPr id="5" name="左大括号 4"/>
          <p:cNvSpPr/>
          <p:nvPr/>
        </p:nvSpPr>
        <p:spPr>
          <a:xfrm>
            <a:off x="5106988" y="1652588"/>
            <a:ext cx="417513" cy="4467225"/>
          </a:xfrm>
          <a:prstGeom prst="leftBrace">
            <a:avLst>
              <a:gd name="adj1" fmla="val 33584"/>
              <a:gd name="adj2" fmla="val 50000"/>
            </a:avLst>
          </a:prstGeom>
          <a:ln w="28575">
            <a:solidFill>
              <a:srgbClr val="2970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871788" y="3200401"/>
            <a:ext cx="2314575" cy="1320801"/>
            <a:chOff x="118412" y="1974074"/>
            <a:chExt cx="2315602" cy="1321843"/>
          </a:xfrm>
        </p:grpSpPr>
        <p:sp>
          <p:nvSpPr>
            <p:cNvPr id="7" name="文本框 1"/>
            <p:cNvSpPr txBox="1"/>
            <p:nvPr/>
          </p:nvSpPr>
          <p:spPr>
            <a:xfrm>
              <a:off x="162440" y="1974074"/>
              <a:ext cx="2271574" cy="1311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不可思议的科学技术</a:t>
              </a:r>
            </a:p>
          </p:txBody>
        </p:sp>
        <p:sp>
          <p:nvSpPr>
            <p:cNvPr id="8" name="圆角矩形 10"/>
            <p:cNvSpPr/>
            <p:nvPr/>
          </p:nvSpPr>
          <p:spPr>
            <a:xfrm>
              <a:off x="118412" y="1980429"/>
              <a:ext cx="2236192" cy="1315488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616575" y="1238250"/>
            <a:ext cx="1128713" cy="643702"/>
            <a:chOff x="2771604" y="327058"/>
            <a:chExt cx="1129397" cy="895723"/>
          </a:xfrm>
        </p:grpSpPr>
        <p:sp>
          <p:nvSpPr>
            <p:cNvPr id="10" name="文本框 1"/>
            <p:cNvSpPr txBox="1"/>
            <p:nvPr/>
          </p:nvSpPr>
          <p:spPr>
            <a:xfrm>
              <a:off x="2821834" y="327058"/>
              <a:ext cx="1046275" cy="8957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衣服</a:t>
              </a:r>
            </a:p>
          </p:txBody>
        </p:sp>
        <p:sp>
          <p:nvSpPr>
            <p:cNvPr id="11" name="圆角矩形 13"/>
            <p:cNvSpPr/>
            <p:nvPr/>
          </p:nvSpPr>
          <p:spPr>
            <a:xfrm>
              <a:off x="2771604" y="519245"/>
              <a:ext cx="1129397" cy="658292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050088" y="1284288"/>
            <a:ext cx="3367087" cy="643702"/>
            <a:chOff x="2771604" y="388727"/>
            <a:chExt cx="1129397" cy="895934"/>
          </a:xfrm>
        </p:grpSpPr>
        <p:sp>
          <p:nvSpPr>
            <p:cNvPr id="13" name="文本框 1"/>
            <p:cNvSpPr txBox="1"/>
            <p:nvPr/>
          </p:nvSpPr>
          <p:spPr>
            <a:xfrm>
              <a:off x="2821834" y="388727"/>
              <a:ext cx="1046275" cy="8959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恒温衣服</a:t>
              </a:r>
            </a:p>
          </p:txBody>
        </p:sp>
        <p:sp>
          <p:nvSpPr>
            <p:cNvPr id="14" name="圆角矩形 22"/>
            <p:cNvSpPr/>
            <p:nvPr/>
          </p:nvSpPr>
          <p:spPr>
            <a:xfrm>
              <a:off x="2771604" y="519090"/>
              <a:ext cx="1129397" cy="658447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616575" y="1897063"/>
            <a:ext cx="1128713" cy="643702"/>
            <a:chOff x="2771604" y="368192"/>
            <a:chExt cx="1129397" cy="899109"/>
          </a:xfrm>
        </p:grpSpPr>
        <p:sp>
          <p:nvSpPr>
            <p:cNvPr id="16" name="文本框 1"/>
            <p:cNvSpPr txBox="1"/>
            <p:nvPr/>
          </p:nvSpPr>
          <p:spPr>
            <a:xfrm>
              <a:off x="2821834" y="368192"/>
              <a:ext cx="1046275" cy="8991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食物</a:t>
              </a:r>
            </a:p>
          </p:txBody>
        </p:sp>
        <p:sp>
          <p:nvSpPr>
            <p:cNvPr id="17" name="圆角矩形 27"/>
            <p:cNvSpPr/>
            <p:nvPr/>
          </p:nvSpPr>
          <p:spPr>
            <a:xfrm>
              <a:off x="2771604" y="518974"/>
              <a:ext cx="1129397" cy="658563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050088" y="1898650"/>
            <a:ext cx="3367087" cy="643702"/>
            <a:chOff x="2771604" y="359950"/>
            <a:chExt cx="1129397" cy="898419"/>
          </a:xfrm>
        </p:grpSpPr>
        <p:sp>
          <p:nvSpPr>
            <p:cNvPr id="19" name="文本框 1"/>
            <p:cNvSpPr txBox="1"/>
            <p:nvPr/>
          </p:nvSpPr>
          <p:spPr>
            <a:xfrm>
              <a:off x="2821834" y="359950"/>
              <a:ext cx="1046275" cy="8984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能量豆</a:t>
              </a:r>
            </a:p>
          </p:txBody>
        </p:sp>
        <p:sp>
          <p:nvSpPr>
            <p:cNvPr id="20" name="圆角矩形 29"/>
            <p:cNvSpPr/>
            <p:nvPr/>
          </p:nvSpPr>
          <p:spPr>
            <a:xfrm>
              <a:off x="2771604" y="519479"/>
              <a:ext cx="1129397" cy="658058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616575" y="2524125"/>
            <a:ext cx="1128713" cy="643702"/>
            <a:chOff x="2771604" y="381150"/>
            <a:chExt cx="1129397" cy="897000"/>
          </a:xfrm>
        </p:grpSpPr>
        <p:sp>
          <p:nvSpPr>
            <p:cNvPr id="22" name="文本框 1"/>
            <p:cNvSpPr txBox="1"/>
            <p:nvPr/>
          </p:nvSpPr>
          <p:spPr>
            <a:xfrm>
              <a:off x="2821834" y="381150"/>
              <a:ext cx="1046275" cy="8970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住房</a:t>
              </a:r>
            </a:p>
          </p:txBody>
        </p:sp>
        <p:sp>
          <p:nvSpPr>
            <p:cNvPr id="23" name="圆角矩形 31"/>
            <p:cNvSpPr/>
            <p:nvPr/>
          </p:nvSpPr>
          <p:spPr>
            <a:xfrm>
              <a:off x="2771604" y="520518"/>
              <a:ext cx="1129397" cy="657019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050088" y="2532063"/>
            <a:ext cx="3367087" cy="643702"/>
            <a:chOff x="2771604" y="365141"/>
            <a:chExt cx="1129397" cy="897581"/>
          </a:xfrm>
        </p:grpSpPr>
        <p:sp>
          <p:nvSpPr>
            <p:cNvPr id="25" name="文本框 1"/>
            <p:cNvSpPr txBox="1"/>
            <p:nvPr/>
          </p:nvSpPr>
          <p:spPr>
            <a:xfrm>
              <a:off x="2821834" y="365141"/>
              <a:ext cx="1046275" cy="8975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移动变形房屋</a:t>
              </a:r>
            </a:p>
          </p:txBody>
        </p:sp>
        <p:sp>
          <p:nvSpPr>
            <p:cNvPr id="26" name="圆角矩形 58"/>
            <p:cNvSpPr/>
            <p:nvPr/>
          </p:nvSpPr>
          <p:spPr>
            <a:xfrm>
              <a:off x="2771604" y="520094"/>
              <a:ext cx="1129397" cy="657443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616575" y="3143250"/>
            <a:ext cx="1128713" cy="643702"/>
            <a:chOff x="2771603" y="361943"/>
            <a:chExt cx="1129397" cy="898664"/>
          </a:xfrm>
        </p:grpSpPr>
        <p:sp>
          <p:nvSpPr>
            <p:cNvPr id="28" name="文本框 1"/>
            <p:cNvSpPr txBox="1"/>
            <p:nvPr/>
          </p:nvSpPr>
          <p:spPr>
            <a:xfrm>
              <a:off x="2821834" y="361943"/>
              <a:ext cx="1046275" cy="8986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出行</a:t>
              </a:r>
            </a:p>
          </p:txBody>
        </p:sp>
        <p:sp>
          <p:nvSpPr>
            <p:cNvPr id="29" name="圆角矩形 60"/>
            <p:cNvSpPr/>
            <p:nvPr/>
          </p:nvSpPr>
          <p:spPr>
            <a:xfrm>
              <a:off x="2771603" y="519300"/>
              <a:ext cx="1129397" cy="658237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050088" y="3163888"/>
            <a:ext cx="3367087" cy="643702"/>
            <a:chOff x="2771604" y="379074"/>
            <a:chExt cx="1129397" cy="899338"/>
          </a:xfrm>
        </p:grpSpPr>
        <p:sp>
          <p:nvSpPr>
            <p:cNvPr id="31" name="文本框 1"/>
            <p:cNvSpPr txBox="1"/>
            <p:nvPr/>
          </p:nvSpPr>
          <p:spPr>
            <a:xfrm>
              <a:off x="2821834" y="379074"/>
              <a:ext cx="1046275" cy="8993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背包飞行器</a:t>
              </a:r>
            </a:p>
          </p:txBody>
        </p:sp>
        <p:sp>
          <p:nvSpPr>
            <p:cNvPr id="32" name="圆角矩形 63"/>
            <p:cNvSpPr/>
            <p:nvPr/>
          </p:nvSpPr>
          <p:spPr>
            <a:xfrm>
              <a:off x="2771604" y="518804"/>
              <a:ext cx="1129397" cy="658733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616575" y="3775075"/>
            <a:ext cx="1128713" cy="643702"/>
            <a:chOff x="2771604" y="370577"/>
            <a:chExt cx="1129397" cy="896458"/>
          </a:xfrm>
        </p:grpSpPr>
        <p:sp>
          <p:nvSpPr>
            <p:cNvPr id="34" name="文本框 1"/>
            <p:cNvSpPr txBox="1"/>
            <p:nvPr/>
          </p:nvSpPr>
          <p:spPr>
            <a:xfrm>
              <a:off x="2821834" y="370577"/>
              <a:ext cx="1046275" cy="89645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娱乐</a:t>
              </a:r>
            </a:p>
          </p:txBody>
        </p:sp>
        <p:sp>
          <p:nvSpPr>
            <p:cNvPr id="35" name="圆角矩形 65"/>
            <p:cNvSpPr/>
            <p:nvPr/>
          </p:nvSpPr>
          <p:spPr>
            <a:xfrm>
              <a:off x="2771604" y="518704"/>
              <a:ext cx="1129397" cy="658833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050088" y="3783013"/>
            <a:ext cx="3367087" cy="643702"/>
            <a:chOff x="2771604" y="361506"/>
            <a:chExt cx="1129397" cy="896709"/>
          </a:xfrm>
        </p:grpSpPr>
        <p:sp>
          <p:nvSpPr>
            <p:cNvPr id="37" name="文本框 1"/>
            <p:cNvSpPr txBox="1"/>
            <p:nvPr/>
          </p:nvSpPr>
          <p:spPr>
            <a:xfrm>
              <a:off x="2821834" y="361506"/>
              <a:ext cx="1046275" cy="8967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袖珍影院</a:t>
              </a:r>
            </a:p>
          </p:txBody>
        </p:sp>
        <p:sp>
          <p:nvSpPr>
            <p:cNvPr id="38" name="圆角矩形 67"/>
            <p:cNvSpPr/>
            <p:nvPr/>
          </p:nvSpPr>
          <p:spPr>
            <a:xfrm>
              <a:off x="2771604" y="520732"/>
              <a:ext cx="1129397" cy="656805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616575" y="4402138"/>
            <a:ext cx="1128713" cy="643702"/>
            <a:chOff x="2771604" y="355923"/>
            <a:chExt cx="1129397" cy="897978"/>
          </a:xfrm>
        </p:grpSpPr>
        <p:sp>
          <p:nvSpPr>
            <p:cNvPr id="40" name="文本框 1"/>
            <p:cNvSpPr txBox="1"/>
            <p:nvPr/>
          </p:nvSpPr>
          <p:spPr>
            <a:xfrm>
              <a:off x="2821834" y="355923"/>
              <a:ext cx="1046275" cy="8979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学习</a:t>
              </a:r>
            </a:p>
          </p:txBody>
        </p:sp>
        <p:sp>
          <p:nvSpPr>
            <p:cNvPr id="41" name="圆角矩形 69"/>
            <p:cNvSpPr/>
            <p:nvPr/>
          </p:nvSpPr>
          <p:spPr>
            <a:xfrm>
              <a:off x="2771604" y="519803"/>
              <a:ext cx="1129397" cy="657734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050088" y="4416425"/>
            <a:ext cx="3367087" cy="643702"/>
            <a:chOff x="2771604" y="379260"/>
            <a:chExt cx="1129397" cy="895988"/>
          </a:xfrm>
        </p:grpSpPr>
        <p:sp>
          <p:nvSpPr>
            <p:cNvPr id="43" name="文本框 1"/>
            <p:cNvSpPr txBox="1"/>
            <p:nvPr/>
          </p:nvSpPr>
          <p:spPr>
            <a:xfrm>
              <a:off x="2813165" y="379260"/>
              <a:ext cx="1046275" cy="8959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大脑拷贝知识</a:t>
              </a:r>
            </a:p>
          </p:txBody>
        </p:sp>
        <p:sp>
          <p:nvSpPr>
            <p:cNvPr id="44" name="圆角矩形 71"/>
            <p:cNvSpPr/>
            <p:nvPr/>
          </p:nvSpPr>
          <p:spPr>
            <a:xfrm>
              <a:off x="2771604" y="520680"/>
              <a:ext cx="1129397" cy="658487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616575" y="5038725"/>
            <a:ext cx="1128713" cy="643702"/>
            <a:chOff x="2771604" y="385809"/>
            <a:chExt cx="1129397" cy="896735"/>
          </a:xfrm>
        </p:grpSpPr>
        <p:sp>
          <p:nvSpPr>
            <p:cNvPr id="46" name="文本框 1"/>
            <p:cNvSpPr txBox="1"/>
            <p:nvPr/>
          </p:nvSpPr>
          <p:spPr>
            <a:xfrm>
              <a:off x="2821834" y="385809"/>
              <a:ext cx="1046275" cy="89673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健身</a:t>
              </a:r>
            </a:p>
          </p:txBody>
        </p:sp>
        <p:sp>
          <p:nvSpPr>
            <p:cNvPr id="47" name="圆角矩形 73"/>
            <p:cNvSpPr/>
            <p:nvPr/>
          </p:nvSpPr>
          <p:spPr>
            <a:xfrm>
              <a:off x="2771604" y="520713"/>
              <a:ext cx="1129397" cy="656824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7050088" y="5038725"/>
            <a:ext cx="3367087" cy="643702"/>
            <a:chOff x="2771604" y="397523"/>
            <a:chExt cx="1129397" cy="898526"/>
          </a:xfrm>
        </p:grpSpPr>
        <p:sp>
          <p:nvSpPr>
            <p:cNvPr id="49" name="文本框 1"/>
            <p:cNvSpPr txBox="1"/>
            <p:nvPr/>
          </p:nvSpPr>
          <p:spPr>
            <a:xfrm>
              <a:off x="2821834" y="397523"/>
              <a:ext cx="1046275" cy="8985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机器人健身教练</a:t>
              </a:r>
            </a:p>
          </p:txBody>
        </p:sp>
        <p:sp>
          <p:nvSpPr>
            <p:cNvPr id="50" name="圆角矩形 75"/>
            <p:cNvSpPr/>
            <p:nvPr/>
          </p:nvSpPr>
          <p:spPr>
            <a:xfrm>
              <a:off x="2771604" y="519401"/>
              <a:ext cx="1129397" cy="658136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616575" y="5654675"/>
            <a:ext cx="1128713" cy="643702"/>
            <a:chOff x="2771604" y="397524"/>
            <a:chExt cx="1129397" cy="898525"/>
          </a:xfrm>
        </p:grpSpPr>
        <p:sp>
          <p:nvSpPr>
            <p:cNvPr id="52" name="文本框 1"/>
            <p:cNvSpPr txBox="1"/>
            <p:nvPr/>
          </p:nvSpPr>
          <p:spPr>
            <a:xfrm>
              <a:off x="2821834" y="397524"/>
              <a:ext cx="1046275" cy="8985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53" name="圆角矩形 77"/>
            <p:cNvSpPr/>
            <p:nvPr/>
          </p:nvSpPr>
          <p:spPr>
            <a:xfrm>
              <a:off x="2771604" y="519402"/>
              <a:ext cx="1129397" cy="658135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展开想象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46" y="4567726"/>
            <a:ext cx="1911582" cy="1610508"/>
          </a:xfrm>
          <a:prstGeom prst="rect">
            <a:avLst/>
          </a:prstGeom>
        </p:spPr>
      </p:pic>
      <p:sp>
        <p:nvSpPr>
          <p:cNvPr id="5" name="文本框 1"/>
          <p:cNvSpPr txBox="1"/>
          <p:nvPr/>
        </p:nvSpPr>
        <p:spPr>
          <a:xfrm>
            <a:off x="4427855" y="1496695"/>
            <a:ext cx="5622290" cy="680507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人物会有怎样奇特的经历呢？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499168" y="3189605"/>
            <a:ext cx="1524000" cy="1373188"/>
            <a:chOff x="116392" y="1960918"/>
            <a:chExt cx="1524255" cy="1372683"/>
          </a:xfrm>
        </p:grpSpPr>
        <p:sp>
          <p:nvSpPr>
            <p:cNvPr id="7" name="文本框 1"/>
            <p:cNvSpPr txBox="1"/>
            <p:nvPr/>
          </p:nvSpPr>
          <p:spPr>
            <a:xfrm>
              <a:off x="116392" y="1960918"/>
              <a:ext cx="1524255" cy="13098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拥有恒温衣服</a:t>
              </a:r>
            </a:p>
          </p:txBody>
        </p:sp>
        <p:sp>
          <p:nvSpPr>
            <p:cNvPr id="8" name="圆角矩形 8"/>
            <p:cNvSpPr/>
            <p:nvPr/>
          </p:nvSpPr>
          <p:spPr>
            <a:xfrm>
              <a:off x="117979" y="1979961"/>
              <a:ext cx="1362303" cy="1353640"/>
            </a:xfrm>
            <a:prstGeom prst="roundRect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右箭头 10"/>
          <p:cNvSpPr/>
          <p:nvPr/>
        </p:nvSpPr>
        <p:spPr>
          <a:xfrm>
            <a:off x="4983480" y="3805555"/>
            <a:ext cx="539750" cy="184150"/>
          </a:xfrm>
          <a:prstGeom prst="rightArrow">
            <a:avLst/>
          </a:prstGeom>
          <a:noFill/>
          <a:ln>
            <a:solidFill>
              <a:srgbClr val="297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615305" y="3189605"/>
            <a:ext cx="1657350" cy="1398588"/>
            <a:chOff x="3915289" y="1970348"/>
            <a:chExt cx="1657006" cy="1397802"/>
          </a:xfrm>
        </p:grpSpPr>
        <p:sp>
          <p:nvSpPr>
            <p:cNvPr id="11" name="文本框 1"/>
            <p:cNvSpPr txBox="1"/>
            <p:nvPr/>
          </p:nvSpPr>
          <p:spPr>
            <a:xfrm>
              <a:off x="3974119" y="2026602"/>
              <a:ext cx="1499879" cy="13095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奇特的经历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3915289" y="1970348"/>
              <a:ext cx="1657006" cy="1397802"/>
            </a:xfrm>
            <a:prstGeom prst="ellipse">
              <a:avLst/>
            </a:prstGeom>
            <a:noFill/>
            <a:ln>
              <a:solidFill>
                <a:srgbClr val="2970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右箭头 14"/>
          <p:cNvSpPr/>
          <p:nvPr/>
        </p:nvSpPr>
        <p:spPr>
          <a:xfrm>
            <a:off x="7364730" y="3805555"/>
            <a:ext cx="539750" cy="184150"/>
          </a:xfrm>
          <a:prstGeom prst="rightArrow">
            <a:avLst/>
          </a:prstGeom>
          <a:noFill/>
          <a:ln>
            <a:solidFill>
              <a:srgbClr val="297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左大括号 13"/>
          <p:cNvSpPr/>
          <p:nvPr/>
        </p:nvSpPr>
        <p:spPr>
          <a:xfrm>
            <a:off x="7996555" y="2397443"/>
            <a:ext cx="415925" cy="2979738"/>
          </a:xfrm>
          <a:prstGeom prst="leftBrace">
            <a:avLst>
              <a:gd name="adj1" fmla="val 33584"/>
              <a:gd name="adj2" fmla="val 50000"/>
            </a:avLst>
          </a:prstGeom>
          <a:ln w="28575">
            <a:solidFill>
              <a:srgbClr val="2970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本框 1"/>
          <p:cNvSpPr txBox="1"/>
          <p:nvPr/>
        </p:nvSpPr>
        <p:spPr>
          <a:xfrm>
            <a:off x="8412480" y="2148205"/>
            <a:ext cx="2673350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火场救人</a:t>
            </a:r>
          </a:p>
        </p:txBody>
      </p:sp>
      <p:sp>
        <p:nvSpPr>
          <p:cNvPr id="16" name="文本框 1"/>
          <p:cNvSpPr txBox="1"/>
          <p:nvPr/>
        </p:nvSpPr>
        <p:spPr>
          <a:xfrm>
            <a:off x="8412480" y="2805430"/>
            <a:ext cx="2673350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去南极探险</a:t>
            </a:r>
          </a:p>
        </p:txBody>
      </p:sp>
      <p:sp>
        <p:nvSpPr>
          <p:cNvPr id="17" name="文本框 1"/>
          <p:cNvSpPr txBox="1"/>
          <p:nvPr/>
        </p:nvSpPr>
        <p:spPr>
          <a:xfrm>
            <a:off x="8412480" y="3518218"/>
            <a:ext cx="2673350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潜水</a:t>
            </a:r>
          </a:p>
        </p:txBody>
      </p:sp>
      <p:sp>
        <p:nvSpPr>
          <p:cNvPr id="18" name="文本框 1"/>
          <p:cNvSpPr txBox="1"/>
          <p:nvPr/>
        </p:nvSpPr>
        <p:spPr>
          <a:xfrm>
            <a:off x="8412480" y="4242118"/>
            <a:ext cx="2673350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登珠穆朗玛峰</a:t>
            </a:r>
          </a:p>
        </p:txBody>
      </p:sp>
      <p:sp>
        <p:nvSpPr>
          <p:cNvPr id="19" name="文本框 1"/>
          <p:cNvSpPr txBox="1"/>
          <p:nvPr/>
        </p:nvSpPr>
        <p:spPr>
          <a:xfrm>
            <a:off x="8412480" y="4921568"/>
            <a:ext cx="2673350" cy="680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3" grpId="0" bldLvl="0" animBg="1"/>
      <p:bldP spid="14" grpId="0" bldLvl="0" animBg="1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3hc03zyq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Microsoft Office PowerPoint</Application>
  <PresentationFormat>宽屏</PresentationFormat>
  <Paragraphs>136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Arial</vt:lpstr>
      <vt:lpstr>Wingdings</vt:lpstr>
      <vt:lpstr>思源黑体 CN Regular</vt:lpstr>
      <vt:lpstr>FandolFang 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2021-05-12T01:44:43Z</dcterms:created>
  <dcterms:modified xsi:type="dcterms:W3CDTF">2023-01-10T07:28:17Z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AE713F0658874F0EA78F3D20B45ECF6F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