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6" r:id="rId2"/>
    <p:sldId id="294" r:id="rId3"/>
    <p:sldId id="296" r:id="rId4"/>
    <p:sldId id="300" r:id="rId5"/>
    <p:sldId id="297" r:id="rId6"/>
    <p:sldId id="301" r:id="rId7"/>
    <p:sldId id="302" r:id="rId8"/>
    <p:sldId id="303" r:id="rId9"/>
    <p:sldId id="292" r:id="rId10"/>
    <p:sldId id="306" r:id="rId11"/>
    <p:sldId id="307" r:id="rId12"/>
    <p:sldId id="308" r:id="rId13"/>
    <p:sldId id="309" r:id="rId14"/>
    <p:sldId id="310" r:id="rId15"/>
    <p:sldId id="311" r:id="rId16"/>
    <p:sldId id="313" r:id="rId17"/>
    <p:sldId id="315" r:id="rId18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>
          <p15:clr>
            <a:srgbClr val="A4A3A4"/>
          </p15:clr>
        </p15:guide>
        <p15:guide id="2" pos="3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A56AD"/>
    <a:srgbClr val="57D2E3"/>
    <a:srgbClr val="21B1C5"/>
    <a:srgbClr val="E6FBFE"/>
    <a:srgbClr val="B2F3FC"/>
    <a:srgbClr val="4BCFE1"/>
    <a:srgbClr val="5BAD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-594" y="-90"/>
      </p:cViewPr>
      <p:guideLst>
        <p:guide orient="horz" pos="2115"/>
        <p:guide pos="39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5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5" Type="http://schemas.openxmlformats.org/officeDocument/2006/relationships/image" Target="../media/image17.wmf"/><Relationship Id="rId4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buFontTx/>
              <a:buNone/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/>
          <a:p>
            <a:pPr lvl="0" algn="r"/>
            <a:fld id="{9A0DB2DC-4C9A-4742-B13C-FB6460FD3503}" type="slidenum">
              <a:rPr lang="zh-CN" altLang="en-US" sz="1200" dirty="0"/>
              <a:t>‹#›</a:t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6739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/>
            <a:endParaRPr lang="zh-CN" altLang="en-US" dirty="0"/>
          </a:p>
        </p:txBody>
      </p:sp>
      <p:sp>
        <p:nvSpPr>
          <p:cNvPr id="1167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1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17763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177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>
              <a:buChar char="•"/>
            </a:pPr>
            <a:fld id="{9A0DB2DC-4C9A-4742-B13C-FB6460FD3503}" type="slidenum">
              <a:rPr lang="zh-CN" altLang="en-US" sz="1200" dirty="0">
                <a:solidFill>
                  <a:srgbClr val="000000"/>
                </a:solidFill>
              </a:rPr>
              <a:t>17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组合 1"/>
          <p:cNvGrpSpPr/>
          <p:nvPr userDrawn="1"/>
        </p:nvGrpSpPr>
        <p:grpSpPr>
          <a:xfrm>
            <a:off x="1" y="876300"/>
            <a:ext cx="8143875" cy="3740150"/>
            <a:chOff x="-1" y="869694"/>
            <a:chExt cx="8144452" cy="3740406"/>
          </a:xfrm>
        </p:grpSpPr>
        <p:sp>
          <p:nvSpPr>
            <p:cNvPr id="8" name="矩形 14"/>
            <p:cNvSpPr>
              <a:spLocks noChangeArrowheads="1"/>
            </p:cNvSpPr>
            <p:nvPr/>
          </p:nvSpPr>
          <p:spPr bwMode="auto">
            <a:xfrm rot="10800000">
              <a:off x="-1" y="869694"/>
              <a:ext cx="8144452" cy="3740406"/>
            </a:xfrm>
            <a:prstGeom prst="rect">
              <a:avLst/>
            </a:prstGeom>
            <a:gradFill flip="none" rotWithShape="1">
              <a:gsLst>
                <a:gs pos="917">
                  <a:schemeClr val="bg1"/>
                </a:gs>
                <a:gs pos="37000">
                  <a:srgbClr val="E6FBFE">
                    <a:alpha val="80000"/>
                  </a:srgbClr>
                </a:gs>
                <a:gs pos="100000">
                  <a:srgbClr val="57D2E3"/>
                </a:gs>
              </a:gsLst>
              <a:lin ang="0" scaled="1"/>
              <a:tileRect/>
            </a:gradFill>
            <a:ln>
              <a:noFill/>
            </a:ln>
            <a:effectLst>
              <a:reflection blurRad="6350" stA="50000" endA="300" endPos="55000" dir="5400000" sy="-100000" algn="bl" rotWithShape="0"/>
            </a:effec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3078" name="图片 28"/>
            <p:cNvPicPr>
              <a:picLocks noChangeAspect="1"/>
            </p:cNvPicPr>
            <p:nvPr/>
          </p:nvPicPr>
          <p:blipFill>
            <a:blip r:embed="rId2" cstate="email"/>
            <a:srcRect b="-90"/>
            <a:stretch>
              <a:fillRect/>
            </a:stretch>
          </p:blipFill>
          <p:spPr>
            <a:xfrm>
              <a:off x="0" y="869694"/>
              <a:ext cx="8144450" cy="333654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6532" y="1536702"/>
            <a:ext cx="8144451" cy="2298699"/>
          </a:xfrm>
          <a:prstGeom prst="rect">
            <a:avLst/>
          </a:prstGeom>
          <a:gradFill>
            <a:gsLst>
              <a:gs pos="917">
                <a:schemeClr val="bg1">
                  <a:alpha val="28000"/>
                </a:schemeClr>
              </a:gs>
              <a:gs pos="31000">
                <a:srgbClr val="E6FBFE">
                  <a:alpha val="80000"/>
                </a:srgbClr>
              </a:gs>
              <a:gs pos="79000">
                <a:srgbClr val="57D2E3"/>
              </a:gs>
            </a:gsLst>
            <a:lin ang="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组合 2"/>
          <p:cNvGrpSpPr/>
          <p:nvPr userDrawn="1"/>
        </p:nvGrpSpPr>
        <p:grpSpPr>
          <a:xfrm>
            <a:off x="0" y="839788"/>
            <a:ext cx="12192000" cy="3122612"/>
            <a:chOff x="0" y="839788"/>
            <a:chExt cx="12192000" cy="3122612"/>
          </a:xfrm>
        </p:grpSpPr>
        <p:sp>
          <p:nvSpPr>
            <p:cNvPr id="3" name="矩形 14"/>
            <p:cNvSpPr>
              <a:spLocks noChangeArrowheads="1"/>
            </p:cNvSpPr>
            <p:nvPr/>
          </p:nvSpPr>
          <p:spPr bwMode="auto">
            <a:xfrm>
              <a:off x="0" y="840303"/>
              <a:ext cx="12192000" cy="3120789"/>
            </a:xfrm>
            <a:prstGeom prst="rect">
              <a:avLst/>
            </a:prstGeom>
            <a:solidFill>
              <a:srgbClr val="57D2E3"/>
            </a:solidFill>
            <a:ln>
              <a:noFill/>
            </a:ln>
            <a:effectLst>
              <a:reflection blurRad="6350" stA="50000" endA="300" endPos="5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5133" name="图片 28"/>
            <p:cNvPicPr>
              <a:picLocks noChangeAspect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>
            <a:xfrm>
              <a:off x="280416" y="839788"/>
              <a:ext cx="11640122" cy="31226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5" name="矩形 14"/>
          <p:cNvSpPr>
            <a:spLocks noChangeArrowheads="1"/>
          </p:cNvSpPr>
          <p:nvPr/>
        </p:nvSpPr>
        <p:spPr bwMode="auto">
          <a:xfrm>
            <a:off x="-5" y="2127511"/>
            <a:ext cx="12192001" cy="1356797"/>
          </a:xfrm>
          <a:prstGeom prst="rect">
            <a:avLst/>
          </a:prstGeom>
          <a:gradFill>
            <a:gsLst>
              <a:gs pos="917">
                <a:schemeClr val="bg1"/>
              </a:gs>
              <a:gs pos="37000">
                <a:srgbClr val="E6FBFE">
                  <a:alpha val="80000"/>
                </a:srgbClr>
              </a:gs>
              <a:gs pos="100000">
                <a:srgbClr val="57D2E3"/>
              </a:gs>
            </a:gsLst>
            <a:lin ang="10800000" scaled="1"/>
          </a:gradFill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646682" y="2373632"/>
            <a:ext cx="777049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none" spc="6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谢谢观看！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 eaLnBrk="1" hangingPunct="1">
              <a:buFont typeface="Arial" panose="020B0604020202020204" pitchFamily="34" charset="0"/>
              <a:buNone/>
              <a:defRPr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</p:spPr>
        <p:txBody>
          <a:bodyPr vert="horz" wrap="square" lIns="91440" tIns="45720" rIns="91440" bIns="45720" numCol="1" anchor="t" anchorCtr="0" compatLnSpc="1"/>
          <a:lstStyle/>
          <a:p>
            <a:pPr lvl="0" eaLnBrk="1" hangingPunct="1">
              <a:buChar char="•"/>
            </a:pPr>
            <a:fld id="{9A0DB2DC-4C9A-4742-B13C-FB6460FD3503}" type="slidenum">
              <a:rPr lang="en-US" altLang="en-US" dirty="0"/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 Light" panose="020F0302020204030204" pitchFamily="34" charset="0"/>
        </a:defRPr>
      </a:lvl1pPr>
      <a:lvl2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2pPr>
      <a:lvl3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3pPr>
      <a:lvl4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4pPr>
      <a:lvl5pPr marL="914400" indent="-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5pPr>
      <a:lvl6pPr marL="13716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6pPr>
      <a:lvl7pPr marL="18288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7pPr>
      <a:lvl8pPr marL="22860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8pPr>
      <a:lvl9pPr marL="2743200" indent="-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  <a:sym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5pPr>
      <a:lvl6pPr marL="25146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6pPr>
      <a:lvl7pPr marL="2971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7pPr>
      <a:lvl8pPr marL="3429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8pPr>
      <a:lvl9pPr marL="3886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  <a:sym typeface="Calibri" panose="020F0502020204030204" pitchFamily="34" charset="0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2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8.wmf"/><Relationship Id="rId3" Type="http://schemas.openxmlformats.org/officeDocument/2006/relationships/image" Target="../media/image30.png"/><Relationship Id="rId7" Type="http://schemas.openxmlformats.org/officeDocument/2006/relationships/oleObject" Target="../embeddings/oleObject23.bin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30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2.bin"/><Relationship Id="rId15" Type="http://schemas.openxmlformats.org/officeDocument/2006/relationships/image" Target="../media/image29.wmf"/><Relationship Id="rId10" Type="http://schemas.openxmlformats.org/officeDocument/2006/relationships/oleObject" Target="../embeddings/oleObject26.bin"/><Relationship Id="rId4" Type="http://schemas.openxmlformats.org/officeDocument/2006/relationships/image" Target="../media/image31.png"/><Relationship Id="rId9" Type="http://schemas.openxmlformats.org/officeDocument/2006/relationships/oleObject" Target="../embeddings/oleObject25.bin"/><Relationship Id="rId1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image" Target="../media/image31.pn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1.png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6.bin"/><Relationship Id="rId11" Type="http://schemas.openxmlformats.org/officeDocument/2006/relationships/image" Target="../media/image39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3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0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14.png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5.xml"/><Relationship Id="rId16" Type="http://schemas.openxmlformats.org/officeDocument/2006/relationships/oleObject" Target="../embeddings/oleObject11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5.wmf"/><Relationship Id="rId9" Type="http://schemas.openxmlformats.org/officeDocument/2006/relationships/image" Target="../media/image12.wmf"/><Relationship Id="rId1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1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14"/>
          <p:cNvSpPr>
            <a:spLocks noChangeArrowheads="1"/>
          </p:cNvSpPr>
          <p:nvPr/>
        </p:nvSpPr>
        <p:spPr bwMode="auto">
          <a:xfrm>
            <a:off x="6527" y="840302"/>
            <a:ext cx="12192000" cy="6017698"/>
          </a:xfrm>
          <a:prstGeom prst="rect">
            <a:avLst/>
          </a:prstGeom>
          <a:noFill/>
          <a:ln>
            <a:noFill/>
          </a:ln>
          <a:effectLst>
            <a:reflection blurRad="6350" stA="50000" endA="300" endPos="55000" dir="5400000" sy="-100000" algn="bl" rotWithShape="0"/>
          </a:effec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5844" name="组合 8"/>
          <p:cNvGrpSpPr/>
          <p:nvPr/>
        </p:nvGrpSpPr>
        <p:grpSpPr>
          <a:xfrm>
            <a:off x="1630364" y="1954217"/>
            <a:ext cx="4846637" cy="1644705"/>
            <a:chOff x="581449" y="2072009"/>
            <a:chExt cx="4846721" cy="1645381"/>
          </a:xfrm>
        </p:grpSpPr>
        <p:sp>
          <p:nvSpPr>
            <p:cNvPr id="35847" name="矩形 24"/>
            <p:cNvSpPr/>
            <p:nvPr/>
          </p:nvSpPr>
          <p:spPr>
            <a:xfrm>
              <a:off x="1419698" y="2072009"/>
              <a:ext cx="3602355" cy="5533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第二单元 </a:t>
              </a:r>
              <a:r>
                <a:rPr lang="en-US" altLang="zh-CN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· </a:t>
              </a:r>
              <a:r>
                <a:rPr lang="zh-CN" altLang="en-US" sz="2000" b="1" dirty="0">
                  <a:solidFill>
                    <a:srgbClr val="262626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分数乘法</a:t>
              </a:r>
            </a:p>
          </p:txBody>
        </p:sp>
        <p:sp>
          <p:nvSpPr>
            <p:cNvPr id="26" name="TextBox 2"/>
            <p:cNvSpPr txBox="1">
              <a:spLocks noChangeArrowheads="1"/>
            </p:cNvSpPr>
            <p:nvPr/>
          </p:nvSpPr>
          <p:spPr bwMode="auto">
            <a:xfrm>
              <a:off x="581449" y="2886051"/>
              <a:ext cx="4846721" cy="831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4800" b="1" i="0" u="none" strike="noStrike" kern="1200" cap="none" spc="30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分</a:t>
              </a:r>
              <a:r>
                <a:rPr kumimoji="0" lang="zh-CN" altLang="en-US" sz="48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+mn-ea"/>
                </a:rPr>
                <a:t>数与整数相乘</a:t>
              </a:r>
            </a:p>
          </p:txBody>
        </p:sp>
      </p:grpSp>
      <p:pic>
        <p:nvPicPr>
          <p:cNvPr id="35846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161339" y="1536700"/>
            <a:ext cx="4037189" cy="532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矩形 6"/>
          <p:cNvSpPr/>
          <p:nvPr/>
        </p:nvSpPr>
        <p:spPr>
          <a:xfrm>
            <a:off x="0" y="5686854"/>
            <a:ext cx="816133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组合 63492"/>
          <p:cNvGrpSpPr/>
          <p:nvPr/>
        </p:nvGrpSpPr>
        <p:grpSpPr>
          <a:xfrm>
            <a:off x="1046164" y="773115"/>
            <a:ext cx="2024063" cy="765175"/>
            <a:chOff x="514" y="461"/>
            <a:chExt cx="934" cy="355"/>
          </a:xfrm>
        </p:grpSpPr>
        <p:sp>
          <p:nvSpPr>
            <p:cNvPr id="45072" name="矩形 63493"/>
            <p:cNvSpPr/>
            <p:nvPr/>
          </p:nvSpPr>
          <p:spPr>
            <a:xfrm>
              <a:off x="680" y="680"/>
              <a:ext cx="768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5073" name="图片 63494" descr="lianyilian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" y="514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5074" name="文本框 63495"/>
            <p:cNvSpPr txBox="1"/>
            <p:nvPr/>
          </p:nvSpPr>
          <p:spPr>
            <a:xfrm>
              <a:off x="721" y="461"/>
              <a:ext cx="656" cy="27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练一练</a:t>
              </a:r>
            </a:p>
          </p:txBody>
        </p:sp>
      </p:grpSp>
      <p:graphicFrame>
        <p:nvGraphicFramePr>
          <p:cNvPr id="45059" name="对象 63496"/>
          <p:cNvGraphicFramePr/>
          <p:nvPr/>
        </p:nvGraphicFramePr>
        <p:xfrm>
          <a:off x="4889500" y="3851277"/>
          <a:ext cx="2030413" cy="1255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9" r:id="rId4" imgW="10210800" imgH="7670800" progId="Flash.Movie">
                  <p:embed/>
                </p:oleObj>
              </mc:Choice>
              <mc:Fallback>
                <p:oleObj r:id="rId4" imgW="10210800" imgH="7670800" progId="Flash.Movie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rcRect l="66696" t="20898" r="8392" b="58594"/>
                      <a:stretch>
                        <a:fillRect/>
                      </a:stretch>
                    </p:blipFill>
                    <p:spPr>
                      <a:xfrm>
                        <a:off x="4889500" y="3851277"/>
                        <a:ext cx="2030413" cy="1255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文本框 63497"/>
          <p:cNvSpPr txBox="1"/>
          <p:nvPr/>
        </p:nvSpPr>
        <p:spPr>
          <a:xfrm>
            <a:off x="1046163" y="1897063"/>
            <a:ext cx="11277600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Arial" panose="020B0604020202020204" pitchFamily="34" charset="0"/>
              </a:rPr>
              <a:t>1</a:t>
            </a:r>
            <a:r>
              <a:rPr lang="zh-CN" altLang="en-US" sz="3600" b="1" dirty="0">
                <a:latin typeface="Arial" panose="020B0604020202020204" pitchFamily="34" charset="0"/>
              </a:rPr>
              <a:t>、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先在右边的长方形中涂出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个   ，再算出涂色部分一共是这个长方形的几分之几？</a:t>
            </a:r>
            <a:r>
              <a:rPr lang="zh-CN" altLang="en-US" sz="3600" b="1" dirty="0">
                <a:latin typeface="Arial" panose="020B0604020202020204" pitchFamily="34" charset="0"/>
              </a:rPr>
              <a:t> </a:t>
            </a:r>
          </a:p>
        </p:txBody>
      </p:sp>
      <p:grpSp>
        <p:nvGrpSpPr>
          <p:cNvPr id="45061" name="组合 63520"/>
          <p:cNvGrpSpPr/>
          <p:nvPr/>
        </p:nvGrpSpPr>
        <p:grpSpPr>
          <a:xfrm>
            <a:off x="7705725" y="1554163"/>
            <a:ext cx="377825" cy="941387"/>
            <a:chOff x="614" y="2301"/>
            <a:chExt cx="238" cy="593"/>
          </a:xfrm>
        </p:grpSpPr>
        <p:sp>
          <p:nvSpPr>
            <p:cNvPr id="45069" name="直接连接符 63517"/>
            <p:cNvSpPr/>
            <p:nvPr/>
          </p:nvSpPr>
          <p:spPr>
            <a:xfrm>
              <a:off x="653" y="2595"/>
              <a:ext cx="199" cy="1"/>
            </a:xfrm>
            <a:prstGeom prst="line">
              <a:avLst/>
            </a:prstGeom>
            <a:ln w="19050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070" name="矩形 63518"/>
            <p:cNvSpPr/>
            <p:nvPr/>
          </p:nvSpPr>
          <p:spPr>
            <a:xfrm>
              <a:off x="614" y="2613"/>
              <a:ext cx="234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16</a:t>
              </a:r>
              <a:endParaRPr lang="en-US" altLang="zh-CN" b="1" dirty="0">
                <a:latin typeface="Arial" panose="020B0604020202020204" pitchFamily="34" charset="0"/>
              </a:endParaRPr>
            </a:p>
          </p:txBody>
        </p:sp>
        <p:sp>
          <p:nvSpPr>
            <p:cNvPr id="45071" name="矩形 63519"/>
            <p:cNvSpPr/>
            <p:nvPr/>
          </p:nvSpPr>
          <p:spPr>
            <a:xfrm>
              <a:off x="700" y="2301"/>
              <a:ext cx="117" cy="28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2900" b="1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zh-CN" b="1" dirty="0">
                <a:latin typeface="Arial" panose="020B0604020202020204" pitchFamily="34" charset="0"/>
              </a:endParaRPr>
            </a:p>
          </p:txBody>
        </p:sp>
      </p:grpSp>
      <p:sp>
        <p:nvSpPr>
          <p:cNvPr id="45062" name="矩形 63501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63" name="矩形 63503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64" name="矩形 63505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65" name="矩形 63507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66" name="矩形 63509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67" name="矩形 63511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5068" name="矩形 63513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blinds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矩形 66570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3" name="矩形 66572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4" name="矩形 66574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5" name="矩形 66576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6" name="矩形 66578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7" name="矩形 66580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8" name="矩形 66582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89" name="矩形 66584"/>
          <p:cNvSpPr/>
          <p:nvPr/>
        </p:nvSpPr>
        <p:spPr>
          <a:xfrm>
            <a:off x="1524000" y="3276600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6090" name="对象 66586"/>
          <p:cNvGraphicFramePr/>
          <p:nvPr/>
        </p:nvGraphicFramePr>
        <p:xfrm>
          <a:off x="4795839" y="1757365"/>
          <a:ext cx="2030412" cy="125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10210800" imgH="7670800" progId="Flash.Movie">
                  <p:embed/>
                </p:oleObj>
              </mc:Choice>
              <mc:Fallback>
                <p:oleObj r:id="rId3" imgW="10210800" imgH="767080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4"/>
                      <a:srcRect l="66672" t="20837" r="8391" b="58664"/>
                      <a:stretch>
                        <a:fillRect/>
                      </a:stretch>
                    </p:blipFill>
                    <p:spPr>
                      <a:xfrm>
                        <a:off x="4795839" y="1757365"/>
                        <a:ext cx="2030412" cy="1254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1" name="矩形 66588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6092" name="文本框 66600"/>
          <p:cNvSpPr txBox="1"/>
          <p:nvPr/>
        </p:nvSpPr>
        <p:spPr>
          <a:xfrm>
            <a:off x="2354265" y="5260977"/>
            <a:ext cx="8658225" cy="64633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Arial" panose="020B0604020202020204" pitchFamily="34" charset="0"/>
                <a:ea typeface="黑体" panose="02010609060101010101" pitchFamily="49" charset="-122"/>
              </a:rPr>
              <a:t>答：涂色部分一共是这个长方形的    。</a:t>
            </a:r>
          </a:p>
        </p:txBody>
      </p:sp>
      <p:grpSp>
        <p:nvGrpSpPr>
          <p:cNvPr id="46093" name="组合 66611"/>
          <p:cNvGrpSpPr/>
          <p:nvPr/>
        </p:nvGrpSpPr>
        <p:grpSpPr>
          <a:xfrm>
            <a:off x="9312268" y="4887912"/>
            <a:ext cx="530225" cy="1393824"/>
            <a:chOff x="4914" y="3223"/>
            <a:chExt cx="334" cy="878"/>
          </a:xfrm>
        </p:grpSpPr>
        <p:sp>
          <p:nvSpPr>
            <p:cNvPr id="46100" name="文本框 66601"/>
            <p:cNvSpPr txBox="1"/>
            <p:nvPr/>
          </p:nvSpPr>
          <p:spPr>
            <a:xfrm>
              <a:off x="4914" y="3616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4</a:t>
              </a:r>
            </a:p>
          </p:txBody>
        </p:sp>
        <p:sp>
          <p:nvSpPr>
            <p:cNvPr id="46101" name="文本框 66602"/>
            <p:cNvSpPr txBox="1"/>
            <p:nvPr/>
          </p:nvSpPr>
          <p:spPr>
            <a:xfrm>
              <a:off x="4932" y="3223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</a:p>
          </p:txBody>
        </p:sp>
        <p:sp>
          <p:nvSpPr>
            <p:cNvPr id="46102" name="直接连接符 66603"/>
            <p:cNvSpPr/>
            <p:nvPr/>
          </p:nvSpPr>
          <p:spPr>
            <a:xfrm flipV="1">
              <a:off x="4920" y="3685"/>
              <a:ext cx="32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6094" name="文本框 66604"/>
          <p:cNvSpPr txBox="1"/>
          <p:nvPr/>
        </p:nvSpPr>
        <p:spPr>
          <a:xfrm>
            <a:off x="1857377" y="1455738"/>
            <a:ext cx="5878513" cy="644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Arial" panose="020B0604020202020204" pitchFamily="34" charset="0"/>
              </a:rPr>
              <a:t>⒈</a:t>
            </a:r>
          </a:p>
        </p:txBody>
      </p:sp>
      <p:grpSp>
        <p:nvGrpSpPr>
          <p:cNvPr id="46095" name="组合 66606"/>
          <p:cNvGrpSpPr/>
          <p:nvPr/>
        </p:nvGrpSpPr>
        <p:grpSpPr>
          <a:xfrm>
            <a:off x="1857375" y="704850"/>
            <a:ext cx="2097088" cy="712788"/>
            <a:chOff x="514" y="485"/>
            <a:chExt cx="934" cy="331"/>
          </a:xfrm>
        </p:grpSpPr>
        <p:sp>
          <p:nvSpPr>
            <p:cNvPr id="46097" name="矩形 66607"/>
            <p:cNvSpPr/>
            <p:nvPr/>
          </p:nvSpPr>
          <p:spPr>
            <a:xfrm>
              <a:off x="680" y="680"/>
              <a:ext cx="768" cy="136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pic>
          <p:nvPicPr>
            <p:cNvPr id="46098" name="图片 66608" descr="lianyilian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14" y="514"/>
              <a:ext cx="300" cy="3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6099" name="文本框 66609"/>
            <p:cNvSpPr txBox="1"/>
            <p:nvPr/>
          </p:nvSpPr>
          <p:spPr>
            <a:xfrm>
              <a:off x="811" y="485"/>
              <a:ext cx="564" cy="2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练一练</a:t>
              </a:r>
            </a:p>
          </p:txBody>
        </p:sp>
      </p:grpSp>
      <p:pic>
        <p:nvPicPr>
          <p:cNvPr id="46096" name="图片 66610" descr="a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32175" y="3086102"/>
            <a:ext cx="5226051" cy="2174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blind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图片 67588" descr="shizi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783013" y="1641477"/>
            <a:ext cx="4094163" cy="2143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7" name="文本框 67589"/>
          <p:cNvSpPr txBox="1"/>
          <p:nvPr/>
        </p:nvSpPr>
        <p:spPr>
          <a:xfrm>
            <a:off x="3233739" y="3505202"/>
            <a:ext cx="7097712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)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</a:p>
        </p:txBody>
      </p:sp>
      <p:sp>
        <p:nvSpPr>
          <p:cNvPr id="47108" name="文本框 67590"/>
          <p:cNvSpPr txBox="1"/>
          <p:nvPr/>
        </p:nvSpPr>
        <p:spPr>
          <a:xfrm>
            <a:off x="3195639" y="4473575"/>
            <a:ext cx="7100887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）</a:t>
            </a:r>
          </a:p>
        </p:txBody>
      </p:sp>
      <p:sp>
        <p:nvSpPr>
          <p:cNvPr id="47109" name="文本框 67591"/>
          <p:cNvSpPr txBox="1"/>
          <p:nvPr/>
        </p:nvSpPr>
        <p:spPr>
          <a:xfrm>
            <a:off x="3255964" y="5278439"/>
            <a:ext cx="7738016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    )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(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en-US" altLang="zh-CN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) 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  <a:r>
              <a:rPr lang="zh-CN" altLang="en-US" sz="4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    ）   </a:t>
            </a:r>
          </a:p>
        </p:txBody>
      </p:sp>
      <p:pic>
        <p:nvPicPr>
          <p:cNvPr id="47110" name="图片 67593" descr="lianxi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251" y="1109663"/>
            <a:ext cx="2925763" cy="46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11" name="文本框 67594"/>
          <p:cNvSpPr txBox="1"/>
          <p:nvPr/>
        </p:nvSpPr>
        <p:spPr>
          <a:xfrm>
            <a:off x="2374901" y="927100"/>
            <a:ext cx="193198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Arial" panose="020B0604020202020204" pitchFamily="34" charset="0"/>
                <a:ea typeface="黑体" panose="02010609060101010101" pitchFamily="49" charset="-122"/>
              </a:rPr>
              <a:t>练习</a:t>
            </a:r>
          </a:p>
        </p:txBody>
      </p:sp>
      <p:sp>
        <p:nvSpPr>
          <p:cNvPr id="47112" name="矩形 67596"/>
          <p:cNvSpPr/>
          <p:nvPr/>
        </p:nvSpPr>
        <p:spPr>
          <a:xfrm>
            <a:off x="1524000" y="328136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47113" name="对象 67595"/>
          <p:cNvGraphicFramePr/>
          <p:nvPr/>
        </p:nvGraphicFramePr>
        <p:xfrm>
          <a:off x="4614863" y="908050"/>
          <a:ext cx="5143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r:id="rId5" imgW="152400" imgH="393700" progId="Equations">
                  <p:embed/>
                </p:oleObj>
              </mc:Choice>
              <mc:Fallback>
                <p:oleObj r:id="rId5" imgW="152400" imgH="393700" progId="Equations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14863" y="908050"/>
                        <a:ext cx="514351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4" name="对象 67597"/>
          <p:cNvGraphicFramePr/>
          <p:nvPr/>
        </p:nvGraphicFramePr>
        <p:xfrm>
          <a:off x="6237288" y="906463"/>
          <a:ext cx="5143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0" r:id="rId7" imgW="152400" imgH="393700" progId="Equations">
                  <p:embed/>
                </p:oleObj>
              </mc:Choice>
              <mc:Fallback>
                <p:oleObj r:id="rId7" imgW="152400" imgH="393700" progId="Equations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37288" y="906463"/>
                        <a:ext cx="514351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5" name="对象 67598"/>
          <p:cNvGraphicFramePr/>
          <p:nvPr/>
        </p:nvGraphicFramePr>
        <p:xfrm>
          <a:off x="3919538" y="3463925"/>
          <a:ext cx="5143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r:id="rId8" imgW="152400" imgH="393700" progId="Equations">
                  <p:embed/>
                </p:oleObj>
              </mc:Choice>
              <mc:Fallback>
                <p:oleObj r:id="rId8" imgW="152400" imgH="393700" progId="Equations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19538" y="3463925"/>
                        <a:ext cx="514351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6" name="对象 67599"/>
          <p:cNvGraphicFramePr/>
          <p:nvPr/>
        </p:nvGraphicFramePr>
        <p:xfrm>
          <a:off x="5957889" y="3424238"/>
          <a:ext cx="5143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2" r:id="rId9" imgW="152400" imgH="393700" progId="Equations">
                  <p:embed/>
                </p:oleObj>
              </mc:Choice>
              <mc:Fallback>
                <p:oleObj r:id="rId9" imgW="152400" imgH="393700" progId="Equations">
                  <p:embed/>
                  <p:pic>
                    <p:nvPicPr>
                      <p:cNvPr id="0" name="图片 307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57889" y="3424238"/>
                        <a:ext cx="514351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7" name="对象 67600"/>
          <p:cNvGraphicFramePr/>
          <p:nvPr/>
        </p:nvGraphicFramePr>
        <p:xfrm>
          <a:off x="6046788" y="4392613"/>
          <a:ext cx="5143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" r:id="rId10" imgW="152400" imgH="393700" progId="Equations">
                  <p:embed/>
                </p:oleObj>
              </mc:Choice>
              <mc:Fallback>
                <p:oleObj r:id="rId10" imgW="152400" imgH="393700" progId="Equations">
                  <p:embed/>
                  <p:pic>
                    <p:nvPicPr>
                      <p:cNvPr id="0" name="图片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46788" y="4392613"/>
                        <a:ext cx="514351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18" name="对象 67601"/>
          <p:cNvGraphicFramePr/>
          <p:nvPr/>
        </p:nvGraphicFramePr>
        <p:xfrm>
          <a:off x="3838575" y="5232400"/>
          <a:ext cx="514351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4" r:id="rId11" imgW="152400" imgH="393700" progId="Equations">
                  <p:embed/>
                </p:oleObj>
              </mc:Choice>
              <mc:Fallback>
                <p:oleObj r:id="rId11" imgW="152400" imgH="393700" progId="Equations">
                  <p:embed/>
                  <p:pic>
                    <p:nvPicPr>
                      <p:cNvPr id="0" name="图片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38575" y="5232400"/>
                        <a:ext cx="514351" cy="9969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9" name="文本框 67602"/>
          <p:cNvSpPr txBox="1"/>
          <p:nvPr/>
        </p:nvSpPr>
        <p:spPr>
          <a:xfrm>
            <a:off x="3908426" y="4408488"/>
            <a:ext cx="398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宋体" panose="02010600030101010101" pitchFamily="2" charset="-122"/>
              </a:rPr>
              <a:t>2</a:t>
            </a:r>
          </a:p>
        </p:txBody>
      </p:sp>
      <p:sp>
        <p:nvSpPr>
          <p:cNvPr id="47120" name="文本框 67603"/>
          <p:cNvSpPr txBox="1"/>
          <p:nvPr/>
        </p:nvSpPr>
        <p:spPr>
          <a:xfrm>
            <a:off x="6059488" y="5308600"/>
            <a:ext cx="398463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宋体" panose="02010600030101010101" pitchFamily="2" charset="-122"/>
              </a:rPr>
              <a:t>2</a:t>
            </a:r>
          </a:p>
        </p:txBody>
      </p:sp>
      <p:graphicFrame>
        <p:nvGraphicFramePr>
          <p:cNvPr id="47121" name="对象 67604"/>
          <p:cNvGraphicFramePr/>
          <p:nvPr/>
        </p:nvGraphicFramePr>
        <p:xfrm>
          <a:off x="8666163" y="3459165"/>
          <a:ext cx="315912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5" r:id="rId12" imgW="330200" imgH="1294765" progId="Equations">
                  <p:embed/>
                </p:oleObj>
              </mc:Choice>
              <mc:Fallback>
                <p:oleObj r:id="rId12" imgW="330200" imgH="1294765" progId="Equations">
                  <p:embed/>
                  <p:pic>
                    <p:nvPicPr>
                      <p:cNvPr id="0" name="图片 3082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8666163" y="3459165"/>
                        <a:ext cx="315912" cy="9286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2" name="对象 67605"/>
          <p:cNvGraphicFramePr/>
          <p:nvPr/>
        </p:nvGraphicFramePr>
        <p:xfrm>
          <a:off x="8680452" y="4371975"/>
          <a:ext cx="3159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6" r:id="rId14" imgW="330200" imgH="1294765" progId="Equations">
                  <p:embed/>
                </p:oleObj>
              </mc:Choice>
              <mc:Fallback>
                <p:oleObj r:id="rId14" imgW="330200" imgH="1294765" progId="Equations">
                  <p:embed/>
                  <p:pic>
                    <p:nvPicPr>
                      <p:cNvPr id="0" name="图片 3083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80452" y="4371975"/>
                        <a:ext cx="315913" cy="92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23" name="对象 67606"/>
          <p:cNvGraphicFramePr/>
          <p:nvPr/>
        </p:nvGraphicFramePr>
        <p:xfrm>
          <a:off x="8680452" y="5286375"/>
          <a:ext cx="315913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7" r:id="rId16" imgW="330200" imgH="1294765" progId="Equations">
                  <p:embed/>
                </p:oleObj>
              </mc:Choice>
              <mc:Fallback>
                <p:oleObj r:id="rId16" imgW="330200" imgH="1294765" progId="Equations">
                  <p:embed/>
                  <p:pic>
                    <p:nvPicPr>
                      <p:cNvPr id="0" name="图片 308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680452" y="5286375"/>
                        <a:ext cx="315913" cy="9286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check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文本框 68647"/>
          <p:cNvSpPr txBox="1"/>
          <p:nvPr/>
        </p:nvSpPr>
        <p:spPr>
          <a:xfrm>
            <a:off x="3100390" y="1501775"/>
            <a:ext cx="6937375" cy="537377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       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</a:p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9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      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</a:p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grpSp>
        <p:nvGrpSpPr>
          <p:cNvPr id="48131" name="组合 68681"/>
          <p:cNvGrpSpPr/>
          <p:nvPr/>
        </p:nvGrpSpPr>
        <p:grpSpPr>
          <a:xfrm>
            <a:off x="1577975" y="887413"/>
            <a:ext cx="3390900" cy="614362"/>
            <a:chOff x="197" y="242"/>
            <a:chExt cx="2136" cy="387"/>
          </a:xfrm>
        </p:grpSpPr>
        <p:pic>
          <p:nvPicPr>
            <p:cNvPr id="48154" name="图片 68613" descr="lianxi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" y="337"/>
              <a:ext cx="1815" cy="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8155" name="文本框 68614"/>
            <p:cNvSpPr txBox="1"/>
            <p:nvPr/>
          </p:nvSpPr>
          <p:spPr>
            <a:xfrm>
              <a:off x="1134" y="242"/>
              <a:ext cx="119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  <p:graphicFrame>
        <p:nvGraphicFramePr>
          <p:cNvPr id="48132" name="对象 68619"/>
          <p:cNvGraphicFramePr/>
          <p:nvPr/>
        </p:nvGraphicFramePr>
        <p:xfrm>
          <a:off x="2936876" y="1944688"/>
          <a:ext cx="574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r:id="rId4" imgW="152400" imgH="393700" progId="Equations">
                  <p:embed/>
                </p:oleObj>
              </mc:Choice>
              <mc:Fallback>
                <p:oleObj r:id="rId4" imgW="152400" imgH="393700" progId="Equations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36876" y="1944688"/>
                        <a:ext cx="5746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对象 68621"/>
          <p:cNvGraphicFramePr/>
          <p:nvPr/>
        </p:nvGraphicFramePr>
        <p:xfrm>
          <a:off x="6435725" y="1920875"/>
          <a:ext cx="574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r:id="rId6" imgW="152400" imgH="393700" progId="Equations">
                  <p:embed/>
                </p:oleObj>
              </mc:Choice>
              <mc:Fallback>
                <p:oleObj r:id="rId6" imgW="152400" imgH="393700" progId="Equations">
                  <p:embed/>
                  <p:pic>
                    <p:nvPicPr>
                      <p:cNvPr id="0" name="图片 308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35725" y="1920875"/>
                        <a:ext cx="5746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对象 68625"/>
          <p:cNvGraphicFramePr/>
          <p:nvPr/>
        </p:nvGraphicFramePr>
        <p:xfrm>
          <a:off x="2762251" y="3254375"/>
          <a:ext cx="8620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5" r:id="rId8" imgW="228600" imgH="393700" progId="Equations">
                  <p:embed/>
                </p:oleObj>
              </mc:Choice>
              <mc:Fallback>
                <p:oleObj r:id="rId8" imgW="228600" imgH="393700" progId="Equations">
                  <p:embed/>
                  <p:pic>
                    <p:nvPicPr>
                      <p:cNvPr id="0" name="图片 308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62251" y="3254375"/>
                        <a:ext cx="862013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5" name="对象 68629"/>
          <p:cNvGraphicFramePr/>
          <p:nvPr/>
        </p:nvGraphicFramePr>
        <p:xfrm>
          <a:off x="7134224" y="3219450"/>
          <a:ext cx="755651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6" r:id="rId10" imgW="203200" imgH="393700" progId="Equations">
                  <p:embed/>
                </p:oleObj>
              </mc:Choice>
              <mc:Fallback>
                <p:oleObj r:id="rId10" imgW="203200" imgH="393700" progId="Equations">
                  <p:embed/>
                  <p:pic>
                    <p:nvPicPr>
                      <p:cNvPr id="0" name="图片 308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134224" y="3219450"/>
                        <a:ext cx="755651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683" name="组合 68682"/>
          <p:cNvGrpSpPr/>
          <p:nvPr/>
        </p:nvGrpSpPr>
        <p:grpSpPr>
          <a:xfrm>
            <a:off x="4967289" y="1890713"/>
            <a:ext cx="4132263" cy="2468562"/>
            <a:chOff x="2169" y="1191"/>
            <a:chExt cx="2603" cy="1555"/>
          </a:xfrm>
        </p:grpSpPr>
        <p:grpSp>
          <p:nvGrpSpPr>
            <p:cNvPr id="48137" name="组合 68664"/>
            <p:cNvGrpSpPr/>
            <p:nvPr/>
          </p:nvGrpSpPr>
          <p:grpSpPr>
            <a:xfrm>
              <a:off x="2186" y="1209"/>
              <a:ext cx="355" cy="699"/>
              <a:chOff x="2306" y="1233"/>
              <a:chExt cx="355" cy="699"/>
            </a:xfrm>
          </p:grpSpPr>
          <p:sp>
            <p:nvSpPr>
              <p:cNvPr id="48151" name="直接连接符 68660"/>
              <p:cNvSpPr/>
              <p:nvPr/>
            </p:nvSpPr>
            <p:spPr>
              <a:xfrm>
                <a:off x="2306" y="1591"/>
                <a:ext cx="355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52" name="矩形 68661"/>
              <p:cNvSpPr/>
              <p:nvPr/>
            </p:nvSpPr>
            <p:spPr>
              <a:xfrm>
                <a:off x="2398" y="1612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</a:p>
            </p:txBody>
          </p:sp>
          <p:sp>
            <p:nvSpPr>
              <p:cNvPr id="48153" name="矩形 68662"/>
              <p:cNvSpPr/>
              <p:nvPr/>
            </p:nvSpPr>
            <p:spPr>
              <a:xfrm>
                <a:off x="2339" y="1233"/>
                <a:ext cx="267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12</a:t>
                </a:r>
              </a:p>
            </p:txBody>
          </p:sp>
        </p:grpSp>
        <p:grpSp>
          <p:nvGrpSpPr>
            <p:cNvPr id="48138" name="组合 68677"/>
            <p:cNvGrpSpPr/>
            <p:nvPr/>
          </p:nvGrpSpPr>
          <p:grpSpPr>
            <a:xfrm>
              <a:off x="4364" y="1191"/>
              <a:ext cx="355" cy="699"/>
              <a:chOff x="3428" y="271"/>
              <a:chExt cx="355" cy="699"/>
            </a:xfrm>
          </p:grpSpPr>
          <p:sp>
            <p:nvSpPr>
              <p:cNvPr id="48148" name="直接连接符 68666"/>
              <p:cNvSpPr/>
              <p:nvPr/>
            </p:nvSpPr>
            <p:spPr>
              <a:xfrm>
                <a:off x="3428" y="629"/>
                <a:ext cx="355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9" name="矩形 68667"/>
              <p:cNvSpPr/>
              <p:nvPr/>
            </p:nvSpPr>
            <p:spPr>
              <a:xfrm>
                <a:off x="3520" y="650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7</a:t>
                </a:r>
              </a:p>
            </p:txBody>
          </p:sp>
          <p:sp>
            <p:nvSpPr>
              <p:cNvPr id="48150" name="矩形 68668"/>
              <p:cNvSpPr/>
              <p:nvPr/>
            </p:nvSpPr>
            <p:spPr>
              <a:xfrm>
                <a:off x="3540" y="271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</p:grpSp>
        <p:grpSp>
          <p:nvGrpSpPr>
            <p:cNvPr id="48139" name="组合 68678"/>
            <p:cNvGrpSpPr/>
            <p:nvPr/>
          </p:nvGrpSpPr>
          <p:grpSpPr>
            <a:xfrm>
              <a:off x="2169" y="2047"/>
              <a:ext cx="355" cy="699"/>
              <a:chOff x="4337" y="255"/>
              <a:chExt cx="355" cy="699"/>
            </a:xfrm>
          </p:grpSpPr>
          <p:sp>
            <p:nvSpPr>
              <p:cNvPr id="48145" name="直接连接符 68670"/>
              <p:cNvSpPr/>
              <p:nvPr/>
            </p:nvSpPr>
            <p:spPr>
              <a:xfrm>
                <a:off x="4337" y="613"/>
                <a:ext cx="355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8146" name="矩形 68671"/>
              <p:cNvSpPr/>
              <p:nvPr/>
            </p:nvSpPr>
            <p:spPr>
              <a:xfrm>
                <a:off x="4429" y="634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48147" name="矩形 68672"/>
              <p:cNvSpPr/>
              <p:nvPr/>
            </p:nvSpPr>
            <p:spPr>
              <a:xfrm>
                <a:off x="4438" y="255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  <p:grpSp>
          <p:nvGrpSpPr>
            <p:cNvPr id="48140" name="组合 68680"/>
            <p:cNvGrpSpPr/>
            <p:nvPr/>
          </p:nvGrpSpPr>
          <p:grpSpPr>
            <a:xfrm>
              <a:off x="4417" y="2022"/>
              <a:ext cx="355" cy="699"/>
              <a:chOff x="5178" y="611"/>
              <a:chExt cx="355" cy="699"/>
            </a:xfrm>
          </p:grpSpPr>
          <p:sp>
            <p:nvSpPr>
              <p:cNvPr id="48141" name="直接连接符 68674"/>
              <p:cNvSpPr/>
              <p:nvPr/>
            </p:nvSpPr>
            <p:spPr>
              <a:xfrm>
                <a:off x="5178" y="969"/>
                <a:ext cx="355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8142" name="组合 68679"/>
              <p:cNvGrpSpPr/>
              <p:nvPr/>
            </p:nvGrpSpPr>
            <p:grpSpPr>
              <a:xfrm>
                <a:off x="5263" y="611"/>
                <a:ext cx="140" cy="699"/>
                <a:chOff x="5263" y="611"/>
                <a:chExt cx="140" cy="699"/>
              </a:xfrm>
            </p:grpSpPr>
            <p:sp>
              <p:nvSpPr>
                <p:cNvPr id="48143" name="矩形 68675"/>
                <p:cNvSpPr/>
                <p:nvPr/>
              </p:nvSpPr>
              <p:spPr>
                <a:xfrm>
                  <a:off x="5270" y="990"/>
                  <a:ext cx="133" cy="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3300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48144" name="矩形 68676"/>
                <p:cNvSpPr/>
                <p:nvPr/>
              </p:nvSpPr>
              <p:spPr>
                <a:xfrm>
                  <a:off x="5263" y="611"/>
                  <a:ext cx="133" cy="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3300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5</a:t>
                  </a:r>
                </a:p>
              </p:txBody>
            </p:sp>
          </p:grpSp>
        </p:grpSp>
      </p:grp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文本框 82945"/>
          <p:cNvSpPr txBox="1"/>
          <p:nvPr/>
        </p:nvSpPr>
        <p:spPr>
          <a:xfrm>
            <a:off x="3001964" y="822325"/>
            <a:ext cx="7610475" cy="405341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      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7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</a:p>
          <a:p>
            <a:pPr eaLnBrk="1" hangingPunct="1">
              <a:lnSpc>
                <a:spcPct val="195000"/>
              </a:lnSpc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 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      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×</a:t>
            </a: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15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</a:p>
        </p:txBody>
      </p:sp>
      <p:grpSp>
        <p:nvGrpSpPr>
          <p:cNvPr id="49155" name="组合 82988"/>
          <p:cNvGrpSpPr/>
          <p:nvPr/>
        </p:nvGrpSpPr>
        <p:grpSpPr>
          <a:xfrm>
            <a:off x="1836737" y="1179515"/>
            <a:ext cx="2881312" cy="612775"/>
            <a:chOff x="197" y="243"/>
            <a:chExt cx="1815" cy="386"/>
          </a:xfrm>
        </p:grpSpPr>
        <p:pic>
          <p:nvPicPr>
            <p:cNvPr id="49176" name="图片 82947" descr="lianxi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7" y="337"/>
              <a:ext cx="1815" cy="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9177" name="文本框 82948"/>
            <p:cNvSpPr txBox="1"/>
            <p:nvPr/>
          </p:nvSpPr>
          <p:spPr>
            <a:xfrm>
              <a:off x="774" y="243"/>
              <a:ext cx="1199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  <p:graphicFrame>
        <p:nvGraphicFramePr>
          <p:cNvPr id="49156" name="对象 82953"/>
          <p:cNvGraphicFramePr/>
          <p:nvPr/>
        </p:nvGraphicFramePr>
        <p:xfrm>
          <a:off x="3867149" y="2513013"/>
          <a:ext cx="755651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r:id="rId4" imgW="203200" imgH="393065" progId="Equations">
                  <p:embed/>
                </p:oleObj>
              </mc:Choice>
              <mc:Fallback>
                <p:oleObj r:id="rId4" imgW="203200" imgH="393065" progId="Equations">
                  <p:embed/>
                  <p:pic>
                    <p:nvPicPr>
                      <p:cNvPr id="0" name="图片 308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67149" y="2513013"/>
                        <a:ext cx="755651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7" name="对象 82954"/>
          <p:cNvGraphicFramePr/>
          <p:nvPr/>
        </p:nvGraphicFramePr>
        <p:xfrm>
          <a:off x="7708901" y="2471738"/>
          <a:ext cx="5746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r:id="rId6" imgW="152400" imgH="393700" progId="Equations">
                  <p:embed/>
                </p:oleObj>
              </mc:Choice>
              <mc:Fallback>
                <p:oleObj r:id="rId6" imgW="152400" imgH="393700" progId="Equations">
                  <p:embed/>
                  <p:pic>
                    <p:nvPicPr>
                      <p:cNvPr id="0" name="图片 309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708901" y="2471738"/>
                        <a:ext cx="574675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8" name="对象 82955"/>
          <p:cNvGraphicFramePr/>
          <p:nvPr/>
        </p:nvGraphicFramePr>
        <p:xfrm>
          <a:off x="2678113" y="3700465"/>
          <a:ext cx="86360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9" r:id="rId8" imgW="228600" imgH="393700" progId="Equations">
                  <p:embed/>
                </p:oleObj>
              </mc:Choice>
              <mc:Fallback>
                <p:oleObj r:id="rId8" imgW="228600" imgH="393700" progId="Equations">
                  <p:embed/>
                  <p:pic>
                    <p:nvPicPr>
                      <p:cNvPr id="0" name="图片 309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678113" y="3700465"/>
                        <a:ext cx="863600" cy="1081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对象 82956"/>
          <p:cNvGraphicFramePr/>
          <p:nvPr/>
        </p:nvGraphicFramePr>
        <p:xfrm>
          <a:off x="6780214" y="3692525"/>
          <a:ext cx="539751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r:id="rId10" imgW="139700" imgH="393700" progId="Equations">
                  <p:embed/>
                </p:oleObj>
              </mc:Choice>
              <mc:Fallback>
                <p:oleObj r:id="rId10" imgW="139700" imgH="393700" progId="Equations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80214" y="3692525"/>
                        <a:ext cx="539751" cy="10795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2991" name="组合 82990"/>
          <p:cNvGrpSpPr/>
          <p:nvPr/>
        </p:nvGrpSpPr>
        <p:grpSpPr>
          <a:xfrm>
            <a:off x="5410200" y="2466977"/>
            <a:ext cx="4314825" cy="2403475"/>
            <a:chOff x="2448" y="1554"/>
            <a:chExt cx="2718" cy="1514"/>
          </a:xfrm>
        </p:grpSpPr>
        <p:grpSp>
          <p:nvGrpSpPr>
            <p:cNvPr id="49162" name="组合 82979"/>
            <p:cNvGrpSpPr/>
            <p:nvPr/>
          </p:nvGrpSpPr>
          <p:grpSpPr>
            <a:xfrm>
              <a:off x="2448" y="1554"/>
              <a:ext cx="219" cy="691"/>
              <a:chOff x="2448" y="1554"/>
              <a:chExt cx="219" cy="691"/>
            </a:xfrm>
          </p:grpSpPr>
          <p:sp>
            <p:nvSpPr>
              <p:cNvPr id="49172" name="直接连接符 82975"/>
              <p:cNvSpPr/>
              <p:nvPr/>
            </p:nvSpPr>
            <p:spPr>
              <a:xfrm>
                <a:off x="2448" y="1904"/>
                <a:ext cx="219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9173" name="组合 82978"/>
              <p:cNvGrpSpPr/>
              <p:nvPr/>
            </p:nvGrpSpPr>
            <p:grpSpPr>
              <a:xfrm>
                <a:off x="2494" y="1554"/>
                <a:ext cx="136" cy="691"/>
                <a:chOff x="2678" y="1554"/>
                <a:chExt cx="136" cy="691"/>
              </a:xfrm>
            </p:grpSpPr>
            <p:sp>
              <p:nvSpPr>
                <p:cNvPr id="49174" name="矩形 82976"/>
                <p:cNvSpPr/>
                <p:nvPr/>
              </p:nvSpPr>
              <p:spPr>
                <a:xfrm>
                  <a:off x="2681" y="1925"/>
                  <a:ext cx="133" cy="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3300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5</a:t>
                  </a:r>
                  <a:endParaRPr lang="en-US" altLang="zh-CN" dirty="0">
                    <a:solidFill>
                      <a:srgbClr val="FF33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175" name="矩形 82977"/>
                <p:cNvSpPr/>
                <p:nvPr/>
              </p:nvSpPr>
              <p:spPr>
                <a:xfrm>
                  <a:off x="2678" y="1554"/>
                  <a:ext cx="133" cy="320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3300" dirty="0">
                      <a:solidFill>
                        <a:srgbClr val="FF3300"/>
                      </a:solidFill>
                      <a:latin typeface="Times New Roman" panose="02020603050405020304" pitchFamily="18" charset="0"/>
                    </a:rPr>
                    <a:t>7</a:t>
                  </a:r>
                  <a:endParaRPr lang="en-US" altLang="zh-CN" dirty="0">
                    <a:solidFill>
                      <a:srgbClr val="FF33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9163" name="组合 82983"/>
            <p:cNvGrpSpPr/>
            <p:nvPr/>
          </p:nvGrpSpPr>
          <p:grpSpPr>
            <a:xfrm>
              <a:off x="4811" y="1567"/>
              <a:ext cx="355" cy="691"/>
              <a:chOff x="4643" y="1543"/>
              <a:chExt cx="355" cy="691"/>
            </a:xfrm>
          </p:grpSpPr>
          <p:sp>
            <p:nvSpPr>
              <p:cNvPr id="49169" name="直接连接符 82980"/>
              <p:cNvSpPr/>
              <p:nvPr/>
            </p:nvSpPr>
            <p:spPr>
              <a:xfrm>
                <a:off x="4643" y="1877"/>
                <a:ext cx="355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70" name="矩形 82981"/>
              <p:cNvSpPr/>
              <p:nvPr/>
            </p:nvSpPr>
            <p:spPr>
              <a:xfrm>
                <a:off x="4751" y="1914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171" name="矩形 82982"/>
              <p:cNvSpPr/>
              <p:nvPr/>
            </p:nvSpPr>
            <p:spPr>
              <a:xfrm>
                <a:off x="4674" y="1543"/>
                <a:ext cx="267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14</a:t>
                </a:r>
                <a:endParaRPr lang="en-US" altLang="zh-CN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49164" name="组合 82987"/>
            <p:cNvGrpSpPr/>
            <p:nvPr/>
          </p:nvGrpSpPr>
          <p:grpSpPr>
            <a:xfrm>
              <a:off x="2482" y="2393"/>
              <a:ext cx="207" cy="675"/>
              <a:chOff x="2322" y="2393"/>
              <a:chExt cx="207" cy="675"/>
            </a:xfrm>
          </p:grpSpPr>
          <p:sp>
            <p:nvSpPr>
              <p:cNvPr id="49166" name="直接连接符 82984"/>
              <p:cNvSpPr/>
              <p:nvPr/>
            </p:nvSpPr>
            <p:spPr>
              <a:xfrm>
                <a:off x="2322" y="2727"/>
                <a:ext cx="207" cy="1"/>
              </a:xfrm>
              <a:prstGeom prst="line">
                <a:avLst/>
              </a:prstGeom>
              <a:ln w="2381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9167" name="矩形 82985"/>
              <p:cNvSpPr/>
              <p:nvPr/>
            </p:nvSpPr>
            <p:spPr>
              <a:xfrm>
                <a:off x="2338" y="2748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5</a:t>
                </a:r>
                <a:endParaRPr lang="en-US" altLang="zh-CN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168" name="矩形 82986"/>
              <p:cNvSpPr/>
              <p:nvPr/>
            </p:nvSpPr>
            <p:spPr>
              <a:xfrm>
                <a:off x="2341" y="2393"/>
                <a:ext cx="133" cy="32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300" dirty="0">
                    <a:solidFill>
                      <a:srgbClr val="FF33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dirty="0">
                  <a:solidFill>
                    <a:srgbClr val="FF3300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9165" name="文本框 82965"/>
            <p:cNvSpPr txBox="1"/>
            <p:nvPr/>
          </p:nvSpPr>
          <p:spPr>
            <a:xfrm>
              <a:off x="4807" y="2469"/>
              <a:ext cx="292" cy="48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9</a:t>
              </a:r>
            </a:p>
          </p:txBody>
        </p:sp>
      </p:grpSp>
      <p:sp>
        <p:nvSpPr>
          <p:cNvPr id="49161" name="文本框 82966"/>
          <p:cNvSpPr txBox="1"/>
          <p:nvPr/>
        </p:nvSpPr>
        <p:spPr>
          <a:xfrm>
            <a:off x="2878137" y="2513014"/>
            <a:ext cx="466794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文本框 71681"/>
          <p:cNvSpPr txBox="1"/>
          <p:nvPr/>
        </p:nvSpPr>
        <p:spPr>
          <a:xfrm>
            <a:off x="2079626" y="1381126"/>
            <a:ext cx="8032751" cy="2419124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⒊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幼儿园有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36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个小朋友，每个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小朋友吃  块月饼，一共吃</a:t>
            </a:r>
          </a:p>
          <a:p>
            <a:pPr eaLnBrk="1" hangingPunct="1">
              <a:lnSpc>
                <a:spcPct val="140000"/>
              </a:lnSpc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多少块月饼？</a:t>
            </a:r>
          </a:p>
        </p:txBody>
      </p:sp>
      <p:grpSp>
        <p:nvGrpSpPr>
          <p:cNvPr id="50179" name="组合 71691"/>
          <p:cNvGrpSpPr/>
          <p:nvPr/>
        </p:nvGrpSpPr>
        <p:grpSpPr>
          <a:xfrm>
            <a:off x="1042988" y="771525"/>
            <a:ext cx="3236912" cy="698500"/>
            <a:chOff x="250" y="189"/>
            <a:chExt cx="1779" cy="440"/>
          </a:xfrm>
        </p:grpSpPr>
        <p:pic>
          <p:nvPicPr>
            <p:cNvPr id="50188" name="图片 71683" descr="lianxi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50" y="337"/>
              <a:ext cx="1779" cy="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0189" name="文本框 71684"/>
            <p:cNvSpPr txBox="1"/>
            <p:nvPr/>
          </p:nvSpPr>
          <p:spPr>
            <a:xfrm>
              <a:off x="1217" y="189"/>
              <a:ext cx="554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  <p:graphicFrame>
        <p:nvGraphicFramePr>
          <p:cNvPr id="50180" name="对象 71690"/>
          <p:cNvGraphicFramePr/>
          <p:nvPr/>
        </p:nvGraphicFramePr>
        <p:xfrm>
          <a:off x="4716463" y="2205040"/>
          <a:ext cx="5000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r:id="rId4" imgW="152400" imgH="393700" progId="Equations">
                  <p:embed/>
                </p:oleObj>
              </mc:Choice>
              <mc:Fallback>
                <p:oleObj r:id="rId4" imgW="152400" imgH="393700" progId="Equations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6463" y="2205040"/>
                        <a:ext cx="500063" cy="9683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文本框 71692"/>
          <p:cNvSpPr txBox="1"/>
          <p:nvPr/>
        </p:nvSpPr>
        <p:spPr>
          <a:xfrm>
            <a:off x="2919414" y="3802065"/>
            <a:ext cx="5331909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36×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</a:t>
            </a:r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（块）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4400" b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答：一共吃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18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块月饼。</a:t>
            </a:r>
          </a:p>
        </p:txBody>
      </p:sp>
      <p:grpSp>
        <p:nvGrpSpPr>
          <p:cNvPr id="50182" name="组合 71699"/>
          <p:cNvGrpSpPr/>
          <p:nvPr/>
        </p:nvGrpSpPr>
        <p:grpSpPr>
          <a:xfrm>
            <a:off x="1524000" y="3281365"/>
            <a:ext cx="9144000" cy="1455737"/>
            <a:chOff x="0" y="2067"/>
            <a:chExt cx="5760" cy="917"/>
          </a:xfrm>
        </p:grpSpPr>
        <p:sp>
          <p:nvSpPr>
            <p:cNvPr id="50183" name="矩形 71688"/>
            <p:cNvSpPr/>
            <p:nvPr/>
          </p:nvSpPr>
          <p:spPr>
            <a:xfrm>
              <a:off x="0" y="2067"/>
              <a:ext cx="5760" cy="0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50184" name="组合 71693"/>
            <p:cNvGrpSpPr/>
            <p:nvPr/>
          </p:nvGrpSpPr>
          <p:grpSpPr>
            <a:xfrm>
              <a:off x="1777" y="2301"/>
              <a:ext cx="190" cy="683"/>
              <a:chOff x="4398" y="1163"/>
              <a:chExt cx="190" cy="683"/>
            </a:xfrm>
          </p:grpSpPr>
          <p:sp>
            <p:nvSpPr>
              <p:cNvPr id="50185" name="直接连接符 71694"/>
              <p:cNvSpPr/>
              <p:nvPr/>
            </p:nvSpPr>
            <p:spPr>
              <a:xfrm>
                <a:off x="4398" y="1516"/>
                <a:ext cx="190" cy="1"/>
              </a:xfrm>
              <a:prstGeom prst="line">
                <a:avLst/>
              </a:prstGeom>
              <a:ln w="20638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0186" name="矩形 71695"/>
              <p:cNvSpPr/>
              <p:nvPr/>
            </p:nvSpPr>
            <p:spPr>
              <a:xfrm>
                <a:off x="4433" y="1555"/>
                <a:ext cx="121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2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187" name="矩形 71696"/>
              <p:cNvSpPr/>
              <p:nvPr/>
            </p:nvSpPr>
            <p:spPr>
              <a:xfrm>
                <a:off x="4433" y="1163"/>
                <a:ext cx="121" cy="29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0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</p:grpSp>
    </p:spTree>
  </p:cSld>
  <p:clrMapOvr>
    <a:masterClrMapping/>
  </p:clrMapOvr>
  <p:transition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文本框 73729"/>
          <p:cNvSpPr txBox="1"/>
          <p:nvPr/>
        </p:nvSpPr>
        <p:spPr>
          <a:xfrm>
            <a:off x="1793875" y="1597026"/>
            <a:ext cx="8032751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一个正方体的底面积是  平方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   米，它的表面积是多少？ </a:t>
            </a:r>
          </a:p>
        </p:txBody>
      </p:sp>
      <p:grpSp>
        <p:nvGrpSpPr>
          <p:cNvPr id="51203" name="组合 73730"/>
          <p:cNvGrpSpPr/>
          <p:nvPr/>
        </p:nvGrpSpPr>
        <p:grpSpPr>
          <a:xfrm>
            <a:off x="1323975" y="788990"/>
            <a:ext cx="3219451" cy="638175"/>
            <a:chOff x="342" y="295"/>
            <a:chExt cx="1779" cy="402"/>
          </a:xfrm>
        </p:grpSpPr>
        <p:pic>
          <p:nvPicPr>
            <p:cNvPr id="51216" name="图片 73731" descr="lianxi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42" y="405"/>
              <a:ext cx="1779" cy="29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1217" name="文本框 73732"/>
            <p:cNvSpPr txBox="1"/>
            <p:nvPr/>
          </p:nvSpPr>
          <p:spPr>
            <a:xfrm>
              <a:off x="1358" y="295"/>
              <a:ext cx="557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练习</a:t>
              </a:r>
            </a:p>
          </p:txBody>
        </p:sp>
      </p:grpSp>
      <p:graphicFrame>
        <p:nvGraphicFramePr>
          <p:cNvPr id="51204" name="对象 73741"/>
          <p:cNvGraphicFramePr/>
          <p:nvPr/>
        </p:nvGraphicFramePr>
        <p:xfrm>
          <a:off x="7750176" y="1314450"/>
          <a:ext cx="57467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r:id="rId4" imgW="152400" imgH="393700" progId="Equations">
                  <p:embed/>
                </p:oleObj>
              </mc:Choice>
              <mc:Fallback>
                <p:oleObj r:id="rId4" imgW="152400" imgH="393700" progId="Equations">
                  <p:embed/>
                  <p:pic>
                    <p:nvPicPr>
                      <p:cNvPr id="0" name="图片 309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750176" y="1314450"/>
                        <a:ext cx="574675" cy="1041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文本框 73742"/>
          <p:cNvSpPr txBox="1"/>
          <p:nvPr/>
        </p:nvSpPr>
        <p:spPr>
          <a:xfrm>
            <a:off x="2646363" y="3298827"/>
            <a:ext cx="7133684" cy="206210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6×</a:t>
            </a:r>
            <a:r>
              <a:rPr lang="en-US" altLang="zh-CN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＝  </a:t>
            </a:r>
            <a:r>
              <a:rPr lang="zh-CN" altLang="en-US" sz="44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（平方米）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答：它的表面积是   平方米。</a:t>
            </a:r>
          </a:p>
        </p:txBody>
      </p:sp>
      <p:grpSp>
        <p:nvGrpSpPr>
          <p:cNvPr id="51206" name="组合 73752"/>
          <p:cNvGrpSpPr/>
          <p:nvPr/>
        </p:nvGrpSpPr>
        <p:grpSpPr>
          <a:xfrm>
            <a:off x="3944939" y="3094040"/>
            <a:ext cx="3606800" cy="2547937"/>
            <a:chOff x="1525" y="1949"/>
            <a:chExt cx="2272" cy="1605"/>
          </a:xfrm>
        </p:grpSpPr>
        <p:grpSp>
          <p:nvGrpSpPr>
            <p:cNvPr id="51207" name="组合 73743"/>
            <p:cNvGrpSpPr/>
            <p:nvPr/>
          </p:nvGrpSpPr>
          <p:grpSpPr>
            <a:xfrm>
              <a:off x="1525" y="1949"/>
              <a:ext cx="270" cy="813"/>
              <a:chOff x="4336" y="882"/>
              <a:chExt cx="270" cy="813"/>
            </a:xfrm>
          </p:grpSpPr>
          <p:sp>
            <p:nvSpPr>
              <p:cNvPr id="51213" name="直接连接符 73744"/>
              <p:cNvSpPr/>
              <p:nvPr/>
            </p:nvSpPr>
            <p:spPr>
              <a:xfrm>
                <a:off x="4336" y="1281"/>
                <a:ext cx="270" cy="1"/>
              </a:xfrm>
              <a:prstGeom prst="line">
                <a:avLst/>
              </a:prstGeom>
              <a:ln w="30163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4" name="矩形 73745"/>
              <p:cNvSpPr/>
              <p:nvPr/>
            </p:nvSpPr>
            <p:spPr>
              <a:xfrm>
                <a:off x="4391" y="1317"/>
                <a:ext cx="158" cy="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9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9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15" name="矩形 73746"/>
              <p:cNvSpPr/>
              <p:nvPr/>
            </p:nvSpPr>
            <p:spPr>
              <a:xfrm>
                <a:off x="4366" y="882"/>
                <a:ext cx="158" cy="3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9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4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51208" name="组合 73747"/>
            <p:cNvGrpSpPr/>
            <p:nvPr/>
          </p:nvGrpSpPr>
          <p:grpSpPr>
            <a:xfrm>
              <a:off x="2332" y="1978"/>
              <a:ext cx="226" cy="744"/>
              <a:chOff x="4675" y="828"/>
              <a:chExt cx="226" cy="744"/>
            </a:xfrm>
          </p:grpSpPr>
          <p:sp>
            <p:nvSpPr>
              <p:cNvPr id="51210" name="直接连接符 73748"/>
              <p:cNvSpPr/>
              <p:nvPr/>
            </p:nvSpPr>
            <p:spPr>
              <a:xfrm>
                <a:off x="4675" y="1203"/>
                <a:ext cx="226" cy="1"/>
              </a:xfrm>
              <a:prstGeom prst="line">
                <a:avLst/>
              </a:prstGeom>
              <a:ln w="26988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211" name="矩形 73749"/>
              <p:cNvSpPr/>
              <p:nvPr/>
            </p:nvSpPr>
            <p:spPr>
              <a:xfrm>
                <a:off x="4702" y="1213"/>
                <a:ext cx="149" cy="3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7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3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212" name="矩形 73750"/>
              <p:cNvSpPr/>
              <p:nvPr/>
            </p:nvSpPr>
            <p:spPr>
              <a:xfrm>
                <a:off x="4695" y="828"/>
                <a:ext cx="149" cy="3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0" tIns="0" rIns="0" bIns="0">
                <a:spAutoFit/>
              </a:bodyPr>
              <a:lstStyle/>
              <a:p>
                <a:pPr eaLnBrk="1" hangingPunct="1">
                  <a:buFont typeface="Arial" panose="020B0604020202020204" pitchFamily="34" charset="0"/>
                  <a:buNone/>
                </a:pPr>
                <a:r>
                  <a:rPr lang="en-US" altLang="zh-CN" sz="37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8</a:t>
                </a:r>
                <a:endParaRPr lang="en-US" altLang="zh-CN" dirty="0">
                  <a:solidFill>
                    <a:srgbClr val="FF0000"/>
                  </a:solidFill>
                  <a:latin typeface="Arial" panose="020B0604020202020204" pitchFamily="34" charset="0"/>
                </a:endParaRPr>
              </a:p>
            </p:txBody>
          </p:sp>
        </p:grpSp>
        <p:graphicFrame>
          <p:nvGraphicFramePr>
            <p:cNvPr id="51209" name="对象 73751"/>
            <p:cNvGraphicFramePr/>
            <p:nvPr/>
          </p:nvGraphicFramePr>
          <p:xfrm>
            <a:off x="3415" y="2790"/>
            <a:ext cx="382" cy="7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348" r:id="rId6" imgW="139700" imgH="393700" progId="Equations">
                    <p:embed/>
                  </p:oleObj>
                </mc:Choice>
                <mc:Fallback>
                  <p:oleObj r:id="rId6" imgW="139700" imgH="393700" progId="Equations">
                    <p:embed/>
                    <p:pic>
                      <p:nvPicPr>
                        <p:cNvPr id="0" name="图片 309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15" y="2790"/>
                          <a:ext cx="382" cy="7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>
    <p:cover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矩形 76802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67" name="文本框 76803"/>
          <p:cNvSpPr txBox="1"/>
          <p:nvPr/>
        </p:nvSpPr>
        <p:spPr>
          <a:xfrm>
            <a:off x="1704975" y="890588"/>
            <a:ext cx="3746500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 dirty="0">
                <a:solidFill>
                  <a:srgbClr val="0D0D0D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直接写得数。</a:t>
            </a:r>
          </a:p>
        </p:txBody>
      </p:sp>
      <p:sp>
        <p:nvSpPr>
          <p:cNvPr id="36868" name="文本框 76804"/>
          <p:cNvSpPr txBox="1"/>
          <p:nvPr/>
        </p:nvSpPr>
        <p:spPr>
          <a:xfrm>
            <a:off x="1808165" y="1998665"/>
            <a:ext cx="8251825" cy="2860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相加  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12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相加 </a:t>
            </a:r>
            <a:r>
              <a:rPr lang="zh-CN" altLang="en-US" sz="36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endParaRPr lang="zh-CN" altLang="en-US" sz="3600" b="1" dirty="0">
              <a:solidFill>
                <a:srgbClr val="FF33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6869" name="矩形 76805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0" name="矩形 76807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1" name="矩形 76809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2" name="矩形 76811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3" name="矩形 76813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4" name="矩形 76819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6875" name="矩形 76820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76834" name="组合 76833"/>
          <p:cNvGrpSpPr/>
          <p:nvPr/>
        </p:nvGrpSpPr>
        <p:grpSpPr>
          <a:xfrm>
            <a:off x="4616451" y="1998664"/>
            <a:ext cx="2441575" cy="1754188"/>
            <a:chOff x="1948" y="1259"/>
            <a:chExt cx="1538" cy="1105"/>
          </a:xfrm>
        </p:grpSpPr>
        <p:sp>
          <p:nvSpPr>
            <p:cNvPr id="36877" name="文本框 76830"/>
            <p:cNvSpPr txBox="1"/>
            <p:nvPr/>
          </p:nvSpPr>
          <p:spPr>
            <a:xfrm>
              <a:off x="1948" y="1259"/>
              <a:ext cx="1286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2×8</a:t>
              </a:r>
              <a:r>
                <a:rPr lang="zh-CN" altLang="en-US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16</a:t>
              </a:r>
            </a:p>
          </p:txBody>
        </p:sp>
        <p:sp>
          <p:nvSpPr>
            <p:cNvPr id="36878" name="文本框 76831"/>
            <p:cNvSpPr txBox="1"/>
            <p:nvPr/>
          </p:nvSpPr>
          <p:spPr>
            <a:xfrm>
              <a:off x="2054" y="1957"/>
              <a:ext cx="1432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5×12</a:t>
              </a:r>
              <a:r>
                <a:rPr lang="zh-CN" altLang="en-US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＝</a:t>
              </a:r>
              <a:r>
                <a:rPr lang="en-US" altLang="zh-CN" sz="3600" b="1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矩形 9217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1" name="文本框 9218"/>
          <p:cNvSpPr txBox="1"/>
          <p:nvPr/>
        </p:nvSpPr>
        <p:spPr>
          <a:xfrm>
            <a:off x="4073526" y="3509963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9220" name="组合 9219"/>
          <p:cNvGrpSpPr/>
          <p:nvPr/>
        </p:nvGrpSpPr>
        <p:grpSpPr>
          <a:xfrm>
            <a:off x="2259014" y="3286126"/>
            <a:ext cx="7883525" cy="1200150"/>
            <a:chOff x="0" y="-1"/>
            <a:chExt cx="4966" cy="756"/>
          </a:xfrm>
        </p:grpSpPr>
        <p:sp>
          <p:nvSpPr>
            <p:cNvPr id="37903" name="文本框 9220"/>
            <p:cNvSpPr txBox="1"/>
            <p:nvPr/>
          </p:nvSpPr>
          <p:spPr>
            <a:xfrm>
              <a:off x="407" y="-1"/>
              <a:ext cx="4559" cy="75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小芳做</a:t>
              </a:r>
              <a:r>
                <a:rPr lang="en-US" altLang="zh-CN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朵这样的绸花，一共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用几分之几米绸带？ </a:t>
              </a:r>
            </a:p>
          </p:txBody>
        </p:sp>
        <p:sp>
          <p:nvSpPr>
            <p:cNvPr id="37904" name="矩形 9221"/>
            <p:cNvSpPr/>
            <p:nvPr/>
          </p:nvSpPr>
          <p:spPr>
            <a:xfrm>
              <a:off x="0" y="36"/>
              <a:ext cx="555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6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⑴ </a:t>
              </a:r>
            </a:p>
          </p:txBody>
        </p:sp>
      </p:grpSp>
      <p:graphicFrame>
        <p:nvGraphicFramePr>
          <p:cNvPr id="37893" name="对象 9222"/>
          <p:cNvGraphicFramePr>
            <a:graphicFrameLocks noChangeAspect="1"/>
          </p:cNvGraphicFramePr>
          <p:nvPr/>
        </p:nvGraphicFramePr>
        <p:xfrm>
          <a:off x="7459663" y="652463"/>
          <a:ext cx="5191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r:id="rId3" imgW="203200" imgH="393700" progId="Equation.3">
                  <p:embed/>
                </p:oleObj>
              </mc:Choice>
              <mc:Fallback>
                <p:oleObj r:id="rId3" imgW="203200" imgH="393700" progId="Equation.3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459663" y="652463"/>
                        <a:ext cx="519112" cy="1014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左大括号 9223"/>
          <p:cNvSpPr/>
          <p:nvPr/>
        </p:nvSpPr>
        <p:spPr>
          <a:xfrm rot="5400000">
            <a:off x="3506789" y="995364"/>
            <a:ext cx="190500" cy="2171700"/>
          </a:xfrm>
          <a:prstGeom prst="leftBrace">
            <a:avLst>
              <a:gd name="adj1" fmla="val 95000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 rot="10800000" vert="eaVert" wrap="none" anchor="ctr"/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zh-CN" altLang="en-US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7895" name="对象 9224"/>
          <p:cNvGraphicFramePr/>
          <p:nvPr/>
        </p:nvGraphicFramePr>
        <p:xfrm>
          <a:off x="2516188" y="2198688"/>
          <a:ext cx="719772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r:id="rId5" imgW="10210800" imgH="7670800" progId="Flash.Movie">
                  <p:embed/>
                </p:oleObj>
              </mc:Choice>
              <mc:Fallback>
                <p:oleObj r:id="rId5" imgW="10210800" imgH="7670800" progId="Flash.Movie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6"/>
                      <a:srcRect l="20238" t="21541" r="16183" b="73447"/>
                      <a:stretch>
                        <a:fillRect/>
                      </a:stretch>
                    </p:blipFill>
                    <p:spPr>
                      <a:xfrm>
                        <a:off x="2516188" y="2198688"/>
                        <a:ext cx="7197725" cy="531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6" name="左大括号 9225"/>
          <p:cNvSpPr/>
          <p:nvPr/>
        </p:nvSpPr>
        <p:spPr>
          <a:xfrm rot="16200000">
            <a:off x="6021388" y="-765175"/>
            <a:ext cx="127000" cy="7137400"/>
          </a:xfrm>
          <a:prstGeom prst="leftBrace">
            <a:avLst>
              <a:gd name="adj1" fmla="val 467552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7897" name="文本框 9226"/>
          <p:cNvSpPr txBox="1"/>
          <p:nvPr/>
        </p:nvSpPr>
        <p:spPr>
          <a:xfrm>
            <a:off x="5764214" y="2887665"/>
            <a:ext cx="64953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37898" name="文本框 9228"/>
          <p:cNvSpPr txBox="1"/>
          <p:nvPr/>
        </p:nvSpPr>
        <p:spPr>
          <a:xfrm>
            <a:off x="1862139" y="736601"/>
            <a:ext cx="8961107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例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： 做一朵绸花用   米绸带。 </a:t>
            </a:r>
          </a:p>
        </p:txBody>
      </p:sp>
      <p:grpSp>
        <p:nvGrpSpPr>
          <p:cNvPr id="9238" name="组合 9237"/>
          <p:cNvGrpSpPr/>
          <p:nvPr/>
        </p:nvGrpSpPr>
        <p:grpSpPr>
          <a:xfrm>
            <a:off x="1862139" y="4651375"/>
            <a:ext cx="7800975" cy="2027238"/>
            <a:chOff x="0" y="0"/>
            <a:chExt cx="4914" cy="1277"/>
          </a:xfrm>
        </p:grpSpPr>
        <p:pic>
          <p:nvPicPr>
            <p:cNvPr id="37901" name="图片 9238" descr="xiaomao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275"/>
              <a:ext cx="709" cy="10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7902" name="圆角矩形标注 9239"/>
            <p:cNvSpPr/>
            <p:nvPr/>
          </p:nvSpPr>
          <p:spPr>
            <a:xfrm>
              <a:off x="854" y="0"/>
              <a:ext cx="4060" cy="758"/>
            </a:xfrm>
            <a:prstGeom prst="wedgeRoundRectCallout">
              <a:avLst>
                <a:gd name="adj1" fmla="val -42981"/>
                <a:gd name="adj2" fmla="val 22032"/>
                <a:gd name="adj3" fmla="val 16667"/>
              </a:avLst>
            </a:prstGeom>
            <a:gradFill rotWithShape="1">
              <a:gsLst>
                <a:gs pos="0">
                  <a:srgbClr val="CCCC00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rgbClr val="CC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在上图中涂色表示做</a:t>
              </a:r>
              <a:r>
                <a:rPr lang="en-US" altLang="zh-CN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</a:t>
              </a: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朵绸花所用的米数，再列出算式。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37900" name="图片 1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263901" y="1206502"/>
            <a:ext cx="1073151" cy="981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矩形 7169"/>
          <p:cNvSpPr/>
          <p:nvPr/>
        </p:nvSpPr>
        <p:spPr>
          <a:xfrm>
            <a:off x="5019675" y="313848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38915" name="标题 7170"/>
          <p:cNvSpPr>
            <a:spLocks noGrp="1"/>
          </p:cNvSpPr>
          <p:nvPr>
            <p:ph type="title"/>
          </p:nvPr>
        </p:nvSpPr>
        <p:spPr>
          <a:xfrm>
            <a:off x="1439864" y="693740"/>
            <a:ext cx="9145587" cy="1800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b="1" dirty="0">
                <a:solidFill>
                  <a:srgbClr val="333399"/>
                </a:solidFill>
                <a:latin typeface="楷体_GB2312" pitchFamily="49" charset="-122"/>
                <a:ea typeface="楷体_GB2312" pitchFamily="49" charset="-122"/>
              </a:rPr>
              <a:t>   </a:t>
            </a:r>
            <a:endParaRPr lang="zh-CN" altLang="en-US" b="1" dirty="0"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7173" name="图片 71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9713" y="2409825"/>
            <a:ext cx="7689851" cy="2051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文本框 9228"/>
          <p:cNvSpPr txBox="1"/>
          <p:nvPr/>
        </p:nvSpPr>
        <p:spPr>
          <a:xfrm>
            <a:off x="1698626" y="784226"/>
            <a:ext cx="8961107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例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： 做一朵绸花用   米绸带。 </a:t>
            </a:r>
          </a:p>
        </p:txBody>
      </p:sp>
      <p:pic>
        <p:nvPicPr>
          <p:cNvPr id="8197" name="图片 81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7789" y="2540000"/>
            <a:ext cx="2251075" cy="1117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213" y="2540000"/>
            <a:ext cx="2251075" cy="1117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8920" name="对象 9222"/>
          <p:cNvGraphicFramePr>
            <a:graphicFrameLocks noChangeAspect="1"/>
          </p:cNvGraphicFramePr>
          <p:nvPr/>
        </p:nvGraphicFramePr>
        <p:xfrm>
          <a:off x="7270752" y="669927"/>
          <a:ext cx="519113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5" imgW="203200" imgH="393700" progId="Equation.3">
                  <p:embed/>
                </p:oleObj>
              </mc:Choice>
              <mc:Fallback>
                <p:oleObj r:id="rId5" imgW="203200" imgH="3937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70752" y="669927"/>
                        <a:ext cx="519113" cy="101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文本框 58410"/>
          <p:cNvSpPr txBox="1"/>
          <p:nvPr/>
        </p:nvSpPr>
        <p:spPr>
          <a:xfrm>
            <a:off x="1266825" y="714375"/>
            <a:ext cx="8756651" cy="76944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做一朵绸花用  米绸带。 </a:t>
            </a:r>
          </a:p>
        </p:txBody>
      </p:sp>
      <p:sp>
        <p:nvSpPr>
          <p:cNvPr id="39939" name="矩形 58370"/>
          <p:cNvSpPr/>
          <p:nvPr/>
        </p:nvSpPr>
        <p:spPr>
          <a:xfrm>
            <a:off x="1363663" y="3224213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aphicFrame>
        <p:nvGraphicFramePr>
          <p:cNvPr id="39940" name="对象 58371"/>
          <p:cNvGraphicFramePr/>
          <p:nvPr/>
        </p:nvGraphicFramePr>
        <p:xfrm>
          <a:off x="6434139" y="534988"/>
          <a:ext cx="519112" cy="1014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5" r:id="rId3" imgW="203200" imgH="393700" progId="Equations">
                  <p:embed/>
                </p:oleObj>
              </mc:Choice>
              <mc:Fallback>
                <p:oleObj r:id="rId3" imgW="203200" imgH="393700" progId="Equations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34139" y="534988"/>
                        <a:ext cx="519112" cy="10144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1" name="文本框 58375"/>
          <p:cNvSpPr txBox="1"/>
          <p:nvPr/>
        </p:nvSpPr>
        <p:spPr>
          <a:xfrm>
            <a:off x="4073526" y="3224213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39942" name="组合 58448"/>
          <p:cNvGrpSpPr/>
          <p:nvPr/>
        </p:nvGrpSpPr>
        <p:grpSpPr>
          <a:xfrm>
            <a:off x="2203451" y="2159002"/>
            <a:ext cx="7243763" cy="938213"/>
            <a:chOff x="556" y="1134"/>
            <a:chExt cx="4563" cy="591"/>
          </a:xfrm>
        </p:grpSpPr>
        <p:graphicFrame>
          <p:nvGraphicFramePr>
            <p:cNvPr id="39982" name="对象 58377"/>
            <p:cNvGraphicFramePr/>
            <p:nvPr/>
          </p:nvGraphicFramePr>
          <p:xfrm>
            <a:off x="585" y="1295"/>
            <a:ext cx="4534" cy="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6" r:id="rId5" imgW="10210800" imgH="7670800" progId="Flash.Movie">
                    <p:embed/>
                  </p:oleObj>
                </mc:Choice>
                <mc:Fallback>
                  <p:oleObj r:id="rId5" imgW="10210800" imgH="7670800" progId="Flash.Movie">
                    <p:embed/>
                    <p:pic>
                      <p:nvPicPr>
                        <p:cNvPr id="0" name="图片 3079"/>
                        <p:cNvPicPr/>
                        <p:nvPr/>
                      </p:nvPicPr>
                      <p:blipFill>
                        <a:blip r:embed="rId6"/>
                        <a:srcRect l="20238" t="21683" r="16289" b="73399"/>
                        <a:stretch>
                          <a:fillRect/>
                        </a:stretch>
                      </p:blipFill>
                      <p:spPr>
                        <a:xfrm>
                          <a:off x="585" y="1295"/>
                          <a:ext cx="4534" cy="32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83" name="左大括号 58378"/>
            <p:cNvSpPr/>
            <p:nvPr/>
          </p:nvSpPr>
          <p:spPr>
            <a:xfrm rot="5400000">
              <a:off x="1180" y="517"/>
              <a:ext cx="120" cy="1368"/>
            </a:xfrm>
            <a:prstGeom prst="leftBrace">
              <a:avLst>
                <a:gd name="adj1" fmla="val 95000"/>
                <a:gd name="adj2" fmla="val 50000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84" name="左大括号 58380"/>
            <p:cNvSpPr/>
            <p:nvPr/>
          </p:nvSpPr>
          <p:spPr>
            <a:xfrm rot="5400000">
              <a:off x="2591" y="510"/>
              <a:ext cx="120" cy="1368"/>
            </a:xfrm>
            <a:prstGeom prst="leftBrace">
              <a:avLst>
                <a:gd name="adj1" fmla="val 95000"/>
                <a:gd name="adj2" fmla="val 50000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85" name="左大括号 58382"/>
            <p:cNvSpPr/>
            <p:nvPr/>
          </p:nvSpPr>
          <p:spPr>
            <a:xfrm rot="5400000">
              <a:off x="3954" y="519"/>
              <a:ext cx="112" cy="1352"/>
            </a:xfrm>
            <a:prstGeom prst="leftBrace">
              <a:avLst>
                <a:gd name="adj1" fmla="val 100427"/>
                <a:gd name="adj2" fmla="val 50000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 rot="10800000" vert="eaVert" wrap="none" anchor="ctr"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986" name="左大括号 58384"/>
            <p:cNvSpPr/>
            <p:nvPr/>
          </p:nvSpPr>
          <p:spPr>
            <a:xfrm rot="-5400000">
              <a:off x="2793" y="-563"/>
              <a:ext cx="80" cy="4496"/>
            </a:xfrm>
            <a:prstGeom prst="leftBrace">
              <a:avLst>
                <a:gd name="adj1" fmla="val 467552"/>
                <a:gd name="adj2" fmla="val 50000"/>
              </a:avLst>
            </a:prstGeom>
            <a:noFill/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9943" name="文本框 58385"/>
          <p:cNvSpPr txBox="1"/>
          <p:nvPr/>
        </p:nvSpPr>
        <p:spPr>
          <a:xfrm>
            <a:off x="5497514" y="3074990"/>
            <a:ext cx="64953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pic>
        <p:nvPicPr>
          <p:cNvPr id="39944" name="图片 58388" descr="xiaohou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8138" y="4364038"/>
            <a:ext cx="881063" cy="11303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45" name="组合 58395"/>
          <p:cNvGrpSpPr/>
          <p:nvPr/>
        </p:nvGrpSpPr>
        <p:grpSpPr>
          <a:xfrm>
            <a:off x="2868614" y="4629150"/>
            <a:ext cx="1979612" cy="865188"/>
            <a:chOff x="1145" y="3588"/>
            <a:chExt cx="1247" cy="545"/>
          </a:xfrm>
        </p:grpSpPr>
        <p:graphicFrame>
          <p:nvGraphicFramePr>
            <p:cNvPr id="39977" name="对象 58390"/>
            <p:cNvGraphicFramePr/>
            <p:nvPr/>
          </p:nvGraphicFramePr>
          <p:xfrm>
            <a:off x="1145" y="3588"/>
            <a:ext cx="2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7" r:id="rId8" imgW="558800" imgH="1296035" progId="Equations">
                    <p:embed/>
                  </p:oleObj>
                </mc:Choice>
                <mc:Fallback>
                  <p:oleObj r:id="rId8" imgW="558800" imgH="1296035" progId="Equations">
                    <p:embed/>
                    <p:pic>
                      <p:nvPicPr>
                        <p:cNvPr id="0" name="图片 3080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1145" y="3588"/>
                          <a:ext cx="222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78" name="对象 58391"/>
            <p:cNvGraphicFramePr/>
            <p:nvPr/>
          </p:nvGraphicFramePr>
          <p:xfrm>
            <a:off x="1645" y="3588"/>
            <a:ext cx="2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8" r:id="rId10" imgW="558800" imgH="1296035" progId="Equations">
                    <p:embed/>
                  </p:oleObj>
                </mc:Choice>
                <mc:Fallback>
                  <p:oleObj r:id="rId10" imgW="558800" imgH="1296035" progId="Equations">
                    <p:embed/>
                    <p:pic>
                      <p:nvPicPr>
                        <p:cNvPr id="0" name="图片 3081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1645" y="3588"/>
                          <a:ext cx="222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979" name="对象 58392"/>
            <p:cNvGraphicFramePr/>
            <p:nvPr/>
          </p:nvGraphicFramePr>
          <p:xfrm>
            <a:off x="2170" y="3613"/>
            <a:ext cx="2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59" r:id="rId12" imgW="558800" imgH="1296035" progId="Equations">
                    <p:embed/>
                  </p:oleObj>
                </mc:Choice>
                <mc:Fallback>
                  <p:oleObj r:id="rId12" imgW="558800" imgH="1296035" progId="Equations">
                    <p:embed/>
                    <p:pic>
                      <p:nvPicPr>
                        <p:cNvPr id="0" name="图片 3082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2170" y="3613"/>
                          <a:ext cx="222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80" name="文本框 58393"/>
            <p:cNvSpPr txBox="1"/>
            <p:nvPr/>
          </p:nvSpPr>
          <p:spPr>
            <a:xfrm>
              <a:off x="1351" y="3600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  <p:sp>
          <p:nvSpPr>
            <p:cNvPr id="39981" name="文本框 58394"/>
            <p:cNvSpPr txBox="1"/>
            <p:nvPr/>
          </p:nvSpPr>
          <p:spPr>
            <a:xfrm>
              <a:off x="1850" y="3617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</p:grpSp>
      <p:pic>
        <p:nvPicPr>
          <p:cNvPr id="39946" name="图片 58396" descr="xiaoniao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20313" y="4610100"/>
            <a:ext cx="1249363" cy="1212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9947" name="组合 58464"/>
          <p:cNvGrpSpPr/>
          <p:nvPr/>
        </p:nvGrpSpPr>
        <p:grpSpPr>
          <a:xfrm>
            <a:off x="6108703" y="4794250"/>
            <a:ext cx="3224213" cy="1028700"/>
            <a:chOff x="2719" y="2875"/>
            <a:chExt cx="2031" cy="648"/>
          </a:xfrm>
        </p:grpSpPr>
        <p:sp>
          <p:nvSpPr>
            <p:cNvPr id="39972" name="文本框 58401"/>
            <p:cNvSpPr txBox="1"/>
            <p:nvPr/>
          </p:nvSpPr>
          <p:spPr>
            <a:xfrm>
              <a:off x="2719" y="2982"/>
              <a:ext cx="603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3×</a:t>
              </a:r>
            </a:p>
          </p:txBody>
        </p:sp>
        <p:graphicFrame>
          <p:nvGraphicFramePr>
            <p:cNvPr id="39973" name="对象 58402"/>
            <p:cNvGraphicFramePr/>
            <p:nvPr/>
          </p:nvGraphicFramePr>
          <p:xfrm>
            <a:off x="3198" y="2875"/>
            <a:ext cx="327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0" r:id="rId14" imgW="203200" imgH="393700" progId="Equations">
                    <p:embed/>
                  </p:oleObj>
                </mc:Choice>
                <mc:Fallback>
                  <p:oleObj r:id="rId14" imgW="203200" imgH="393700" progId="Equations">
                    <p:embed/>
                    <p:pic>
                      <p:nvPicPr>
                        <p:cNvPr id="0" name="图片 308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98" y="2875"/>
                          <a:ext cx="327" cy="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74" name="文本框 58403"/>
            <p:cNvSpPr txBox="1"/>
            <p:nvPr/>
          </p:nvSpPr>
          <p:spPr>
            <a:xfrm>
              <a:off x="3542" y="3014"/>
              <a:ext cx="376" cy="36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Arial" panose="020B0604020202020204" pitchFamily="34" charset="0"/>
                  <a:ea typeface="黑体" panose="02010609060101010101" pitchFamily="49" charset="-122"/>
                </a:rPr>
                <a:t>或</a:t>
              </a:r>
            </a:p>
          </p:txBody>
        </p:sp>
        <p:graphicFrame>
          <p:nvGraphicFramePr>
            <p:cNvPr id="39975" name="对象 58404"/>
            <p:cNvGraphicFramePr/>
            <p:nvPr/>
          </p:nvGraphicFramePr>
          <p:xfrm>
            <a:off x="3859" y="2884"/>
            <a:ext cx="327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61" r:id="rId15" imgW="203200" imgH="393700" progId="Equations">
                    <p:embed/>
                  </p:oleObj>
                </mc:Choice>
                <mc:Fallback>
                  <p:oleObj r:id="rId15" imgW="203200" imgH="393700" progId="Equations">
                    <p:embed/>
                    <p:pic>
                      <p:nvPicPr>
                        <p:cNvPr id="0" name="图片 308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859" y="2884"/>
                          <a:ext cx="327" cy="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976" name="文本框 58405"/>
            <p:cNvSpPr txBox="1"/>
            <p:nvPr/>
          </p:nvSpPr>
          <p:spPr>
            <a:xfrm>
              <a:off x="4147" y="2986"/>
              <a:ext cx="603" cy="4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×3</a:t>
              </a:r>
            </a:p>
          </p:txBody>
        </p:sp>
      </p:grpSp>
      <p:sp>
        <p:nvSpPr>
          <p:cNvPr id="39948" name="圆角矩形标注 58418"/>
          <p:cNvSpPr/>
          <p:nvPr/>
        </p:nvSpPr>
        <p:spPr>
          <a:xfrm>
            <a:off x="2197101" y="3783013"/>
            <a:ext cx="3382963" cy="581025"/>
          </a:xfrm>
          <a:prstGeom prst="wedgeRoundRectCallout">
            <a:avLst>
              <a:gd name="adj1" fmla="val -27852"/>
              <a:gd name="adj2" fmla="val 92352"/>
              <a:gd name="adj3" fmla="val 16667"/>
            </a:avLst>
          </a:prstGeom>
          <a:gradFill rotWithShape="1">
            <a:gsLst>
              <a:gs pos="0">
                <a:srgbClr val="A8FAA4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A8FAA4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可以用加法计算。</a:t>
            </a:r>
          </a:p>
        </p:txBody>
      </p:sp>
      <p:sp>
        <p:nvSpPr>
          <p:cNvPr id="39949" name="圆角矩形标注 58419"/>
          <p:cNvSpPr/>
          <p:nvPr/>
        </p:nvSpPr>
        <p:spPr>
          <a:xfrm>
            <a:off x="6767514" y="3592513"/>
            <a:ext cx="2919412" cy="1016000"/>
          </a:xfrm>
          <a:prstGeom prst="wedgeRoundRectCallout">
            <a:avLst>
              <a:gd name="adj1" fmla="val 45759"/>
              <a:gd name="adj2" fmla="val 65625"/>
              <a:gd name="adj3" fmla="val 16667"/>
            </a:avLst>
          </a:prstGeom>
          <a:gradFill rotWithShape="1">
            <a:gsLst>
              <a:gs pos="0">
                <a:srgbClr val="FF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rgbClr val="FF99FF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求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个     的和，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800" b="1" dirty="0">
                <a:latin typeface="Arial" panose="020B0604020202020204" pitchFamily="34" charset="0"/>
                <a:ea typeface="黑体" panose="02010609060101010101" pitchFamily="49" charset="-122"/>
              </a:rPr>
              <a:t>可以用乘法计算</a:t>
            </a:r>
          </a:p>
        </p:txBody>
      </p:sp>
      <p:graphicFrame>
        <p:nvGraphicFramePr>
          <p:cNvPr id="39950" name="对象 58420"/>
          <p:cNvGraphicFramePr/>
          <p:nvPr/>
        </p:nvGraphicFramePr>
        <p:xfrm>
          <a:off x="7905751" y="3527425"/>
          <a:ext cx="2794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r:id="rId16" imgW="203200" imgH="393700" progId="Equation.3">
                  <p:embed/>
                </p:oleObj>
              </mc:Choice>
              <mc:Fallback>
                <p:oleObj r:id="rId16" imgW="203200" imgH="393700" progId="Equation.3">
                  <p:embed/>
                  <p:pic>
                    <p:nvPicPr>
                      <p:cNvPr id="0" name="图片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05751" y="3527425"/>
                        <a:ext cx="279400" cy="5461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951" name="组合 58441"/>
          <p:cNvGrpSpPr/>
          <p:nvPr/>
        </p:nvGrpSpPr>
        <p:grpSpPr>
          <a:xfrm>
            <a:off x="3100392" y="1377951"/>
            <a:ext cx="793749" cy="706438"/>
            <a:chOff x="1220" y="687"/>
            <a:chExt cx="500" cy="445"/>
          </a:xfrm>
        </p:grpSpPr>
        <p:grpSp>
          <p:nvGrpSpPr>
            <p:cNvPr id="39966" name="组合 58442"/>
            <p:cNvGrpSpPr/>
            <p:nvPr/>
          </p:nvGrpSpPr>
          <p:grpSpPr>
            <a:xfrm>
              <a:off x="1220" y="687"/>
              <a:ext cx="210" cy="445"/>
              <a:chOff x="2190" y="687"/>
              <a:chExt cx="210" cy="445"/>
            </a:xfrm>
          </p:grpSpPr>
          <p:sp>
            <p:nvSpPr>
              <p:cNvPr id="39968" name="直接连接符 58443"/>
              <p:cNvSpPr/>
              <p:nvPr/>
            </p:nvSpPr>
            <p:spPr>
              <a:xfrm>
                <a:off x="2200" y="906"/>
                <a:ext cx="200" cy="1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69" name="组合 58444"/>
              <p:cNvGrpSpPr/>
              <p:nvPr/>
            </p:nvGrpSpPr>
            <p:grpSpPr>
              <a:xfrm>
                <a:off x="2190" y="687"/>
                <a:ext cx="194" cy="445"/>
                <a:chOff x="1258" y="559"/>
                <a:chExt cx="194" cy="445"/>
              </a:xfrm>
            </p:grpSpPr>
            <p:sp>
              <p:nvSpPr>
                <p:cNvPr id="39970" name="矩形 58445"/>
                <p:cNvSpPr/>
                <p:nvPr/>
              </p:nvSpPr>
              <p:spPr>
                <a:xfrm>
                  <a:off x="1258" y="771"/>
                  <a:ext cx="194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71" name="矩形 58446"/>
                <p:cNvSpPr/>
                <p:nvPr/>
              </p:nvSpPr>
              <p:spPr>
                <a:xfrm>
                  <a:off x="1310" y="559"/>
                  <a:ext cx="97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9967" name="文本框 58447"/>
            <p:cNvSpPr txBox="1"/>
            <p:nvPr/>
          </p:nvSpPr>
          <p:spPr>
            <a:xfrm>
              <a:off x="1409" y="762"/>
              <a:ext cx="3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米</a:t>
              </a:r>
            </a:p>
          </p:txBody>
        </p:sp>
      </p:grpSp>
      <p:grpSp>
        <p:nvGrpSpPr>
          <p:cNvPr id="39952" name="组合 58449"/>
          <p:cNvGrpSpPr/>
          <p:nvPr/>
        </p:nvGrpSpPr>
        <p:grpSpPr>
          <a:xfrm>
            <a:off x="5319716" y="1330326"/>
            <a:ext cx="793749" cy="706438"/>
            <a:chOff x="1220" y="687"/>
            <a:chExt cx="500" cy="445"/>
          </a:xfrm>
        </p:grpSpPr>
        <p:grpSp>
          <p:nvGrpSpPr>
            <p:cNvPr id="39960" name="组合 58450"/>
            <p:cNvGrpSpPr/>
            <p:nvPr/>
          </p:nvGrpSpPr>
          <p:grpSpPr>
            <a:xfrm>
              <a:off x="1220" y="687"/>
              <a:ext cx="210" cy="445"/>
              <a:chOff x="2190" y="687"/>
              <a:chExt cx="210" cy="445"/>
            </a:xfrm>
          </p:grpSpPr>
          <p:sp>
            <p:nvSpPr>
              <p:cNvPr id="39962" name="直接连接符 58451"/>
              <p:cNvSpPr/>
              <p:nvPr/>
            </p:nvSpPr>
            <p:spPr>
              <a:xfrm>
                <a:off x="2200" y="906"/>
                <a:ext cx="200" cy="1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63" name="组合 58452"/>
              <p:cNvGrpSpPr/>
              <p:nvPr/>
            </p:nvGrpSpPr>
            <p:grpSpPr>
              <a:xfrm>
                <a:off x="2190" y="687"/>
                <a:ext cx="194" cy="445"/>
                <a:chOff x="1258" y="559"/>
                <a:chExt cx="194" cy="445"/>
              </a:xfrm>
            </p:grpSpPr>
            <p:sp>
              <p:nvSpPr>
                <p:cNvPr id="39964" name="矩形 58453"/>
                <p:cNvSpPr/>
                <p:nvPr/>
              </p:nvSpPr>
              <p:spPr>
                <a:xfrm>
                  <a:off x="1258" y="771"/>
                  <a:ext cx="194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65" name="矩形 58454"/>
                <p:cNvSpPr/>
                <p:nvPr/>
              </p:nvSpPr>
              <p:spPr>
                <a:xfrm>
                  <a:off x="1310" y="559"/>
                  <a:ext cx="97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9961" name="文本框 58455"/>
            <p:cNvSpPr txBox="1"/>
            <p:nvPr/>
          </p:nvSpPr>
          <p:spPr>
            <a:xfrm>
              <a:off x="1409" y="762"/>
              <a:ext cx="3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米</a:t>
              </a:r>
            </a:p>
          </p:txBody>
        </p:sp>
      </p:grpSp>
      <p:grpSp>
        <p:nvGrpSpPr>
          <p:cNvPr id="39953" name="组合 58456"/>
          <p:cNvGrpSpPr/>
          <p:nvPr/>
        </p:nvGrpSpPr>
        <p:grpSpPr>
          <a:xfrm>
            <a:off x="7470775" y="1330326"/>
            <a:ext cx="793751" cy="706438"/>
            <a:chOff x="1220" y="687"/>
            <a:chExt cx="500" cy="445"/>
          </a:xfrm>
        </p:grpSpPr>
        <p:grpSp>
          <p:nvGrpSpPr>
            <p:cNvPr id="39954" name="组合 58457"/>
            <p:cNvGrpSpPr/>
            <p:nvPr/>
          </p:nvGrpSpPr>
          <p:grpSpPr>
            <a:xfrm>
              <a:off x="1220" y="687"/>
              <a:ext cx="210" cy="445"/>
              <a:chOff x="2190" y="687"/>
              <a:chExt cx="210" cy="445"/>
            </a:xfrm>
          </p:grpSpPr>
          <p:sp>
            <p:nvSpPr>
              <p:cNvPr id="39956" name="直接连接符 58458"/>
              <p:cNvSpPr/>
              <p:nvPr/>
            </p:nvSpPr>
            <p:spPr>
              <a:xfrm>
                <a:off x="2200" y="906"/>
                <a:ext cx="200" cy="1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9957" name="组合 58459"/>
              <p:cNvGrpSpPr/>
              <p:nvPr/>
            </p:nvGrpSpPr>
            <p:grpSpPr>
              <a:xfrm>
                <a:off x="2190" y="687"/>
                <a:ext cx="194" cy="445"/>
                <a:chOff x="1258" y="559"/>
                <a:chExt cx="194" cy="445"/>
              </a:xfrm>
            </p:grpSpPr>
            <p:sp>
              <p:nvSpPr>
                <p:cNvPr id="39958" name="矩形 58460"/>
                <p:cNvSpPr/>
                <p:nvPr/>
              </p:nvSpPr>
              <p:spPr>
                <a:xfrm>
                  <a:off x="1258" y="771"/>
                  <a:ext cx="194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959" name="矩形 58461"/>
                <p:cNvSpPr/>
                <p:nvPr/>
              </p:nvSpPr>
              <p:spPr>
                <a:xfrm>
                  <a:off x="1310" y="559"/>
                  <a:ext cx="97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39955" name="文本框 58462"/>
            <p:cNvSpPr txBox="1"/>
            <p:nvPr/>
          </p:nvSpPr>
          <p:spPr>
            <a:xfrm>
              <a:off x="1409" y="762"/>
              <a:ext cx="3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米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组合 11266"/>
          <p:cNvGrpSpPr/>
          <p:nvPr/>
        </p:nvGrpSpPr>
        <p:grpSpPr>
          <a:xfrm>
            <a:off x="5535614" y="3756027"/>
            <a:ext cx="1979612" cy="836613"/>
            <a:chOff x="0" y="0"/>
            <a:chExt cx="1247" cy="527"/>
          </a:xfrm>
        </p:grpSpPr>
        <p:graphicFrame>
          <p:nvGraphicFramePr>
            <p:cNvPr id="40988" name="对象 11267"/>
            <p:cNvGraphicFramePr>
              <a:graphicFrameLocks noChangeAspect="1"/>
            </p:cNvGraphicFramePr>
            <p:nvPr/>
          </p:nvGraphicFramePr>
          <p:xfrm>
            <a:off x="0" y="0"/>
            <a:ext cx="2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1" r:id="rId3" imgW="558800" imgH="1296035" progId="Equations">
                    <p:embed/>
                  </p:oleObj>
                </mc:Choice>
                <mc:Fallback>
                  <p:oleObj r:id="rId3" imgW="558800" imgH="1296035" progId="Equations">
                    <p:embed/>
                    <p:pic>
                      <p:nvPicPr>
                        <p:cNvPr id="0" name="图片 3086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222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89" name="对象 11268"/>
            <p:cNvGraphicFramePr>
              <a:graphicFrameLocks noChangeAspect="1"/>
            </p:cNvGraphicFramePr>
            <p:nvPr/>
          </p:nvGraphicFramePr>
          <p:xfrm>
            <a:off x="500" y="0"/>
            <a:ext cx="2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2" r:id="rId5" imgW="558800" imgH="1296035" progId="Equations">
                    <p:embed/>
                  </p:oleObj>
                </mc:Choice>
                <mc:Fallback>
                  <p:oleObj r:id="rId5" imgW="558800" imgH="1296035" progId="Equations">
                    <p:embed/>
                    <p:pic>
                      <p:nvPicPr>
                        <p:cNvPr id="0" name="图片 3087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00" y="0"/>
                          <a:ext cx="222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990" name="对象 11269"/>
            <p:cNvGraphicFramePr>
              <a:graphicFrameLocks noChangeAspect="1"/>
            </p:cNvGraphicFramePr>
            <p:nvPr/>
          </p:nvGraphicFramePr>
          <p:xfrm>
            <a:off x="1025" y="7"/>
            <a:ext cx="222" cy="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3" r:id="rId7" imgW="558800" imgH="1296035" progId="Equations">
                    <p:embed/>
                  </p:oleObj>
                </mc:Choice>
                <mc:Fallback>
                  <p:oleObj r:id="rId7" imgW="558800" imgH="1296035" progId="Equations">
                    <p:embed/>
                    <p:pic>
                      <p:nvPicPr>
                        <p:cNvPr id="0" name="图片 308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1025" y="7"/>
                          <a:ext cx="222" cy="52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91" name="文本框 11270"/>
            <p:cNvSpPr txBox="1"/>
            <p:nvPr/>
          </p:nvSpPr>
          <p:spPr>
            <a:xfrm>
              <a:off x="206" y="12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  <p:sp>
          <p:nvSpPr>
            <p:cNvPr id="40992" name="文本框 11271"/>
            <p:cNvSpPr txBox="1"/>
            <p:nvPr/>
          </p:nvSpPr>
          <p:spPr>
            <a:xfrm>
              <a:off x="705" y="29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+</a:t>
              </a:r>
            </a:p>
          </p:txBody>
        </p:sp>
      </p:grpSp>
      <p:grpSp>
        <p:nvGrpSpPr>
          <p:cNvPr id="40963" name="组合 11272"/>
          <p:cNvGrpSpPr/>
          <p:nvPr/>
        </p:nvGrpSpPr>
        <p:grpSpPr>
          <a:xfrm>
            <a:off x="3573465" y="3681413"/>
            <a:ext cx="1416050" cy="1014412"/>
            <a:chOff x="0" y="0"/>
            <a:chExt cx="892" cy="639"/>
          </a:xfrm>
        </p:grpSpPr>
        <p:graphicFrame>
          <p:nvGraphicFramePr>
            <p:cNvPr id="40986" name="对象 11273"/>
            <p:cNvGraphicFramePr>
              <a:graphicFrameLocks noChangeAspect="1"/>
            </p:cNvGraphicFramePr>
            <p:nvPr/>
          </p:nvGraphicFramePr>
          <p:xfrm>
            <a:off x="0" y="0"/>
            <a:ext cx="327" cy="6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4" r:id="rId9" imgW="203200" imgH="393700" progId="Equation.3">
                    <p:embed/>
                  </p:oleObj>
                </mc:Choice>
                <mc:Fallback>
                  <p:oleObj r:id="rId9" imgW="203200" imgH="393700" progId="Equation.3">
                    <p:embed/>
                    <p:pic>
                      <p:nvPicPr>
                        <p:cNvPr id="0" name="图片 3088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0" y="0"/>
                          <a:ext cx="327" cy="63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7" name="文本框 11274"/>
            <p:cNvSpPr txBox="1"/>
            <p:nvPr/>
          </p:nvSpPr>
          <p:spPr>
            <a:xfrm>
              <a:off x="240" y="70"/>
              <a:ext cx="652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×3</a:t>
              </a:r>
            </a:p>
          </p:txBody>
        </p:sp>
      </p:grpSp>
      <p:sp>
        <p:nvSpPr>
          <p:cNvPr id="40964" name="文本框 11275"/>
          <p:cNvSpPr txBox="1"/>
          <p:nvPr/>
        </p:nvSpPr>
        <p:spPr>
          <a:xfrm>
            <a:off x="4997449" y="3802064"/>
            <a:ext cx="468398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</a:p>
        </p:txBody>
      </p:sp>
      <p:sp>
        <p:nvSpPr>
          <p:cNvPr id="11279" name="文本框 11278"/>
          <p:cNvSpPr txBox="1"/>
          <p:nvPr/>
        </p:nvSpPr>
        <p:spPr>
          <a:xfrm>
            <a:off x="7843839" y="3824289"/>
            <a:ext cx="468398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=</a:t>
            </a:r>
          </a:p>
        </p:txBody>
      </p:sp>
      <p:grpSp>
        <p:nvGrpSpPr>
          <p:cNvPr id="11280" name="组合 11279"/>
          <p:cNvGrpSpPr/>
          <p:nvPr/>
        </p:nvGrpSpPr>
        <p:grpSpPr>
          <a:xfrm>
            <a:off x="5051426" y="4789488"/>
            <a:ext cx="4360863" cy="1169988"/>
            <a:chOff x="0" y="0"/>
            <a:chExt cx="2747" cy="737"/>
          </a:xfrm>
        </p:grpSpPr>
        <p:sp>
          <p:nvSpPr>
            <p:cNvPr id="40979" name="文本框 11280"/>
            <p:cNvSpPr txBox="1"/>
            <p:nvPr/>
          </p:nvSpPr>
          <p:spPr>
            <a:xfrm>
              <a:off x="393" y="0"/>
              <a:ext cx="955" cy="40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3×3</a:t>
              </a:r>
            </a:p>
          </p:txBody>
        </p:sp>
        <p:sp>
          <p:nvSpPr>
            <p:cNvPr id="40980" name="文本框 11281"/>
            <p:cNvSpPr txBox="1"/>
            <p:nvPr/>
          </p:nvSpPr>
          <p:spPr>
            <a:xfrm>
              <a:off x="631" y="330"/>
              <a:ext cx="409" cy="40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</a:p>
          </p:txBody>
        </p:sp>
        <p:sp>
          <p:nvSpPr>
            <p:cNvPr id="40981" name="直接连接符 11282"/>
            <p:cNvSpPr/>
            <p:nvPr/>
          </p:nvSpPr>
          <p:spPr>
            <a:xfrm flipV="1">
              <a:off x="446" y="382"/>
              <a:ext cx="868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82" name="文本框 11283"/>
            <p:cNvSpPr txBox="1"/>
            <p:nvPr/>
          </p:nvSpPr>
          <p:spPr>
            <a:xfrm>
              <a:off x="0" y="172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</a:p>
          </p:txBody>
        </p:sp>
        <p:graphicFrame>
          <p:nvGraphicFramePr>
            <p:cNvPr id="40983" name="对象 11284"/>
            <p:cNvGraphicFramePr>
              <a:graphicFrameLocks noChangeAspect="1"/>
            </p:cNvGraphicFramePr>
            <p:nvPr/>
          </p:nvGraphicFramePr>
          <p:xfrm>
            <a:off x="1654" y="50"/>
            <a:ext cx="269" cy="6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5" r:id="rId11" imgW="558800" imgH="1296035" progId="Equation.3">
                    <p:embed/>
                  </p:oleObj>
                </mc:Choice>
                <mc:Fallback>
                  <p:oleObj r:id="rId11" imgW="558800" imgH="1296035" progId="Equation.3">
                    <p:embed/>
                    <p:pic>
                      <p:nvPicPr>
                        <p:cNvPr id="0" name="图片 3090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654" y="50"/>
                          <a:ext cx="269" cy="63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984" name="文本框 11285"/>
            <p:cNvSpPr txBox="1"/>
            <p:nvPr/>
          </p:nvSpPr>
          <p:spPr>
            <a:xfrm>
              <a:off x="1365" y="117"/>
              <a:ext cx="295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=</a:t>
              </a:r>
            </a:p>
          </p:txBody>
        </p:sp>
        <p:sp>
          <p:nvSpPr>
            <p:cNvPr id="40985" name="文本框 11286"/>
            <p:cNvSpPr txBox="1"/>
            <p:nvPr/>
          </p:nvSpPr>
          <p:spPr>
            <a:xfrm>
              <a:off x="1781" y="200"/>
              <a:ext cx="966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solidFill>
                    <a:srgbClr val="FF3300"/>
                  </a:solidFill>
                  <a:latin typeface="Arial" panose="020B0604020202020204" pitchFamily="34" charset="0"/>
                  <a:ea typeface="黑体" panose="02010609060101010101" pitchFamily="49" charset="-122"/>
                </a:rPr>
                <a:t>（米）</a:t>
              </a:r>
            </a:p>
          </p:txBody>
        </p:sp>
      </p:grpSp>
      <p:sp>
        <p:nvSpPr>
          <p:cNvPr id="11288" name="矩形 11287"/>
          <p:cNvSpPr/>
          <p:nvPr/>
        </p:nvSpPr>
        <p:spPr>
          <a:xfrm>
            <a:off x="5480051" y="3606802"/>
            <a:ext cx="4092575" cy="1103313"/>
          </a:xfrm>
          <a:prstGeom prst="rect">
            <a:avLst/>
          </a:prstGeom>
          <a:noFill/>
          <a:ln w="38100" cap="flat" cmpd="sng">
            <a:solidFill>
              <a:srgbClr val="FF3300"/>
            </a:solidFill>
            <a:prstDash val="dash"/>
            <a:miter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0968" name="文本框 11289"/>
          <p:cNvSpPr txBox="1"/>
          <p:nvPr/>
        </p:nvSpPr>
        <p:spPr>
          <a:xfrm>
            <a:off x="2008189" y="844550"/>
            <a:ext cx="8743951" cy="768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endParaRPr lang="zh-CN" altLang="en-US" sz="4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9" name="矩形 11291"/>
          <p:cNvSpPr/>
          <p:nvPr/>
        </p:nvSpPr>
        <p:spPr>
          <a:xfrm>
            <a:off x="1524000" y="2430465"/>
            <a:ext cx="9144000" cy="74612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11294" name="组合 11293"/>
          <p:cNvGrpSpPr/>
          <p:nvPr/>
        </p:nvGrpSpPr>
        <p:grpSpPr>
          <a:xfrm>
            <a:off x="1363664" y="858838"/>
            <a:ext cx="9748837" cy="1816100"/>
            <a:chOff x="0" y="0"/>
            <a:chExt cx="6141" cy="1144"/>
          </a:xfrm>
        </p:grpSpPr>
        <p:sp>
          <p:nvSpPr>
            <p:cNvPr id="40975" name="椭圆形标注 11294"/>
            <p:cNvSpPr/>
            <p:nvPr/>
          </p:nvSpPr>
          <p:spPr>
            <a:xfrm>
              <a:off x="503" y="120"/>
              <a:ext cx="5638" cy="493"/>
            </a:xfrm>
            <a:prstGeom prst="wedgeEllipseCallout">
              <a:avLst>
                <a:gd name="adj1" fmla="val -46505"/>
                <a:gd name="adj2" fmla="val 80222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rgbClr val="FF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你能算出   </a:t>
              </a:r>
              <a:r>
                <a:rPr lang="en-US" altLang="zh-CN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×3</a:t>
              </a:r>
              <a:r>
                <a:rPr lang="zh-CN" altLang="en-US" sz="28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的得数吗？自己试一试</a:t>
              </a:r>
              <a:r>
                <a:rPr lang="zh-CN" altLang="en-US" sz="2000" dirty="0">
                  <a:latin typeface="Arial" panose="020B0604020202020204" pitchFamily="34" charset="0"/>
                </a:rPr>
                <a:t> </a:t>
              </a:r>
            </a:p>
          </p:txBody>
        </p:sp>
        <p:graphicFrame>
          <p:nvGraphicFramePr>
            <p:cNvPr id="40976" name="对象 11295"/>
            <p:cNvGraphicFramePr>
              <a:graphicFrameLocks noChangeAspect="1"/>
            </p:cNvGraphicFramePr>
            <p:nvPr/>
          </p:nvGraphicFramePr>
          <p:xfrm>
            <a:off x="2337" y="120"/>
            <a:ext cx="245" cy="47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76" r:id="rId13" imgW="203200" imgH="393700" progId="Equations">
                    <p:embed/>
                  </p:oleObj>
                </mc:Choice>
                <mc:Fallback>
                  <p:oleObj r:id="rId13" imgW="203200" imgH="393700" progId="Equations">
                    <p:embed/>
                    <p:pic>
                      <p:nvPicPr>
                        <p:cNvPr id="0" name="图片 309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337" y="120"/>
                          <a:ext cx="245" cy="479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40977" name="图片 11296" descr="xiaogou"/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0" y="195"/>
              <a:ext cx="862" cy="9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0978" name="文本框 11297"/>
            <p:cNvSpPr txBox="1"/>
            <p:nvPr/>
          </p:nvSpPr>
          <p:spPr>
            <a:xfrm>
              <a:off x="1341" y="0"/>
              <a:ext cx="11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8232777" y="3567114"/>
            <a:ext cx="1516063" cy="1206182"/>
            <a:chOff x="14208" y="3826"/>
            <a:chExt cx="2388" cy="1900"/>
          </a:xfrm>
        </p:grpSpPr>
        <p:sp>
          <p:nvSpPr>
            <p:cNvPr id="40972" name="文本框 11265"/>
            <p:cNvSpPr txBox="1"/>
            <p:nvPr/>
          </p:nvSpPr>
          <p:spPr>
            <a:xfrm>
              <a:off x="14209" y="3826"/>
              <a:ext cx="2387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3+3+3</a:t>
              </a:r>
            </a:p>
          </p:txBody>
        </p:sp>
        <p:sp>
          <p:nvSpPr>
            <p:cNvPr id="40973" name="直接连接符 11277"/>
            <p:cNvSpPr/>
            <p:nvPr/>
          </p:nvSpPr>
          <p:spPr>
            <a:xfrm flipV="1">
              <a:off x="14208" y="4842"/>
              <a:ext cx="2170" cy="0"/>
            </a:xfrm>
            <a:prstGeom prst="line">
              <a:avLst/>
            </a:prstGeom>
            <a:ln w="28575" cap="flat" cmpd="sng">
              <a:solidFill>
                <a:srgbClr val="FF33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974" name="文本框 4"/>
            <p:cNvSpPr txBox="1"/>
            <p:nvPr/>
          </p:nvSpPr>
          <p:spPr>
            <a:xfrm>
              <a:off x="14729" y="4708"/>
              <a:ext cx="1023" cy="101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36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9" grpId="0"/>
      <p:bldP spid="1128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矩形 60418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87" name="文本框 60421"/>
          <p:cNvSpPr txBox="1"/>
          <p:nvPr/>
        </p:nvSpPr>
        <p:spPr>
          <a:xfrm>
            <a:off x="4073526" y="3509963"/>
            <a:ext cx="184731" cy="36933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zh-CN" dirty="0">
              <a:latin typeface="Arial" panose="020B0604020202020204" pitchFamily="34" charset="0"/>
            </a:endParaRPr>
          </a:p>
        </p:txBody>
      </p:sp>
      <p:grpSp>
        <p:nvGrpSpPr>
          <p:cNvPr id="60550" name="组合 60549"/>
          <p:cNvGrpSpPr/>
          <p:nvPr/>
        </p:nvGrpSpPr>
        <p:grpSpPr>
          <a:xfrm>
            <a:off x="2303464" y="4154488"/>
            <a:ext cx="7864475" cy="1339850"/>
            <a:chOff x="628" y="1360"/>
            <a:chExt cx="4953" cy="844"/>
          </a:xfrm>
        </p:grpSpPr>
        <p:sp>
          <p:nvSpPr>
            <p:cNvPr id="42001" name="文本框 60420"/>
            <p:cNvSpPr txBox="1"/>
            <p:nvPr/>
          </p:nvSpPr>
          <p:spPr>
            <a:xfrm>
              <a:off x="1022" y="1371"/>
              <a:ext cx="4559" cy="83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小华做</a:t>
              </a:r>
              <a:r>
                <a:rPr lang="en-US" altLang="zh-CN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40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朵这样的绸花，一共用几分之几米绸带？ </a:t>
              </a:r>
            </a:p>
          </p:txBody>
        </p:sp>
        <p:sp>
          <p:nvSpPr>
            <p:cNvPr id="42002" name="矩形 60517"/>
            <p:cNvSpPr/>
            <p:nvPr/>
          </p:nvSpPr>
          <p:spPr>
            <a:xfrm>
              <a:off x="628" y="1360"/>
              <a:ext cx="830" cy="48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ctr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en-US" altLang="zh-CN" sz="4400" b="1" dirty="0">
                  <a:solidFill>
                    <a:srgbClr val="00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⑵</a:t>
              </a:r>
              <a:r>
                <a:rPr lang="en-US" altLang="zh-CN" sz="4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  </a:t>
              </a:r>
            </a:p>
          </p:txBody>
        </p:sp>
      </p:grpSp>
      <p:graphicFrame>
        <p:nvGraphicFramePr>
          <p:cNvPr id="41989" name="对象 60537"/>
          <p:cNvGraphicFramePr/>
          <p:nvPr/>
        </p:nvGraphicFramePr>
        <p:xfrm>
          <a:off x="2374900" y="2524125"/>
          <a:ext cx="719772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r:id="rId3" imgW="10210800" imgH="7670800" progId="Flash.Movie">
                  <p:embed/>
                </p:oleObj>
              </mc:Choice>
              <mc:Fallback>
                <p:oleObj r:id="rId3" imgW="10210800" imgH="7670800" progId="Flash.Movie">
                  <p:embed/>
                  <p:pic>
                    <p:nvPicPr>
                      <p:cNvPr id="0" name="图片 3093"/>
                      <p:cNvPicPr/>
                      <p:nvPr/>
                    </p:nvPicPr>
                    <p:blipFill>
                      <a:blip r:embed="rId4"/>
                      <a:srcRect l="20238" t="21541" r="16183" b="73447"/>
                      <a:stretch>
                        <a:fillRect/>
                      </a:stretch>
                    </p:blipFill>
                    <p:spPr>
                      <a:xfrm>
                        <a:off x="2374900" y="2524125"/>
                        <a:ext cx="7197725" cy="5349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0" name="左大括号 60539"/>
          <p:cNvSpPr/>
          <p:nvPr/>
        </p:nvSpPr>
        <p:spPr>
          <a:xfrm rot="16200000">
            <a:off x="5880100" y="-295275"/>
            <a:ext cx="127000" cy="7137400"/>
          </a:xfrm>
          <a:prstGeom prst="leftBrace">
            <a:avLst>
              <a:gd name="adj1" fmla="val 467552"/>
              <a:gd name="adj2" fmla="val 50000"/>
            </a:avLst>
          </a:prstGeom>
          <a:noFill/>
          <a:ln w="28575" cap="flat" cmpd="sng">
            <a:solidFill>
              <a:srgbClr val="FF3300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41991" name="文本框 60540"/>
          <p:cNvSpPr txBox="1"/>
          <p:nvPr/>
        </p:nvSpPr>
        <p:spPr>
          <a:xfrm>
            <a:off x="5591176" y="3503615"/>
            <a:ext cx="649537" cy="4616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米</a:t>
            </a:r>
          </a:p>
        </p:txBody>
      </p:sp>
      <p:sp>
        <p:nvSpPr>
          <p:cNvPr id="41992" name="文本框 60542"/>
          <p:cNvSpPr txBox="1"/>
          <p:nvPr/>
        </p:nvSpPr>
        <p:spPr>
          <a:xfrm>
            <a:off x="1671639" y="768351"/>
            <a:ext cx="8242962" cy="769441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</a:rPr>
              <a:t>做一朵绸花用  米绸带。</a:t>
            </a:r>
            <a:r>
              <a:rPr lang="zh-CN" altLang="en-US" sz="4400" b="1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graphicFrame>
        <p:nvGraphicFramePr>
          <p:cNvPr id="41993" name="对象 60545"/>
          <p:cNvGraphicFramePr/>
          <p:nvPr/>
        </p:nvGraphicFramePr>
        <p:xfrm>
          <a:off x="6919913" y="552452"/>
          <a:ext cx="519112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r:id="rId5" imgW="203200" imgH="393700" progId="Equations">
                  <p:embed/>
                </p:oleObj>
              </mc:Choice>
              <mc:Fallback>
                <p:oleObj r:id="rId5" imgW="203200" imgH="393700" progId="Equations">
                  <p:embed/>
                  <p:pic>
                    <p:nvPicPr>
                      <p:cNvPr id="0" name="图片 309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919913" y="552452"/>
                        <a:ext cx="519112" cy="10144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994" name="组合 60551"/>
          <p:cNvGrpSpPr/>
          <p:nvPr/>
        </p:nvGrpSpPr>
        <p:grpSpPr>
          <a:xfrm>
            <a:off x="3138492" y="1682751"/>
            <a:ext cx="793749" cy="706438"/>
            <a:chOff x="1220" y="687"/>
            <a:chExt cx="500" cy="445"/>
          </a:xfrm>
        </p:grpSpPr>
        <p:grpSp>
          <p:nvGrpSpPr>
            <p:cNvPr id="41995" name="组合 60552"/>
            <p:cNvGrpSpPr/>
            <p:nvPr/>
          </p:nvGrpSpPr>
          <p:grpSpPr>
            <a:xfrm>
              <a:off x="1220" y="687"/>
              <a:ext cx="210" cy="445"/>
              <a:chOff x="2190" y="687"/>
              <a:chExt cx="210" cy="445"/>
            </a:xfrm>
          </p:grpSpPr>
          <p:sp>
            <p:nvSpPr>
              <p:cNvPr id="41997" name="直接连接符 60553"/>
              <p:cNvSpPr/>
              <p:nvPr/>
            </p:nvSpPr>
            <p:spPr>
              <a:xfrm>
                <a:off x="2200" y="906"/>
                <a:ext cx="200" cy="1"/>
              </a:xfrm>
              <a:prstGeom prst="line">
                <a:avLst/>
              </a:prstGeom>
              <a:ln w="28575" cap="flat" cmpd="sng">
                <a:solidFill>
                  <a:srgbClr val="FF33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41998" name="组合 60554"/>
              <p:cNvGrpSpPr/>
              <p:nvPr/>
            </p:nvGrpSpPr>
            <p:grpSpPr>
              <a:xfrm>
                <a:off x="2190" y="687"/>
                <a:ext cx="194" cy="445"/>
                <a:chOff x="1258" y="559"/>
                <a:chExt cx="194" cy="445"/>
              </a:xfrm>
            </p:grpSpPr>
            <p:sp>
              <p:nvSpPr>
                <p:cNvPr id="41999" name="矩形 60555"/>
                <p:cNvSpPr/>
                <p:nvPr/>
              </p:nvSpPr>
              <p:spPr>
                <a:xfrm>
                  <a:off x="1258" y="771"/>
                  <a:ext cx="194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10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2000" name="矩形 60556"/>
                <p:cNvSpPr/>
                <p:nvPr/>
              </p:nvSpPr>
              <p:spPr>
                <a:xfrm>
                  <a:off x="1310" y="559"/>
                  <a:ext cx="97" cy="23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 eaLnBrk="1" hangingPunct="1">
                    <a:buFont typeface="Arial" panose="020B0604020202020204" pitchFamily="34" charset="0"/>
                    <a:buNone/>
                  </a:pPr>
                  <a:r>
                    <a:rPr lang="en-US" altLang="zh-CN" sz="2400" dirty="0">
                      <a:solidFill>
                        <a:srgbClr val="FF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41996" name="文本框 60557"/>
            <p:cNvSpPr txBox="1"/>
            <p:nvPr/>
          </p:nvSpPr>
          <p:spPr>
            <a:xfrm>
              <a:off x="1409" y="762"/>
              <a:ext cx="311" cy="2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400" b="1" dirty="0">
                  <a:latin typeface="Arial" panose="020B0604020202020204" pitchFamily="34" charset="0"/>
                  <a:ea typeface="黑体" panose="02010609060101010101" pitchFamily="49" charset="-122"/>
                </a:rPr>
                <a:t>米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矩形 78849"/>
          <p:cNvSpPr/>
          <p:nvPr/>
        </p:nvSpPr>
        <p:spPr>
          <a:xfrm>
            <a:off x="1524000" y="3233738"/>
            <a:ext cx="9144000" cy="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43011" name="图片 78865" descr="xiaotu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62150" y="2049463"/>
            <a:ext cx="1200151" cy="1344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2" name="椭圆形标注 78867"/>
          <p:cNvSpPr/>
          <p:nvPr/>
        </p:nvSpPr>
        <p:spPr>
          <a:xfrm>
            <a:off x="3425826" y="3911602"/>
            <a:ext cx="6032500" cy="771525"/>
          </a:xfrm>
          <a:prstGeom prst="wedgeEllipseCallout">
            <a:avLst>
              <a:gd name="adj1" fmla="val 17579"/>
              <a:gd name="adj2" fmla="val 45269"/>
            </a:avLst>
          </a:pr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fol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可以先约分再计算</a:t>
            </a:r>
            <a:endParaRPr lang="zh-CN" altLang="en-US" sz="3200" dirty="0">
              <a:latin typeface="Arial" panose="020B0604020202020204" pitchFamily="34" charset="0"/>
            </a:endParaRPr>
          </a:p>
        </p:txBody>
      </p:sp>
      <p:grpSp>
        <p:nvGrpSpPr>
          <p:cNvPr id="43013" name="组合 78871"/>
          <p:cNvGrpSpPr/>
          <p:nvPr/>
        </p:nvGrpSpPr>
        <p:grpSpPr>
          <a:xfrm>
            <a:off x="2054225" y="1608140"/>
            <a:ext cx="6569075" cy="4503737"/>
            <a:chOff x="1249" y="643"/>
            <a:chExt cx="4138" cy="2837"/>
          </a:xfrm>
        </p:grpSpPr>
        <p:sp>
          <p:nvSpPr>
            <p:cNvPr id="43016" name="文本框 78850"/>
            <p:cNvSpPr txBox="1"/>
            <p:nvPr/>
          </p:nvSpPr>
          <p:spPr>
            <a:xfrm>
              <a:off x="1606" y="2211"/>
              <a:ext cx="116" cy="2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endParaRPr lang="zh-CN" altLang="zh-CN" dirty="0">
                <a:latin typeface="Arial" panose="020B0604020202020204" pitchFamily="34" charset="0"/>
              </a:endParaRPr>
            </a:p>
          </p:txBody>
        </p:sp>
        <p:sp>
          <p:nvSpPr>
            <p:cNvPr id="43017" name="椭圆形标注 78864"/>
            <p:cNvSpPr/>
            <p:nvPr/>
          </p:nvSpPr>
          <p:spPr>
            <a:xfrm>
              <a:off x="2335" y="643"/>
              <a:ext cx="2183" cy="578"/>
            </a:xfrm>
            <a:prstGeom prst="wedgeEllipseCallout">
              <a:avLst>
                <a:gd name="adj1" fmla="val -53755"/>
                <a:gd name="adj2" fmla="val 48269"/>
              </a:avLst>
            </a:prstGeom>
            <a:gradFill rotWithShape="1">
              <a:gsLst>
                <a:gs pos="0">
                  <a:srgbClr val="FF99FF"/>
                </a:gs>
                <a:gs pos="100000">
                  <a:schemeClr val="bg1"/>
                </a:gs>
              </a:gsLst>
              <a:lin ang="5400000" scaled="1"/>
              <a:tileRect/>
            </a:gradFill>
            <a:ln w="9525" cap="flat" cmpd="sng">
              <a:solidFill>
                <a:srgbClr val="FF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/>
            <a:lstStyle/>
            <a:p>
              <a:pPr algn="ctr" eaLnBrk="1" hangingPunct="1">
                <a:buFont typeface="Arial" panose="020B0604020202020204" pitchFamily="34" charset="0"/>
                <a:buNone/>
              </a:pPr>
              <a:r>
                <a:rPr lang="zh-CN" altLang="en-US" sz="32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我这样算。</a:t>
              </a:r>
              <a:endParaRPr lang="zh-CN" altLang="en-US" sz="3200" dirty="0">
                <a:latin typeface="Arial" panose="020B0604020202020204" pitchFamily="34" charset="0"/>
              </a:endParaRPr>
            </a:p>
          </p:txBody>
        </p:sp>
        <p:pic>
          <p:nvPicPr>
            <p:cNvPr id="43018" name="图片 78866" descr="xiaoxiang"/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18" y="2506"/>
              <a:ext cx="869" cy="7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19" name="图片 78868" descr="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9" y="1346"/>
              <a:ext cx="3380" cy="82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43020" name="图片 78869" descr="a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49" y="2506"/>
              <a:ext cx="3036" cy="97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43014" name="文本框 1"/>
          <p:cNvSpPr txBox="1"/>
          <p:nvPr/>
        </p:nvSpPr>
        <p:spPr>
          <a:xfrm>
            <a:off x="500065" y="915990"/>
            <a:ext cx="4956175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4000" dirty="0">
                <a:latin typeface="黑体" panose="02010609060101010101" pitchFamily="49" charset="-122"/>
                <a:ea typeface="黑体" panose="02010609060101010101" pitchFamily="49" charset="-122"/>
              </a:rPr>
              <a:t>你喜欢哪种算法？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785101" y="1776413"/>
            <a:ext cx="4268788" cy="11985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先约分再计算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计算更加简便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文本框 15362"/>
          <p:cNvSpPr txBox="1"/>
          <p:nvPr/>
        </p:nvSpPr>
        <p:spPr>
          <a:xfrm>
            <a:off x="1177925" y="1731964"/>
            <a:ext cx="9380539" cy="646331"/>
          </a:xfrm>
          <a:prstGeom prst="rect">
            <a:avLst/>
          </a:prstGeom>
          <a:solidFill>
            <a:srgbClr val="FFFFFF"/>
          </a:solidFill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分数和整数相乘可以怎样计算？在小组里交流。 </a:t>
            </a:r>
          </a:p>
        </p:txBody>
      </p:sp>
      <p:sp>
        <p:nvSpPr>
          <p:cNvPr id="7171" name="文本框 7170"/>
          <p:cNvSpPr txBox="1"/>
          <p:nvPr/>
        </p:nvSpPr>
        <p:spPr>
          <a:xfrm>
            <a:off x="1177925" y="3081338"/>
            <a:ext cx="11139488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5000"/>
              </a:lnSpc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分数乘整数：分母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不变，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</a:t>
            </a:r>
            <a:r>
              <a:rPr lang="zh-CN" altLang="en-US" sz="3200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分子和整数相乘的积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作分子。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77925" y="4491038"/>
            <a:ext cx="9259888" cy="5847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能约分的要先约分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，然后再乘。结果化成最简分数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2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FFFFFF"/>
      </a:accent3>
      <a:accent4>
        <a:srgbClr val="000000"/>
      </a:accent4>
      <a:accent5>
        <a:srgbClr val="B5CBE7"/>
      </a:accent5>
      <a:accent6>
        <a:srgbClr val="D7712B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475</Words>
  <Application>Microsoft Office PowerPoint</Application>
  <PresentationFormat>宽屏</PresentationFormat>
  <Paragraphs>128</Paragraphs>
  <Slides>17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楷体_GB2312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Equation.3</vt:lpstr>
      <vt:lpstr>Flash.Movie</vt:lpstr>
      <vt:lpstr>Equations</vt:lpstr>
      <vt:lpstr>PowerPoint 演示文稿</vt:lpstr>
      <vt:lpstr>PowerPoint 演示文稿</vt:lpstr>
      <vt:lpstr>PowerPoint 演示文稿</vt:lpstr>
      <vt:lpstr> 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2013-07-01T03:05:00Z</dcterms:created>
  <dcterms:modified xsi:type="dcterms:W3CDTF">2023-01-17T03:21:22Z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CC9E5572423F4692A0330AEC00490E13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