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30" d="100"/>
          <a:sy n="130" d="100"/>
        </p:scale>
        <p:origin x="-1152" y="-48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A839E4FF-E695-4753-9B9B-33C8DC1D3DE0}" type="slidenum">
              <a:rPr lang="zh-CN" altLang="en-US" sz="1200"/>
              <a:t>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E1FB7F7-7B56-4031-AFB7-E3524FB560F8}" type="slidenum">
              <a:rPr lang="zh-CN" altLang="en-US" sz="1200"/>
              <a:t>3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2FA9672-A8DA-4863-80A0-0BD13B87620D}" type="slidenum">
              <a:rPr lang="zh-CN" altLang="en-US" sz="1200"/>
              <a:t>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901A78F-B280-4623-80D5-B8AB0AB58CF8}" type="slidenum">
              <a:rPr lang="zh-CN" altLang="en-US" sz="1200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0B5D695-0E77-45FE-960A-41FA51099D2D}" type="slidenum">
              <a:rPr lang="zh-CN" altLang="en-US" sz="1200"/>
              <a:t>6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D350993-D9C3-475F-BE7C-5596383A3448}" type="slidenum">
              <a:rPr lang="zh-CN" altLang="en-US" sz="1200"/>
              <a:t>7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F69C217-C504-4B19-A041-04FEEF9B2C25}" type="slidenum">
              <a:rPr lang="zh-CN" altLang="en-US" sz="1200"/>
              <a:t>8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EA93C6BC-773C-4E09-86F0-2CEE8E529291}" type="slidenum">
              <a:rPr lang="zh-CN" altLang="en-US" sz="1200"/>
              <a:t>9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0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5000" b="1" i="0" spc="300" baseline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000" u="none" strike="noStrike" kern="1200" cap="none" spc="200" normalizeH="0" baseline="0">
                <a:uFillTx/>
              </a:defRPr>
            </a:lvl1pPr>
            <a:lvl2pPr marL="381000" indent="0" algn="ctr">
              <a:buNone/>
              <a:defRPr sz="1665"/>
            </a:lvl2pPr>
            <a:lvl3pPr marL="762000" indent="0" algn="ctr">
              <a:buNone/>
              <a:defRPr sz="1500"/>
            </a:lvl3pPr>
            <a:lvl4pPr marL="1143000" indent="0" algn="ctr">
              <a:buNone/>
              <a:defRPr sz="1335"/>
            </a:lvl4pPr>
            <a:lvl5pPr marL="1524000" indent="0" algn="ctr">
              <a:buNone/>
              <a:defRPr sz="1335"/>
            </a:lvl5pPr>
            <a:lvl6pPr marL="1905000" indent="0" algn="ctr">
              <a:buNone/>
              <a:defRPr sz="1335"/>
            </a:lvl6pPr>
            <a:lvl7pPr marL="2286000" indent="0" algn="ctr">
              <a:buNone/>
              <a:defRPr sz="1335"/>
            </a:lvl7pPr>
            <a:lvl8pPr marL="2667000" indent="0" algn="ctr">
              <a:buNone/>
              <a:defRPr sz="1335"/>
            </a:lvl8pPr>
            <a:lvl9pPr marL="3048000" indent="0" algn="ctr">
              <a:buNone/>
              <a:defRPr sz="1335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335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90500" indent="-1905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kumimoji="0" lang="zh-CN" altLang="en-US" sz="15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905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665" b="1" i="0" u="none" strike="noStrike" kern="1200" cap="none" spc="300" normalizeH="0" baseline="0"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5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>
              <a:buNone/>
              <a:defRPr sz="1665"/>
            </a:lvl2pPr>
            <a:lvl3pPr marL="762000" indent="0">
              <a:buNone/>
              <a:defRPr sz="1500"/>
            </a:lvl3pPr>
            <a:lvl4pPr marL="1143000" indent="0">
              <a:buNone/>
              <a:defRPr sz="1335"/>
            </a:lvl4pPr>
            <a:lvl5pPr marL="1524000" indent="0">
              <a:buNone/>
              <a:defRPr sz="1335"/>
            </a:lvl5pPr>
            <a:lvl6pPr marL="1905000" indent="0">
              <a:buNone/>
              <a:defRPr sz="1335"/>
            </a:lvl6pPr>
            <a:lvl7pPr marL="2286000" indent="0">
              <a:buNone/>
              <a:defRPr sz="1335"/>
            </a:lvl7pPr>
            <a:lvl8pPr marL="2667000" indent="0">
              <a:buNone/>
              <a:defRPr sz="1335"/>
            </a:lvl8pPr>
            <a:lvl9pPr marL="3048000" indent="0">
              <a:buNone/>
              <a:defRPr sz="1335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600"/>
              </a:spcAf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sz="116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65" u="none" strike="noStrike" kern="1200" cap="none" spc="150" normalizeH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665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zh-CN" altLang="en-US" sz="1665" b="1" i="0" u="none" strike="noStrike" kern="1200" cap="none" spc="2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9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0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1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762000" rtl="0" eaLnBrk="1" fontAlgn="auto" latinLnBrk="0" hangingPunct="1">
        <a:lnSpc>
          <a:spcPct val="100000"/>
        </a:lnSpc>
        <a:spcBef>
          <a:spcPct val="0"/>
        </a:spcBef>
        <a:buNone/>
        <a:defRPr sz="30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90500" indent="-190500" algn="l" defTabSz="7620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5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71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341120" algn="l"/>
          <a:tab pos="1341120" algn="l"/>
          <a:tab pos="1341120" algn="l"/>
          <a:tab pos="1341120" algn="l"/>
        </a:tabLst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952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333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714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095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矩形 5"/>
          <p:cNvSpPr>
            <a:spLocks noChangeArrowheads="1"/>
          </p:cNvSpPr>
          <p:nvPr/>
        </p:nvSpPr>
        <p:spPr bwMode="auto">
          <a:xfrm>
            <a:off x="0" y="1614776"/>
            <a:ext cx="9144000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zh-CN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We </a:t>
            </a:r>
            <a:r>
              <a:rPr lang="en-US" altLang="zh-CN" sz="44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should obey the rules.</a:t>
            </a:r>
            <a:endParaRPr lang="zh-CN" altLang="en-US" sz="115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389685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图片 2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12260" y="3892153"/>
            <a:ext cx="1050396" cy="94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图片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740569"/>
            <a:ext cx="120120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2168261" y="1169194"/>
            <a:ext cx="4623382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665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怎样制定和表达我们的班规？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0751" y="2108598"/>
            <a:ext cx="5536407" cy="5594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Listen carefully and talk actively.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0751" y="2555081"/>
            <a:ext cx="5536407" cy="5594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Hand in your homework on time.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0751" y="2983706"/>
            <a:ext cx="5536407" cy="5594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Don’t be late for school.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0751" y="3412331"/>
            <a:ext cx="5536407" cy="5594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Don’t make noise in class.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68261" y="1661485"/>
            <a:ext cx="1208985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65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例如：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074799" y="1581227"/>
            <a:ext cx="4906698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/>
            <a:r>
              <a:rPr lang="en-US" altLang="zh-CN" sz="4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Thank you.</a:t>
            </a:r>
            <a:endParaRPr lang="zh-CN" altLang="en-US" sz="4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7" descr="c:\users\administrator\appdata\roaming\360se6\User Data\temp\2013032615375919.jpg"/>
          <p:cNvPicPr>
            <a:picLocks noChangeAspect="1" noChangeArrowheads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 bwMode="auto">
          <a:xfrm>
            <a:off x="2051720" y="2946797"/>
            <a:ext cx="2312686" cy="160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9" descr="c:\users\administrator\appdata\roaming\360se6\User Data\temp\1398673693571.jpg"/>
          <p:cNvPicPr>
            <a:picLocks noChangeAspect="1" noChangeArrowheads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 bwMode="auto">
          <a:xfrm>
            <a:off x="5472101" y="2769394"/>
            <a:ext cx="2042603" cy="17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297783" y="1331119"/>
            <a:ext cx="5417343" cy="11586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Look at the photos.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What do you think of them?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22313" y="374861"/>
            <a:ext cx="1305229" cy="451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Warm-up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11893" y="801888"/>
            <a:ext cx="1117614" cy="451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6375" y="1058466"/>
            <a:ext cx="5607844" cy="6254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What class rules do you have?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6375" y="1754981"/>
            <a:ext cx="6369844" cy="6254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What do you think of the class rules?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23557" name="Picture 12" descr="c:\users\administrator\appdata\roaming\360se6\User Data\temp\201754-120H31529256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34828" y="2510019"/>
            <a:ext cx="3690938" cy="2215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1467232" y="666051"/>
            <a:ext cx="1114408" cy="451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Lead-in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Administrator\Desktop\人教新版\五年级\U3 We should obey the rules\Lesson13 教学课件\ACTIVELY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91648" y="519522"/>
            <a:ext cx="3333773" cy="2250297"/>
          </a:xfrm>
          <a:prstGeom prst="roundRect">
            <a:avLst>
              <a:gd name="adj" fmla="val 4061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5524500" y="1553766"/>
            <a:ext cx="2262188" cy="7595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actively</a:t>
            </a:r>
            <a:endParaRPr lang="zh-CN" altLang="en-US" sz="333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1674" y="3813888"/>
            <a:ext cx="5357813" cy="6254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He talks actively in class.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Administrator\Desktop\人教新版\五年级\U3 We should obey the rules\Lesson13 教学课件\MAKENOIS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71634" y="519523"/>
            <a:ext cx="3393305" cy="2290481"/>
          </a:xfrm>
          <a:prstGeom prst="roundRect">
            <a:avLst>
              <a:gd name="adj" fmla="val 4122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5345907" y="1539479"/>
            <a:ext cx="2738438" cy="7595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make noise</a:t>
            </a:r>
            <a:endParaRPr lang="zh-CN" altLang="en-US" sz="333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11660" y="3759883"/>
            <a:ext cx="5774532" cy="6254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Please don’t make noise in class.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2"/>
          <p:cNvSpPr>
            <a:spLocks noGrp="1"/>
          </p:cNvSpPr>
          <p:nvPr>
            <p:ph type="title" idx="4294967295"/>
          </p:nvPr>
        </p:nvSpPr>
        <p:spPr>
          <a:xfrm>
            <a:off x="3860877" y="160733"/>
            <a:ext cx="2019473" cy="589361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Practice</a:t>
            </a:r>
            <a:endParaRPr lang="zh-CN" alt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3" name="内容占位符 1"/>
          <p:cNvSpPr>
            <a:spLocks noGrp="1"/>
          </p:cNvSpPr>
          <p:nvPr>
            <p:ph sz="quarter" idx="4294967295"/>
          </p:nvPr>
        </p:nvSpPr>
        <p:spPr bwMode="auto">
          <a:xfrm>
            <a:off x="1574272" y="726282"/>
            <a:ext cx="1557073" cy="31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47500" lnSpcReduction="20000"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Just talk</a:t>
            </a:r>
            <a:endParaRPr lang="zh-CN" altLang="en-US" sz="2665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332179" y="1113235"/>
            <a:ext cx="179916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2" name="图片 1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16304" y="706041"/>
            <a:ext cx="391583" cy="353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245082" y="1482820"/>
            <a:ext cx="6846093" cy="27873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He knows the school ________ very well.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He comes to school ________.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He listens carefully and talks ________.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He never makes ________ in class.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His group is making a list of ________ rules.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4922403" y="3466684"/>
            <a:ext cx="843501" cy="45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335" dirty="0">
                <a:solidFill>
                  <a:srgbClr val="FF0000"/>
                </a:solidFill>
                <a:ea typeface="微软雅黑" panose="020B0503020204020204" pitchFamily="34" charset="-122"/>
              </a:rPr>
              <a:t>class </a:t>
            </a:r>
            <a:endParaRPr lang="zh-CN" altLang="en-US" sz="2335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3459991" y="2970506"/>
            <a:ext cx="816249" cy="45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335" dirty="0">
                <a:solidFill>
                  <a:srgbClr val="FF0000"/>
                </a:solidFill>
                <a:ea typeface="微软雅黑" panose="020B0503020204020204" pitchFamily="34" charset="-122"/>
              </a:rPr>
              <a:t>noise</a:t>
            </a:r>
            <a:endParaRPr lang="zh-CN" altLang="en-US" sz="2335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4917224" y="2474752"/>
            <a:ext cx="1132041" cy="45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335" dirty="0">
                <a:solidFill>
                  <a:srgbClr val="FF0000"/>
                </a:solidFill>
                <a:ea typeface="微软雅黑" panose="020B0503020204020204" pitchFamily="34" charset="-122"/>
              </a:rPr>
              <a:t>actively</a:t>
            </a:r>
            <a:endParaRPr lang="zh-CN" altLang="en-US" sz="2335" dirty="0">
              <a:solidFill>
                <a:srgbClr val="FF0000"/>
              </a:solidFill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860875" y="2015520"/>
            <a:ext cx="782587" cy="45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335" dirty="0">
                <a:solidFill>
                  <a:srgbClr val="FF0000"/>
                </a:solidFill>
                <a:ea typeface="微软雅黑" panose="020B0503020204020204" pitchFamily="34" charset="-122"/>
              </a:rPr>
              <a:t>early</a:t>
            </a:r>
            <a:endParaRPr lang="zh-CN" altLang="en-US" sz="2335" dirty="0">
              <a:solidFill>
                <a:srgbClr val="FF0000"/>
              </a:solidFill>
            </a:endParaRP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4135635" y="1525858"/>
            <a:ext cx="766557" cy="45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335" dirty="0">
                <a:solidFill>
                  <a:srgbClr val="FF0000"/>
                </a:solidFill>
                <a:ea typeface="微软雅黑" panose="020B0503020204020204" pitchFamily="34" charset="-122"/>
              </a:rPr>
              <a:t>rules</a:t>
            </a:r>
            <a:endParaRPr lang="zh-CN" altLang="en-US" sz="2335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80" name="Picture 8" descr="c:\users\administrator\appdata\roaming\360se6\User Data\temp\04bOOOPICc0_102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410648">
            <a:off x="1611749" y="598002"/>
            <a:ext cx="5733203" cy="36330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456742" y="1183793"/>
            <a:ext cx="2202656" cy="6254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Class Rules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0336" y="1644565"/>
            <a:ext cx="5536407" cy="5594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Listen carefully and talk actively.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30336" y="2091049"/>
            <a:ext cx="5536407" cy="5594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Hand in your homework on time.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30336" y="2519674"/>
            <a:ext cx="5536407" cy="5594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Don’t be late for school.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30336" y="2948299"/>
            <a:ext cx="5536407" cy="5594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Don’t make noise in class.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16844" y="3412331"/>
            <a:ext cx="5536406" cy="6254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Listen carefully and talk actively.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6844" y="1483519"/>
            <a:ext cx="5536406" cy="6254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Hand in your homework on time.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16844" y="2126456"/>
            <a:ext cx="5536406" cy="6254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 late for school.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6844" y="2769394"/>
            <a:ext cx="5536406" cy="6254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Make noise in class.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839710" y="823913"/>
            <a:ext cx="3054811" cy="605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335" dirty="0">
                <a:ln w="1905"/>
                <a:gradFill flip="none" rotWithShape="1">
                  <a:gsLst>
                    <a:gs pos="0">
                      <a:srgbClr val="000000"/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0"/>
                  <a:tileRect/>
                </a:gradFill>
                <a:latin typeface="Times New Roman" panose="02020603050405020304" pitchFamily="18" charset="0"/>
              </a:rPr>
              <a:t>Right or Wrong?</a:t>
            </a:r>
            <a:endParaRPr lang="zh-CN" altLang="en-US" sz="3335" dirty="0">
              <a:ln w="1905"/>
              <a:gradFill flip="none" rotWithShape="1">
                <a:gsLst>
                  <a:gs pos="0">
                    <a:srgbClr val="000000"/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 scaled="0"/>
                <a:tileRect/>
              </a:gradFill>
              <a:latin typeface="Times New Roman" panose="02020603050405020304" pitchFamily="18" charset="0"/>
            </a:endParaRPr>
          </a:p>
        </p:txBody>
      </p:sp>
      <p:pic>
        <p:nvPicPr>
          <p:cNvPr id="31754" name="Picture 10" descr="c:\users\administrator\appdata\roaming\360se6\User Data\temp\2531170_001105850000_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92013" y="2058822"/>
            <a:ext cx="796396" cy="64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c:\users\administrator\appdata\roaming\360se6\User Data\temp\2531170_001105850000_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74453" y="1384702"/>
            <a:ext cx="714375" cy="782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0" descr="c:\users\administrator\appdata\roaming\360se6\User Data\temp\2531170_001105850000_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132174" y="3271953"/>
            <a:ext cx="714375" cy="78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:\users\administrator\appdata\roaming\360se6\User Data\temp\2531170_001105850000_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92013" y="2806636"/>
            <a:ext cx="796396" cy="64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标题 2"/>
          <p:cNvSpPr txBox="1"/>
          <p:nvPr/>
        </p:nvSpPr>
        <p:spPr>
          <a:xfrm>
            <a:off x="1331641" y="234682"/>
            <a:ext cx="2019473" cy="589361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0965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165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>
              <a:buFontTx/>
            </a:pPr>
            <a:r>
              <a:rPr lang="en-US" altLang="zh-CN" sz="3665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Practice</a:t>
            </a:r>
            <a:endParaRPr lang="zh-CN" altLang="en-US" sz="3665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6" descr="c:\users\administrator\appdata\roaming\360se6\User Data\temp\44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BBA9E"/>
              </a:clrFrom>
              <a:clrTo>
                <a:srgbClr val="CBBA9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9189" y="964407"/>
            <a:ext cx="3889375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657179" y="323903"/>
            <a:ext cx="2314736" cy="605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335" dirty="0">
                <a:ln w="1905"/>
                <a:gradFill flip="none" rotWithShape="1">
                  <a:gsLst>
                    <a:gs pos="0">
                      <a:srgbClr val="000000"/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0"/>
                  <a:tileRect/>
                </a:gradFill>
                <a:latin typeface="Times New Roman" panose="02020603050405020304" pitchFamily="18" charset="0"/>
              </a:rPr>
              <a:t>Group Work</a:t>
            </a:r>
            <a:endParaRPr lang="zh-CN" altLang="en-US" sz="3335" dirty="0">
              <a:ln w="1905"/>
              <a:gradFill flip="none" rotWithShape="1">
                <a:gsLst>
                  <a:gs pos="0">
                    <a:srgbClr val="000000"/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 scaled="0"/>
                <a:tileRect/>
              </a:gradFill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3564" y="1714500"/>
            <a:ext cx="2202657" cy="5594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Class Rules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6844" y="1875235"/>
            <a:ext cx="3155156" cy="102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Let’s make a list of class rules together!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30727" name="Picture 5" descr="c:\users\administrator\appdata\roaming\360se6\User Data\temp\2007090822190117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834188" y="3696892"/>
            <a:ext cx="1035844" cy="92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全屏显示(16:9)</PresentationFormat>
  <Paragraphs>54</Paragraphs>
  <Slides>11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Practice</vt:lpstr>
      <vt:lpstr>PowerPoint 演示文稿</vt:lpstr>
      <vt:lpstr>PowerPoint 演示文稿</vt:lpstr>
      <vt:lpstr>PowerPoint 演示文稿</vt:lpstr>
      <vt:lpstr>PowerPoint 演示文稿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2023-01-17T03:21:27Z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22BB40C0CB724C63A69ACBFD4E863795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