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72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黑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49012620-0D97-4407-9FD1-5F12526583E0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65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17E310B5-E881-4215-A98E-38FCD2CCD620}" type="slidenum">
              <a:rPr lang="zh-CN" altLang="en-US">
                <a:latin typeface="Arial" panose="020B0604020202020204" pitchFamily="34" charset="0"/>
              </a:rPr>
              <a:t>10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4B61EE-078D-4722-870B-DF06BA2C02B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D75A5-FB93-4465-BF9B-EFDAA309A14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2C281F-C686-4926-854E-9EE27E5E473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B0BA4-0B6A-4290-B509-332314EB425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281B9-768A-462D-B03E-6CD128F6916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B7D52-C0FE-4B61-B6FE-2668CBB8242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B35457-B9AF-4A69-826E-B941A28CAF5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4808B-4167-41D0-A642-9E343C7D062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802B9-ABD9-4C70-9F85-A7D4FF113508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ED1CA-5001-46C1-B6E5-F4B6A694C43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453323-4CDF-40D8-8054-79A8070F1D8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D5DF5-DEC2-4381-A3C4-0DB96710DB2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53997-1D0E-4A2B-A99C-47524BFCAC7F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4B827-07D9-45E3-B984-A72BE6A5C3B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8657E-0123-4A6A-A21D-CC4C68E8055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3B39E-9ACD-45F4-8537-AE72D785827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1906C-243F-4291-89D9-5F18B3F0656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280B6-D085-47C3-9C52-09A06860305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86388-24E2-416A-B7BE-F95B17E4BCD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8BCE7-493D-4017-AE4A-9F610CE31EE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EC84544-EB70-4B46-94AD-F7D462E78C1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04DE1C3B-4DDA-45DA-A343-9FBD84B1E60B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999541" y="2291992"/>
            <a:ext cx="74183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59" name="副标题 2"/>
          <p:cNvSpPr>
            <a:spLocks noGrp="1"/>
          </p:cNvSpPr>
          <p:nvPr>
            <p:ph type="subTitle" idx="4294967295"/>
          </p:nvPr>
        </p:nvSpPr>
        <p:spPr>
          <a:xfrm>
            <a:off x="1031772" y="2388875"/>
            <a:ext cx="7386156" cy="66516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905878" y="810390"/>
            <a:ext cx="751205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3</a:t>
            </a:r>
          </a:p>
          <a:p>
            <a:pPr algn="ctr" eaLnBrk="1" hangingPunct="1">
              <a:defRPr/>
            </a:pPr>
            <a:r>
              <a:rPr lang="en-US" altLang="zh-CN" sz="48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How </a:t>
            </a:r>
            <a:r>
              <a:rPr lang="en-US" altLang="zh-CN" sz="48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do you get to school?</a:t>
            </a:r>
            <a:endParaRPr lang="zh-CN" altLang="en-US" sz="2400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4340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2331" y="3115492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/>
          <p:cNvSpPr txBox="1">
            <a:spLocks noChangeArrowheads="1"/>
          </p:cNvSpPr>
          <p:nvPr/>
        </p:nvSpPr>
        <p:spPr bwMode="auto">
          <a:xfrm>
            <a:off x="166688" y="263525"/>
            <a:ext cx="88169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2.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Look at the chart below. Write at least five questions. Then   answer the questions with the information in the chart.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aphicFrame>
        <p:nvGraphicFramePr>
          <p:cNvPr id="105504" name="Group 32"/>
          <p:cNvGraphicFramePr>
            <a:graphicFrameLocks noGrp="1"/>
          </p:cNvGraphicFramePr>
          <p:nvPr/>
        </p:nvGraphicFramePr>
        <p:xfrm>
          <a:off x="399551" y="1481455"/>
          <a:ext cx="7989887" cy="2978151"/>
        </p:xfrm>
        <a:graphic>
          <a:graphicData uri="http://schemas.openxmlformats.org/drawingml/2006/table">
            <a:tbl>
              <a:tblPr/>
              <a:tblGrid>
                <a:gridCol w="98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7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9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Who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Where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far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How long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Tony</a:t>
                      </a: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from home to school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by bike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 km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20 minutes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Mary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from home to the library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by bus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 km</a:t>
                      </a:r>
                      <a:endParaRPr kumimoji="0" lang="zh-CN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 minutes</a:t>
                      </a: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33" marB="45733" anchor="ctr" horzOverflow="overflow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2"/>
          <p:cNvSpPr txBox="1">
            <a:spLocks noChangeArrowheads="1"/>
          </p:cNvSpPr>
          <p:nvPr/>
        </p:nvSpPr>
        <p:spPr bwMode="auto">
          <a:xfrm>
            <a:off x="354013" y="1104900"/>
            <a:ext cx="83534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_________________________________________________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_________________________________________________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7523" name="TextBox 3"/>
          <p:cNvSpPr txBox="1">
            <a:spLocks noChangeArrowheads="1"/>
          </p:cNvSpPr>
          <p:nvPr/>
        </p:nvSpPr>
        <p:spPr bwMode="auto">
          <a:xfrm>
            <a:off x="404813" y="1035050"/>
            <a:ext cx="80406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How does Tony get to school? He gets to school by bike.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3225" y="1566863"/>
            <a:ext cx="558958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— How does Mary get to the library?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— She gets to the library by bus.</a:t>
            </a:r>
            <a:endParaRPr lang="zh-CN" altLang="en-US" sz="2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4813" y="2562225"/>
            <a:ext cx="66897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— How far is it from Tony’s home to school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  <a:endParaRPr lang="en-US" altLang="zh-CN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—It is about 5 kilometers.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03225" y="3629025"/>
            <a:ext cx="2549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—How long…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6550" y="595313"/>
            <a:ext cx="57118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Make conversations with your partner.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49575" y="2863850"/>
            <a:ext cx="14493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534988" y="1655763"/>
            <a:ext cx="2562225" cy="1095375"/>
          </a:xfrm>
          <a:prstGeom prst="wedgeRoundRectCallout">
            <a:avLst>
              <a:gd name="adj1" fmla="val 56653"/>
              <a:gd name="adj2" fmla="val 61194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does Tony get to school?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5440363" y="1492250"/>
            <a:ext cx="2562225" cy="1152525"/>
          </a:xfrm>
          <a:prstGeom prst="wedgeRoundRectCallout">
            <a:avLst>
              <a:gd name="adj1" fmla="val 4463"/>
              <a:gd name="adj2" fmla="val 7454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He gets to school by bike.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37075" y="2930525"/>
            <a:ext cx="1470025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35388" y="2035175"/>
            <a:ext cx="1449387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500063" y="966788"/>
            <a:ext cx="3243262" cy="1095375"/>
          </a:xfrm>
          <a:prstGeom prst="wedgeRoundRectCallout">
            <a:avLst>
              <a:gd name="adj1" fmla="val 39097"/>
              <a:gd name="adj2" fmla="val 6355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far is it from his home to school?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5113338" y="1319213"/>
            <a:ext cx="2814637" cy="566737"/>
          </a:xfrm>
          <a:prstGeom prst="wedgeRoundRectCallout">
            <a:avLst>
              <a:gd name="adj1" fmla="val 4463"/>
              <a:gd name="adj2" fmla="val 8724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It’s 5 kilometers.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411163" y="3292475"/>
            <a:ext cx="3243262" cy="1095375"/>
          </a:xfrm>
          <a:prstGeom prst="wedgeRoundRectCallout">
            <a:avLst>
              <a:gd name="adj1" fmla="val 51597"/>
              <a:gd name="adj2" fmla="val -6400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long does it take to get to school?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83213" y="2136775"/>
            <a:ext cx="1468437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4833938" y="4068763"/>
            <a:ext cx="2998787" cy="566737"/>
          </a:xfrm>
          <a:prstGeom prst="wedgeRoundRectCallout">
            <a:avLst>
              <a:gd name="adj1" fmla="val 2625"/>
              <a:gd name="adj2" fmla="val -101593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It takes 20 minutes.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110596" name="TextBox 1"/>
          <p:cNvSpPr txBox="1">
            <a:spLocks noChangeArrowheads="1"/>
          </p:cNvSpPr>
          <p:nvPr/>
        </p:nvSpPr>
        <p:spPr bwMode="auto">
          <a:xfrm>
            <a:off x="404813" y="1173163"/>
            <a:ext cx="81962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你怎样到学校？   我骑自行车。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— ______ do you ______ to school?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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—I ______ my bike.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花费多长时间到达学校？  大约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15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分钟。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—______ ______ does it ______ ______ get to school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—It takes ______ 15 minutes.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 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74788" y="1708150"/>
            <a:ext cx="8524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86163" y="1636713"/>
            <a:ext cx="6096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get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38288" y="2219325"/>
            <a:ext cx="758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ride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36675" y="3208338"/>
            <a:ext cx="18811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    long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8500" y="3249613"/>
            <a:ext cx="16557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take       to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0613" y="3767138"/>
            <a:ext cx="10001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about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矩形 2"/>
          <p:cNvSpPr>
            <a:spLocks noChangeArrowheads="1"/>
          </p:cNvSpPr>
          <p:nvPr/>
        </p:nvSpPr>
        <p:spPr bwMode="auto">
          <a:xfrm>
            <a:off x="525463" y="658813"/>
            <a:ext cx="8066087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3.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从你家到学校有多远？   大约 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千米。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—______ ______ is it ______ your home to school?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—It’s about two _________.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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4.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祝你在校过得愉快。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______ a ______ day at school.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5.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你父亲开车上班吗？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______ your dad ______ his car to work?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350" y="1187450"/>
            <a:ext cx="35496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How      far             from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21038" y="1711325"/>
            <a:ext cx="16827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kilometers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09650" y="2700338"/>
            <a:ext cx="22780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good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35063" y="3757613"/>
            <a:ext cx="33607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Does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drive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矩形 2"/>
          <p:cNvSpPr>
            <a:spLocks noChangeArrowheads="1"/>
          </p:cNvSpPr>
          <p:nvPr/>
        </p:nvSpPr>
        <p:spPr bwMode="auto">
          <a:xfrm>
            <a:off x="500063" y="995363"/>
            <a:ext cx="80057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6.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对于许多学生来说，去上学很容易。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______ many students, ______ is ______ ______ get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to school.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7. 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玛丽想知道他认为这段旅程怎么样。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Mary wants to know ______ he ______ of the trip.</a:t>
            </a:r>
            <a:r>
              <a:rPr lang="zh-CN" alt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</a:t>
            </a:r>
            <a:endParaRPr lang="en-US" altLang="zh-CN" sz="26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89013" y="1506538"/>
            <a:ext cx="65389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For                                    it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easy        to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9538" y="3073400"/>
            <a:ext cx="25288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thinks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矩形 2"/>
          <p:cNvSpPr>
            <a:spLocks noChangeArrowheads="1"/>
          </p:cNvSpPr>
          <p:nvPr/>
        </p:nvSpPr>
        <p:spPr bwMode="auto">
          <a:xfrm>
            <a:off x="431800" y="736600"/>
            <a:ext cx="82899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8.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他们的梦想能实现吗？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Can their ______ come ______?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9.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所以这些学生乘索道过河上学。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So these students ______ on a ropeway ______  ______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the river to school.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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10. </a:t>
            </a: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谢谢你的上一封电子邮件。</a:t>
            </a:r>
            <a:endParaRPr lang="en-US" altLang="zh-CN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______ ______ your last e-mail.</a:t>
            </a:r>
            <a:endParaRPr lang="zh-CN" altLang="en-US" sz="26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36788" y="1271588"/>
            <a:ext cx="28622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dream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true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544888" y="2251075"/>
            <a:ext cx="492918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go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                           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        cross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5825" y="3835400"/>
            <a:ext cx="20193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Thanks    for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08025" y="801688"/>
            <a:ext cx="6958013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Tell others how Mary get to the swimming pool.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grpSp>
        <p:nvGrpSpPr>
          <p:cNvPr id="2049" name="组合 2048"/>
          <p:cNvGrpSpPr/>
          <p:nvPr/>
        </p:nvGrpSpPr>
        <p:grpSpPr bwMode="auto">
          <a:xfrm>
            <a:off x="398463" y="1473200"/>
            <a:ext cx="8216900" cy="3167063"/>
            <a:chOff x="398962" y="1473661"/>
            <a:chExt cx="8216844" cy="3167236"/>
          </a:xfrm>
        </p:grpSpPr>
        <p:grpSp>
          <p:nvGrpSpPr>
            <p:cNvPr id="97286" name="组合 28"/>
            <p:cNvGrpSpPr/>
            <p:nvPr/>
          </p:nvGrpSpPr>
          <p:grpSpPr bwMode="auto">
            <a:xfrm>
              <a:off x="398962" y="1473661"/>
              <a:ext cx="8216844" cy="2671354"/>
              <a:chOff x="623238" y="1749693"/>
              <a:chExt cx="8216844" cy="2671354"/>
            </a:xfrm>
          </p:grpSpPr>
          <p:pic>
            <p:nvPicPr>
              <p:cNvPr id="97287" name="图片 4"/>
              <p:cNvPicPr>
                <a:picLocks noChangeAspect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23238" y="2193160"/>
                <a:ext cx="1723147" cy="1723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直接箭头连接符 6"/>
              <p:cNvCxnSpPr/>
              <p:nvPr/>
            </p:nvCxnSpPr>
            <p:spPr>
              <a:xfrm flipV="1">
                <a:off x="2383763" y="3010237"/>
                <a:ext cx="4025873" cy="1428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289" name="TextBox 13"/>
              <p:cNvSpPr txBox="1">
                <a:spLocks noChangeArrowheads="1"/>
              </p:cNvSpPr>
              <p:nvPr/>
            </p:nvSpPr>
            <p:spPr bwMode="auto">
              <a:xfrm>
                <a:off x="926382" y="1749693"/>
                <a:ext cx="962025" cy="530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charset="-122"/>
                  </a:rPr>
                  <a:t>home</a:t>
                </a:r>
                <a:endParaRPr lang="zh-CN" altLang="en-US" sz="2600" b="1"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97290" name="TextBox 14"/>
              <p:cNvSpPr txBox="1">
                <a:spLocks noChangeArrowheads="1"/>
              </p:cNvSpPr>
              <p:nvPr/>
            </p:nvSpPr>
            <p:spPr bwMode="auto">
              <a:xfrm>
                <a:off x="2688419" y="3129542"/>
                <a:ext cx="797013" cy="530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bike</a:t>
                </a:r>
                <a:endPara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pic>
            <p:nvPicPr>
              <p:cNvPr id="97291" name="图片 19"/>
              <p:cNvPicPr>
                <a:picLocks noChangeAspect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2385603" y="1954165"/>
                <a:ext cx="1560579" cy="993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292" name="图片 20"/>
              <p:cNvPicPr>
                <a:picLocks noChangeAspect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4373981" y="1862707"/>
                <a:ext cx="1990001" cy="1033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6518153" y="2359298"/>
                <a:ext cx="2142768" cy="143684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97294" name="TextBox 27"/>
              <p:cNvSpPr txBox="1">
                <a:spLocks noChangeArrowheads="1"/>
              </p:cNvSpPr>
              <p:nvPr/>
            </p:nvSpPr>
            <p:spPr bwMode="auto">
              <a:xfrm>
                <a:off x="6496171" y="1858967"/>
                <a:ext cx="2343911" cy="572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600" b="1">
                    <a:latin typeface="Times New Roman" panose="02020603050405020304" pitchFamily="18" charset="0"/>
                    <a:ea typeface="黑体" panose="02010609060101010101" charset="-122"/>
                  </a:rPr>
                  <a:t>swimming pool</a:t>
                </a:r>
                <a:endParaRPr lang="zh-CN" altLang="en-US" sz="2600" b="1"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97295" name="TextBox 29"/>
              <p:cNvSpPr txBox="1">
                <a:spLocks noChangeArrowheads="1"/>
              </p:cNvSpPr>
              <p:nvPr/>
            </p:nvSpPr>
            <p:spPr bwMode="auto">
              <a:xfrm>
                <a:off x="4962917" y="3118041"/>
                <a:ext cx="686406" cy="530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bus</a:t>
                </a:r>
                <a:endPara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97296" name="TextBox 30"/>
              <p:cNvSpPr txBox="1">
                <a:spLocks noChangeArrowheads="1"/>
              </p:cNvSpPr>
              <p:nvPr/>
            </p:nvSpPr>
            <p:spPr bwMode="auto">
              <a:xfrm>
                <a:off x="2236969" y="3583867"/>
                <a:ext cx="1731564" cy="5724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15 minutes</a:t>
                </a:r>
                <a:endPara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97297" name="TextBox 31"/>
              <p:cNvSpPr txBox="1">
                <a:spLocks noChangeArrowheads="1"/>
              </p:cNvSpPr>
              <p:nvPr/>
            </p:nvSpPr>
            <p:spPr bwMode="auto">
              <a:xfrm>
                <a:off x="4545974" y="3615498"/>
                <a:ext cx="1731564" cy="5305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en-US" altLang="zh-CN" sz="2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charset="-122"/>
                  </a:rPr>
                  <a:t>30 minutes</a:t>
                </a:r>
                <a:endParaRPr lang="zh-CN" altLang="en-US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endParaRPr>
              </a:p>
            </p:txBody>
          </p:sp>
          <p:sp>
            <p:nvSpPr>
              <p:cNvPr id="27" name="左大括号 26"/>
              <p:cNvSpPr/>
              <p:nvPr/>
            </p:nvSpPr>
            <p:spPr>
              <a:xfrm rot="16200000">
                <a:off x="4371288" y="1106913"/>
                <a:ext cx="361970" cy="6267407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97299" name="TextBox 2047"/>
            <p:cNvSpPr txBox="1">
              <a:spLocks noChangeArrowheads="1"/>
            </p:cNvSpPr>
            <p:nvPr/>
          </p:nvSpPr>
          <p:spPr bwMode="auto">
            <a:xfrm>
              <a:off x="3278037" y="4080294"/>
              <a:ext cx="2100255" cy="56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30 kilometers</a:t>
              </a:r>
              <a:endPara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19438"/>
            <a:ext cx="914400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49450" y="1466851"/>
            <a:ext cx="5443538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How do you get to school every day?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How far is it …?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How long does it take 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？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23900" y="703852"/>
            <a:ext cx="70802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Make your own conversations with your partner.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73125" y="547688"/>
            <a:ext cx="7891463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Read the e-mail from your pen pal Tom in the US. Fill in the blanks with the words in the box. </a:t>
            </a:r>
          </a:p>
        </p:txBody>
      </p:sp>
      <p:grpSp>
        <p:nvGrpSpPr>
          <p:cNvPr id="99331" name="组合 4"/>
          <p:cNvGrpSpPr/>
          <p:nvPr/>
        </p:nvGrpSpPr>
        <p:grpSpPr bwMode="auto">
          <a:xfrm>
            <a:off x="193675" y="71120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9933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99334" name="组合 6"/>
          <p:cNvGrpSpPr/>
          <p:nvPr/>
        </p:nvGrpSpPr>
        <p:grpSpPr bwMode="auto">
          <a:xfrm>
            <a:off x="276225" y="2371725"/>
            <a:ext cx="8616950" cy="2200275"/>
            <a:chOff x="500331" y="1305571"/>
            <a:chExt cx="8618085" cy="2737565"/>
          </a:xfrm>
        </p:grpSpPr>
        <p:sp>
          <p:nvSpPr>
            <p:cNvPr id="99335" name="Rectangle 3"/>
            <p:cNvSpPr>
              <a:spLocks noChangeArrowheads="1"/>
            </p:cNvSpPr>
            <p:nvPr/>
          </p:nvSpPr>
          <p:spPr bwMode="auto">
            <a:xfrm>
              <a:off x="591506" y="1384110"/>
              <a:ext cx="8457903" cy="2659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 there,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are you? Thanks you for your last e-mail. You want to know how I _____ school, right? Well, I usually ______ my home at about 8:00 and _____ to the bus stop. </a:t>
              </a:r>
            </a:p>
          </p:txBody>
        </p:sp>
        <p:sp>
          <p:nvSpPr>
            <p:cNvPr id="10" name="同侧圆角矩形 9"/>
            <p:cNvSpPr/>
            <p:nvPr/>
          </p:nvSpPr>
          <p:spPr>
            <a:xfrm>
              <a:off x="500331" y="1305571"/>
              <a:ext cx="8618085" cy="2737565"/>
            </a:xfrm>
            <a:prstGeom prst="round2SameRect">
              <a:avLst>
                <a:gd name="adj1" fmla="val 5219"/>
                <a:gd name="adj2" fmla="val 0"/>
              </a:avLst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530475" y="3300413"/>
            <a:ext cx="11049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get to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569200" y="3332163"/>
            <a:ext cx="10033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leave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335463" y="3790950"/>
            <a:ext cx="9175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walk</a:t>
            </a:r>
          </a:p>
        </p:txBody>
      </p:sp>
      <p:sp>
        <p:nvSpPr>
          <p:cNvPr id="3" name="圆角矩形 2"/>
          <p:cNvSpPr>
            <a:spLocks noChangeArrowheads="1"/>
          </p:cNvSpPr>
          <p:nvPr/>
        </p:nvSpPr>
        <p:spPr bwMode="auto">
          <a:xfrm>
            <a:off x="276225" y="1571625"/>
            <a:ext cx="8616950" cy="6889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EEAFF"/>
                    </a:gs>
                    <a:gs pos="35001">
                      <a:srgbClr val="BBEFFF"/>
                    </a:gs>
                    <a:gs pos="100000">
                      <a:srgbClr val="E4F9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6AAC5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+mj-lt"/>
                <a:ea typeface="+mn-ea"/>
                <a:cs typeface="Times New Roman" panose="02020603050405020304" pitchFamily="18" charset="0"/>
              </a:rPr>
              <a:t>kilometers    get to    takes    walk    boring    leave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  <p:bldP spid="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组合 7"/>
          <p:cNvGrpSpPr/>
          <p:nvPr/>
        </p:nvGrpSpPr>
        <p:grpSpPr bwMode="auto">
          <a:xfrm>
            <a:off x="379413" y="879475"/>
            <a:ext cx="8502650" cy="3919538"/>
            <a:chOff x="327804" y="724620"/>
            <a:chExt cx="8502562" cy="3919163"/>
          </a:xfrm>
        </p:grpSpPr>
        <p:sp>
          <p:nvSpPr>
            <p:cNvPr id="100355" name="Rectangle 3"/>
            <p:cNvSpPr>
              <a:spLocks noChangeArrowheads="1"/>
            </p:cNvSpPr>
            <p:nvPr/>
          </p:nvSpPr>
          <p:spPr bwMode="auto">
            <a:xfrm>
              <a:off x="405503" y="799885"/>
              <a:ext cx="8424863" cy="318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school bus usually comes at about 8:15. My school is about 20 _________ from my home. It _____ about 40 minutes to get there by bus. The bus ride is never _______ because I always talk to my classmates. What about you? How do you get to school? 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Tom</a:t>
              </a:r>
            </a:p>
          </p:txBody>
        </p:sp>
        <p:sp>
          <p:nvSpPr>
            <p:cNvPr id="7" name="同侧圆角矩形 6"/>
            <p:cNvSpPr/>
            <p:nvPr/>
          </p:nvSpPr>
          <p:spPr>
            <a:xfrm>
              <a:off x="327804" y="724620"/>
              <a:ext cx="8410488" cy="3287398"/>
            </a:xfrm>
            <a:prstGeom prst="round2Same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/>
            </a:p>
          </p:txBody>
        </p:sp>
        <p:pic>
          <p:nvPicPr>
            <p:cNvPr id="10035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21202" y="3053108"/>
              <a:ext cx="2428875" cy="1590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1757363" y="1462088"/>
            <a:ext cx="1966912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kilometers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937250" y="1465263"/>
            <a:ext cx="1022350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takes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542213" y="1970088"/>
            <a:ext cx="123983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381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Rectangle 387"/>
          <p:cNvSpPr>
            <a:spLocks noChangeArrowheads="1"/>
          </p:cNvSpPr>
          <p:nvPr/>
        </p:nvSpPr>
        <p:spPr bwMode="auto">
          <a:xfrm>
            <a:off x="965200" y="5778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6875" y="1871663"/>
            <a:ext cx="84359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Thanks for…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意为“谢谢你”，相当于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Thank you for…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，其后常接名词或动名词，表示感谢的内容或原因。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9413" y="1208088"/>
            <a:ext cx="857726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Thanks for your last e-mail.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谢谢你的上一封电子邮件。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9413" y="3062288"/>
            <a:ext cx="519271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例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谢谢你参加我的聚会。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Thanks for coming to my party.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4275" y="460375"/>
            <a:ext cx="70707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Write an e-mail to Tom and tell him how you get to school. These questions may help you.</a:t>
            </a:r>
          </a:p>
        </p:txBody>
      </p:sp>
      <p:grpSp>
        <p:nvGrpSpPr>
          <p:cNvPr id="102403" name="组合 4"/>
          <p:cNvGrpSpPr/>
          <p:nvPr/>
        </p:nvGrpSpPr>
        <p:grpSpPr bwMode="auto">
          <a:xfrm>
            <a:off x="509588" y="6334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10240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3b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69950" y="1682750"/>
            <a:ext cx="7204075" cy="24241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CFFC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 wrap="none" anchor="ctr"/>
          <a:lstStyle/>
          <a:p>
            <a:pPr marL="342900" indent="-342900" eaLnBrk="1" hangingPunct="1"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1.When do you leave home?</a:t>
            </a:r>
          </a:p>
          <a:p>
            <a:pPr marL="342900" indent="-342900" eaLnBrk="1" hangingPunct="1"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2. How do you get to school?</a:t>
            </a:r>
          </a:p>
          <a:p>
            <a:pPr eaLnBrk="1" hangingPunct="1"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3.How far is it from your home to school?</a:t>
            </a:r>
          </a:p>
          <a:p>
            <a:pPr marL="342900" indent="-342900" eaLnBrk="1" hangingPunct="1"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4.How long does it take you to get to school?</a:t>
            </a:r>
          </a:p>
          <a:p>
            <a:pPr marL="342900" indent="-342900" eaLnBrk="1" hangingPunct="1">
              <a:defRPr/>
            </a:pPr>
            <a:r>
              <a:rPr lang="en-US" altLang="zh-CN" sz="2600" b="1" dirty="0">
                <a:latin typeface="+mj-lt"/>
                <a:ea typeface="宋体" panose="02010600030101010101" pitchFamily="2" charset="-122"/>
              </a:rPr>
              <a:t>   5.Do you like your trip to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414338" y="801688"/>
            <a:ext cx="8428037" cy="4051300"/>
            <a:chOff x="189780" y="724619"/>
            <a:chExt cx="8428012" cy="4050762"/>
          </a:xfrm>
        </p:grpSpPr>
        <p:sp>
          <p:nvSpPr>
            <p:cNvPr id="3" name="折角形 2"/>
            <p:cNvSpPr/>
            <p:nvPr/>
          </p:nvSpPr>
          <p:spPr>
            <a:xfrm>
              <a:off x="189780" y="724619"/>
              <a:ext cx="8367687" cy="4046000"/>
            </a:xfrm>
            <a:prstGeom prst="foldedCorner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sz="2600" b="1" dirty="0">
                <a:latin typeface="+mj-lt"/>
              </a:endParaRPr>
            </a:p>
          </p:txBody>
        </p:sp>
        <p:sp>
          <p:nvSpPr>
            <p:cNvPr id="103428" name="TextBox 3"/>
            <p:cNvSpPr txBox="1">
              <a:spLocks noChangeArrowheads="1"/>
            </p:cNvSpPr>
            <p:nvPr/>
          </p:nvSpPr>
          <p:spPr bwMode="auto">
            <a:xfrm>
              <a:off x="267421" y="732928"/>
              <a:ext cx="8350371" cy="404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Dear Tom: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Thank you for your e-mail. Let me tell you how I get to school. I usually leave my home at 6:45. Then I take the bus to the subway station, it may takes me about ten minutes, then I take the subway to school. It takes me twenty minutes. It is about 30 kilometers from my home to school. I don’t like my trip to school, because it’s too long.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Your friend,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Mary.</a:t>
              </a:r>
              <a:endPara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87"/>
          <p:cNvSpPr>
            <a:spLocks noChangeArrowheads="1"/>
          </p:cNvSpPr>
          <p:nvPr/>
        </p:nvSpPr>
        <p:spPr bwMode="auto">
          <a:xfrm>
            <a:off x="352425" y="455613"/>
            <a:ext cx="21844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Self check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1475" y="955675"/>
            <a:ext cx="84883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1.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Use the words in the boxes to form as many expressions </a:t>
            </a:r>
          </a:p>
          <a:p>
            <a:pPr eaLnBrk="1" hangingPunct="1"/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as possible.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74700" y="1998663"/>
            <a:ext cx="3613150" cy="51752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take, walk, ride, drive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73113" y="2516188"/>
            <a:ext cx="3614737" cy="51752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by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92638" y="1931988"/>
            <a:ext cx="3679825" cy="109537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+mj-lt"/>
                <a:ea typeface="+mn-ea"/>
              </a:rPr>
              <a:t>bus, train, car, bike, plane, subway, boat</a:t>
            </a:r>
            <a:endParaRPr lang="zh-CN" altLang="en-US" sz="2600" b="1" dirty="0">
              <a:solidFill>
                <a:schemeClr val="dk1"/>
              </a:solidFill>
              <a:latin typeface="+mj-lt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638175" y="3062288"/>
            <a:ext cx="8020050" cy="1695450"/>
            <a:chOff x="646984" y="3036506"/>
            <a:chExt cx="8020144" cy="1695889"/>
          </a:xfrm>
        </p:grpSpPr>
        <p:sp>
          <p:nvSpPr>
            <p:cNvPr id="104456" name="TextBox 7"/>
            <p:cNvSpPr txBox="1">
              <a:spLocks noChangeArrowheads="1"/>
            </p:cNvSpPr>
            <p:nvPr/>
          </p:nvSpPr>
          <p:spPr bwMode="auto">
            <a:xfrm>
              <a:off x="646984" y="3079635"/>
              <a:ext cx="8020144" cy="1652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______________________________________________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______________________________________________</a:t>
              </a:r>
            </a:p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______________________________________________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104457" name="TextBox 8"/>
            <p:cNvSpPr txBox="1">
              <a:spLocks noChangeArrowheads="1"/>
            </p:cNvSpPr>
            <p:nvPr/>
          </p:nvSpPr>
          <p:spPr bwMode="auto">
            <a:xfrm>
              <a:off x="664249" y="3036506"/>
              <a:ext cx="2818400" cy="560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3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take a bus, by bus,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46450" y="3087688"/>
            <a:ext cx="1833563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take a train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99063" y="3076575"/>
            <a:ext cx="1323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by train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610350" y="3090863"/>
            <a:ext cx="170497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ride a bike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3100" y="3589338"/>
            <a:ext cx="1233488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by bike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08163" y="3611563"/>
            <a:ext cx="51911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…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全屏显示(16:9)</PresentationFormat>
  <Paragraphs>139</Paragraphs>
  <Slides>17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Calibri</vt:lpstr>
      <vt:lpstr>黑体</vt:lpstr>
      <vt:lpstr>微软雅黑</vt:lpstr>
      <vt:lpstr>宋体</vt:lpstr>
      <vt:lpstr>Arial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2022-01-13T06:28:43Z</dcterms:created>
  <dcterms:modified xsi:type="dcterms:W3CDTF">2023-01-17T03:21:44Z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8AFB724B1E4E44F39F7038F8654D8B79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