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27" r:id="rId2"/>
    <p:sldId id="777" r:id="rId3"/>
    <p:sldId id="778" r:id="rId4"/>
    <p:sldId id="779" r:id="rId5"/>
    <p:sldId id="781" r:id="rId6"/>
    <p:sldId id="780" r:id="rId7"/>
    <p:sldId id="825" r:id="rId8"/>
    <p:sldId id="807" r:id="rId9"/>
    <p:sldId id="808" r:id="rId10"/>
    <p:sldId id="809" r:id="rId11"/>
    <p:sldId id="810" r:id="rId12"/>
    <p:sldId id="811" r:id="rId13"/>
    <p:sldId id="812" r:id="rId14"/>
    <p:sldId id="826" r:id="rId15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Objects="1">
      <p:cViewPr varScale="1">
        <p:scale>
          <a:sx n="101" d="100"/>
          <a:sy n="101" d="100"/>
        </p:scale>
        <p:origin x="-96" y="-7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E24DD31-150F-4405-A0D1-D3CE4E2871F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D1650004-FDE0-4DEE-9224-EBC1C2D0F0D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B2FD94D-82EE-4C9B-A39D-98A49FD6FAE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7162EFF-197A-4B9B-86EE-071177428E8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1C0E8B-EA2A-433B-8671-A79632D6A033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2390CB0-E63F-4EB2-9B45-2FCC30787B26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F8646BC-50E6-4B9D-828F-B57A619B9190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7D1DCDA-6EEA-40CD-A6D4-D027511E54C3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1507211-05DD-499D-9B38-349AAE00B8DA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8494FCA-60F3-4742-A565-026CA0EF4BFD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518A956-76FF-40CB-B75E-41844FC8DD54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8CD04D5-5545-46CF-9242-B716B533AFD4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BF11BEF-5D29-4922-9050-CAE813002550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319160B-3365-4F42-8537-59A57B8B74E2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10DAA14-7493-4AE3-8C2B-302BDD2A3FFD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653246D-F583-4914-B999-293397B89272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个人简历：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www.1ppt.com/jianli/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手抄报：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www.1ppt.com/shouchaobao/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</a:t>
            </a:r>
          </a:p>
        </p:txBody>
      </p:sp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8732" y="2933196"/>
            <a:ext cx="6773636" cy="606178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0"/>
          <p:cNvGrpSpPr/>
          <p:nvPr userDrawn="1"/>
        </p:nvGrpSpPr>
        <p:grpSpPr bwMode="auto">
          <a:xfrm>
            <a:off x="85726" y="1431132"/>
            <a:ext cx="2270522" cy="2178844"/>
            <a:chOff x="71850" y="1261711"/>
            <a:chExt cx="3026493" cy="2905010"/>
          </a:xfrm>
        </p:grpSpPr>
        <p:grpSp>
          <p:nvGrpSpPr>
            <p:cNvPr id="5" name="Group 1"/>
            <p:cNvGrpSpPr/>
            <p:nvPr userDrawn="1"/>
          </p:nvGrpSpPr>
          <p:grpSpPr bwMode="auto"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1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2" name="Diamond 4"/>
              <p:cNvSpPr/>
              <p:nvPr/>
            </p:nvSpPr>
            <p:spPr bwMode="auto">
              <a:xfrm>
                <a:off x="-178116" y="652072"/>
                <a:ext cx="5649892" cy="5527624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6" name="Group 2"/>
            <p:cNvGrpSpPr/>
            <p:nvPr userDrawn="1"/>
          </p:nvGrpSpPr>
          <p:grpSpPr bwMode="auto"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7" name="Diamond 5"/>
              <p:cNvSpPr>
                <a:spLocks noChangeArrowheads="1"/>
              </p:cNvSpPr>
              <p:nvPr/>
            </p:nvSpPr>
            <p:spPr bwMode="auto">
              <a:xfrm>
                <a:off x="990600" y="2045350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/>
              </a:p>
            </p:txBody>
          </p:sp>
          <p:grpSp>
            <p:nvGrpSpPr>
              <p:cNvPr id="8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9" name="TextBox 7"/>
                <p:cNvSpPr txBox="1"/>
                <p:nvPr/>
              </p:nvSpPr>
              <p:spPr>
                <a:xfrm>
                  <a:off x="2346338" y="2365566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33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0" name="TextBox 8"/>
                <p:cNvSpPr txBox="1"/>
                <p:nvPr/>
              </p:nvSpPr>
              <p:spPr>
                <a:xfrm>
                  <a:off x="2346338" y="3143869"/>
                  <a:ext cx="1798300" cy="21496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10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2106216" y="828675"/>
            <a:ext cx="686514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05891" y="238020"/>
            <a:ext cx="6858000" cy="571391"/>
          </a:xfrm>
        </p:spPr>
        <p:txBody>
          <a:bodyPr anchor="b">
            <a:normAutofit/>
          </a:bodyPr>
          <a:lstStyle>
            <a:lvl1pPr algn="ctr">
              <a:defRPr sz="24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05891" y="860485"/>
            <a:ext cx="6858000" cy="399187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blipFill rotWithShape="1">
          <a:blip r:embed="rId2"/>
          <a:stretch>
            <a:fillRect b="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564357" y="4020741"/>
            <a:ext cx="1279922" cy="276225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0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1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7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8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12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3" name="Diamond 5"/>
              <p:cNvSpPr>
                <a:spLocks noChangeArrowheads="1"/>
              </p:cNvSpPr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/>
              </a:p>
            </p:txBody>
          </p:sp>
          <p:grpSp>
            <p:nvGrpSpPr>
              <p:cNvPr id="14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5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33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6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1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BC6A1EEA-518C-4093-9C09-302C67CE4C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燕尾形 15">
            <a:hlinkClick r:id="rId2" action="ppaction://hlinksldjump"/>
          </p:cNvPr>
          <p:cNvSpPr/>
          <p:nvPr userDrawn="1"/>
        </p:nvSpPr>
        <p:spPr>
          <a:xfrm>
            <a:off x="4842273" y="4879182"/>
            <a:ext cx="1563290" cy="264319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defTabSz="515620" eaLnBrk="1" hangingPunct="1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</a:p>
        </p:txBody>
      </p:sp>
      <p:sp>
        <p:nvSpPr>
          <p:cNvPr id="9" name="燕尾形 16">
            <a:hlinkClick r:id="rId3" action="ppaction://hlinksldjump"/>
          </p:cNvPr>
          <p:cNvSpPr/>
          <p:nvPr userDrawn="1"/>
        </p:nvSpPr>
        <p:spPr>
          <a:xfrm>
            <a:off x="6548438" y="4879182"/>
            <a:ext cx="1563291" cy="264319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defTabSz="515620" eaLnBrk="1" hangingPunct="1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互动探究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C67E20C-ADBA-482C-99D1-0E46EF7CA8E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34CE7772-26CB-453A-9AF4-ABB9865D6DC1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758C64D7-FA7F-4862-A8EB-5F477CB958BF}" type="slidenum">
              <a:rPr lang="zh-CN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1"/>
          <p:cNvSpPr>
            <a:spLocks noGrp="1"/>
          </p:cNvSpPr>
          <p:nvPr>
            <p:ph type="subTitle" idx="1"/>
          </p:nvPr>
        </p:nvSpPr>
        <p:spPr>
          <a:xfrm>
            <a:off x="2195670" y="1635620"/>
            <a:ext cx="6773636" cy="606178"/>
          </a:xfrm>
        </p:spPr>
        <p:txBody>
          <a:bodyPr/>
          <a:lstStyle/>
          <a:p>
            <a:r>
              <a:rPr lang="en-US" altLang="zh-CN" dirty="0"/>
              <a:t>Unit4 Natural Disasters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386793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156401" y="2369477"/>
            <a:ext cx="6732300" cy="70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 eaLnBrk="1" hangingPunct="1">
              <a:lnSpc>
                <a:spcPct val="173000"/>
              </a:lnSpc>
              <a:spcBef>
                <a:spcPts val="975"/>
              </a:spcBef>
              <a:spcAft>
                <a:spcPts val="975"/>
              </a:spcAft>
            </a:pPr>
            <a:r>
              <a:rPr lang="en-US" altLang="zh-CN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Section </a:t>
            </a:r>
            <a:r>
              <a:rPr lang="en-US" altLang="zh-CN" sz="24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Ⅴ</a:t>
            </a:r>
            <a:r>
              <a:rPr lang="en-US" altLang="zh-CN" sz="2400" b="1" dirty="0" smtClean="0">
                <a:latin typeface="Cambria" panose="02040503050406030204" pitchFamily="18" charset="0"/>
              </a:rPr>
              <a:t>  </a:t>
            </a:r>
            <a:r>
              <a:rPr lang="en-US" altLang="zh-CN" sz="2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Listening </a:t>
            </a:r>
            <a:r>
              <a:rPr lang="en-US" altLang="zh-CN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and Talking</a:t>
            </a:r>
            <a:endParaRPr lang="zh-CN" altLang="zh-CN" sz="24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1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Since he ________________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he has been ____________ for almost five years.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自从他上台，已执政将近五年了。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m afraid 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 ____________________ to help you.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我恐怕无力帮助你。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07357" y="1473994"/>
            <a:ext cx="205501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came to power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50619" y="1475185"/>
            <a:ext cx="205382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 power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56248" y="2301478"/>
            <a:ext cx="2053828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beyond my power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calm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镇静的；沉着的；平静的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i="1" kern="1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vt</a:t>
            </a:r>
            <a:r>
              <a:rPr lang="en-US" altLang="zh-CN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.&amp;</a:t>
            </a:r>
            <a:r>
              <a:rPr lang="en-US" altLang="zh-CN" b="1" i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vi</a:t>
            </a:r>
            <a:r>
              <a:rPr lang="en-US" altLang="zh-CN" b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r>
              <a:rPr lang="en-US" altLang="zh-CN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使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平静；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使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镇定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Stay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calm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53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保持冷静。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calm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Calm down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There is nothing to worry about.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冷静下来！没有什么可担心的。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tried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calm them down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but only to make matters worse.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她尽力使他们平静下来，不料却适得其反。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Tina tried to ignore the danger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did her best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keep calm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蒂娜试图不理睬危险，尽量保持镇静。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413147" y="573882"/>
            <a:ext cx="8428434" cy="380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平静下来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保持镇静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使某人平静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镇定下来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辨析比较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(1)calm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意为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平静的，沉着的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。指无风浪或人的心情不激动。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(2)quiet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意为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宁静的，安静的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。指没有声音、不吵闹或心里没有烦恼、忧虑。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(3)still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意为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静止的，不动的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。指没有运动或动作的状态。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(4)silent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意为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寂静的，沉默的，不出声的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。指没有声音或不讲话。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7516" y="969169"/>
            <a:ext cx="2053828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calm down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9656" y="1357313"/>
            <a:ext cx="205382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keep calm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5831" y="1789510"/>
            <a:ext cx="205382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calm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down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454819" y="465535"/>
            <a:ext cx="8428435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选词填空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(calm/quiet/still/silent)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She is a ____________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girl.She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stood ____________ and kept ____________ when the teacher asked her some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questions.But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after a while she answered all the questions in a ____________ voice.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He ______________________ before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danger.How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brave he is!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在危险面前他保持镇静。太勇敢了！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After she ____________________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she sang better.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她平静下来后，歌唱得更好了</a:t>
            </a:r>
            <a:r>
              <a:rPr lang="zh-CN" altLang="zh-CN" kern="100" dirty="0" smtClean="0"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r>
              <a:rPr lang="en-US" altLang="zh-CN" kern="100" dirty="0" smtClean="0">
                <a:latin typeface="Times New Roman" panose="02020603050405020304"/>
                <a:ea typeface="楷体_GB2312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69294" y="1239441"/>
            <a:ext cx="205382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quiet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31544" y="1284685"/>
            <a:ext cx="205382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still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69931" y="1302544"/>
            <a:ext cx="958454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silent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3691" y="2113360"/>
            <a:ext cx="2053828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calm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10891" y="2887266"/>
            <a:ext cx="205501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remained/kept calm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05025" y="3750469"/>
            <a:ext cx="205382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calmed down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185738" y="2193132"/>
            <a:ext cx="842843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1.Translate the following words and phrases.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4" name="Picture 5" descr="Step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1860948"/>
            <a:ext cx="5630466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00050" y="2631282"/>
            <a:ext cx="8343900" cy="1731169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power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tap 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.&amp;</a:t>
            </a:r>
            <a:r>
              <a:rPr lang="en-US" altLang="zh-CN" i="1" kern="100" dirty="0" err="1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          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pipe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________________ 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13298" y="2589610"/>
            <a:ext cx="4002881" cy="48458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电力供应；能量；力量；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控制力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27598" y="3022997"/>
            <a:ext cx="4002881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轻叩；轻敲；轻拍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50157" y="3448050"/>
            <a:ext cx="4002881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水龙头；轻叩；轻敲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91879" y="3854054"/>
            <a:ext cx="3007519" cy="48458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管子；管道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50" name="Picture 11" descr="听说一体突破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826" y="771500"/>
            <a:ext cx="8657035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454819" y="798910"/>
            <a:ext cx="8428435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whistle </a:t>
            </a:r>
            <a:r>
              <a:rPr lang="en-US" altLang="zh-CN" i="1" kern="100" dirty="0" err="1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t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&amp; 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                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aid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        v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.&amp;</a:t>
            </a:r>
            <a:r>
              <a:rPr lang="en-US" altLang="zh-CN" i="1" kern="100" dirty="0" err="1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kit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on hand  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stay calm  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emergency supplies  ________________ 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52725" y="781050"/>
            <a:ext cx="300751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吹口哨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83544" y="1188244"/>
            <a:ext cx="300751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哨子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(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声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)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；呼啸声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85875" y="1608535"/>
            <a:ext cx="300751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援助；帮助；救援物资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68116" y="2018110"/>
            <a:ext cx="2053828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帮助；援助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22785" y="2421731"/>
            <a:ext cx="300751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成套工具；成套设备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26407" y="2817019"/>
            <a:ext cx="300751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现有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(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尤指帮助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03848" y="3245644"/>
            <a:ext cx="300751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保持冷静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05151" y="3669507"/>
            <a:ext cx="1697831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应急物资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294085" y="1296591"/>
            <a:ext cx="8598694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2.Brainstorming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it comes to a disaster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may think of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Wenchuan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Earthquake.Do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 know what damage an earthquake will bring about? 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454819" y="2157413"/>
            <a:ext cx="8428435" cy="1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 _______________________________________________________________________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0100" y="2088357"/>
            <a:ext cx="6447235" cy="48458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It is the result of a sudden release of energy in the Earth’s crust.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4142" y="2507456"/>
            <a:ext cx="7878365" cy="1315641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Earthquakes may result in diseases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lack of basic necessities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loss of life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general property damage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road and bridge damage and sometimes landslides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fires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floods and even tsunamis.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57175" y="1393032"/>
            <a:ext cx="842843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Finish Ex.1 on Page 53.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242888" y="2518172"/>
            <a:ext cx="842843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Talking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—Finish Ex.4 on Page 53 by following the example.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6388" name="Picture 4" descr="Step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969169"/>
            <a:ext cx="5670947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Step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2103835"/>
            <a:ext cx="566975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251222" y="285750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语言知识积累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454819" y="698897"/>
            <a:ext cx="8428435" cy="422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小议祈使句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202565" indent="-342900"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祈使句指的是表示命令、请求、建议或劝告的句子。其主语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you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常省略，谓语动词用原形，句末用感叹号或句号，读降调。</a:t>
            </a:r>
            <a:endParaRPr lang="zh-CN" altLang="zh-CN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marL="202565" indent="-342900"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1.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肯定的祈使句</a:t>
            </a:r>
            <a:endParaRPr lang="zh-CN" altLang="zh-CN" dirty="0">
              <a:latin typeface="宋体" panose="02010600030101010101" pitchFamily="2" charset="-122"/>
              <a:ea typeface="楷体_GB2312" pitchFamily="49" charset="-122"/>
            </a:endParaRPr>
          </a:p>
          <a:p>
            <a:pPr marL="202565" indent="-342900"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	(1)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动词原形＋其他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202565" indent="-342900"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	Stand up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please.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＝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Please stand up.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请起立。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202565" indent="-342900"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	(2)Be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en-US" altLang="zh-CN" i="1" dirty="0">
                <a:latin typeface="Times New Roman" panose="02020603050405020304" pitchFamily="18" charset="0"/>
                <a:ea typeface="楷体_GB2312" pitchFamily="49" charset="-122"/>
              </a:rPr>
              <a:t>adj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202565" indent="-342900"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	Be careful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！＝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Look out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！＝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Take care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！小心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/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当心！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202565" indent="-342900"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	(3)Let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s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＋动词原形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202565" indent="-342900"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	Let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s go to school together.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咱们一起上学去吧。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否定的祈使句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0483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1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(1)Don’t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＋动词原形</a:t>
            </a:r>
            <a:endParaRPr lang="zh-CN" altLang="zh-CN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Don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 let them play with fire.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别让他们玩火。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(2)Let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s (let us)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＋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not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＋动词原形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Let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s not say anything about it.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对于这件事，咱们什么也别说。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251222" y="869157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power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电力供应；能量；力量；权力　</a:t>
            </a:r>
            <a:r>
              <a:rPr lang="en-US" altLang="zh-CN" b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powerful </a:t>
            </a:r>
            <a:r>
              <a:rPr lang="en-US" altLang="zh-CN" b="1" i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adj</a:t>
            </a:r>
            <a:r>
              <a:rPr lang="en-US" altLang="zh-CN" b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强有力的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454819" y="1307306"/>
            <a:ext cx="8428435" cy="355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Go to an open space away from buildings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trees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power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lines.(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53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去一个开阔的地方，远离建筑物、树木或电线。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power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China is a country where the people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are in power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中国是个人民掌权的国家。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is reported that as soon as the new president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comes to power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will meet with a lot of problems.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据报道，新总统一上台就会有很多问题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需要解决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With years’ hard practice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now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has the power to finish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action perfectly.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经过数年的艰苦训练，现在他能完美地完成这个动作。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difficult job is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beyond my power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这工作太难了，我干不了。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2532" name="Picture 2" descr="Step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222" y="436960"/>
            <a:ext cx="567094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454819" y="744142"/>
            <a:ext cx="8428435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自主发现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be in power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执政；掌权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状态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________________  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上台；执政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动作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________________ to do </a:t>
            </a:r>
            <a:r>
              <a:rPr lang="en-US" altLang="zh-CN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sth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具有做某事的能力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beyond/out of one’s power  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某人力所不能及的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词块积累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endParaRPr lang="zh-CN" altLang="zh-CN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seize power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夺取政权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turn off the power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关掉电源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3691" y="1519238"/>
            <a:ext cx="2053828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come to power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42975" y="1924051"/>
            <a:ext cx="2053829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have the power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全屏显示(16:9)</PresentationFormat>
  <Paragraphs>126</Paragraphs>
  <Slides>14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等线</vt:lpstr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Cambria</vt:lpstr>
      <vt:lpstr>Courier New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2023-01-17T03:21:53Z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DDFFA7E64C4E4896A70D260F7A6B3E00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