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6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87" autoAdjust="0"/>
  </p:normalViewPr>
  <p:slideViewPr>
    <p:cSldViewPr snapToGrid="0">
      <p:cViewPr>
        <p:scale>
          <a:sx n="66" d="100"/>
          <a:sy n="66" d="100"/>
        </p:scale>
        <p:origin x="-2256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9CB7-FF2A-42A6-8AB9-2B04307C60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1556-89C0-4B8F-8A44-77165A737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551293" y="738076"/>
            <a:ext cx="6069494" cy="5093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625011" y="1609407"/>
            <a:ext cx="3180522" cy="31524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76650" y="1746454"/>
            <a:ext cx="4722523" cy="396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3641" y="3300084"/>
            <a:ext cx="345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叶根友特楷简体" panose="02010601030101010101" charset="-122"/>
                <a:ea typeface="叶根友特楷简体" panose="02010601030101010101" charset="-122"/>
              </a:rPr>
              <a:t>三、文学记述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78705" y="868045"/>
            <a:ext cx="2011680" cy="6451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36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383903" y="2029459"/>
            <a:ext cx="4710536" cy="3686811"/>
            <a:chOff x="6698352" y="2846358"/>
            <a:chExt cx="4001279" cy="3131916"/>
          </a:xfrm>
        </p:grpSpPr>
        <p:sp>
          <p:nvSpPr>
            <p:cNvPr id="16" name="矩形 15"/>
            <p:cNvSpPr/>
            <p:nvPr/>
          </p:nvSpPr>
          <p:spPr>
            <a:xfrm>
              <a:off x="8459351" y="2846358"/>
              <a:ext cx="2240280" cy="78324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698352" y="3706283"/>
              <a:ext cx="3215653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观田家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(</a:t>
              </a: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唐</a:t>
              </a:r>
              <a:r>
                <a:rPr lang="en-US" altLang="zh-CN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)</a:t>
              </a: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韦应物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微雨众卉新，一雷惊蛰始。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田家几日闲，耕种从此起。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丁壮俱在野，场圃亦就理。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归来景常晏，饮犊西涧水。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饥劬不自苦，膏泽且为喜。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仓廪物宿储，徭役犹未已。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方惭不耕者，禄食出闾里。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5025" y="2777927"/>
            <a:ext cx="4771390" cy="2683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282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义雀行和朱评事</a:t>
            </a:r>
          </a:p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唐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贾岛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玄鸟雄雌俱，春雷惊蛰余。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口衔黄河泥，空即翔天隅。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一夕皆莫归，哓哓遗众雏。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双雀抱仁义，哺食劳劬劬。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雏既逦迤飞，云间声相呼。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燕雀虽微类，感愧诚不殊。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禽贤难自彰，幸得主人书。</a:t>
            </a:r>
            <a:endParaRPr lang="zh-CN" altLang="en-US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二十四节气春分24节气传统农历节日海报_0001s_0000s_0000_Layer-24-(копия)-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0285" y="4213225"/>
            <a:ext cx="3341370" cy="2692400"/>
          </a:xfrm>
          <a:prstGeom prst="rect">
            <a:avLst/>
          </a:prstGeom>
        </p:spPr>
      </p:pic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8960" y="-11430"/>
            <a:ext cx="5286375" cy="42513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83505" y="2713355"/>
            <a:ext cx="6278642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诗画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吴藕汀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杏花村酒寄千程，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佳果满前莫问名。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惊蛰未闻雷出地，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丰收有望看春耕。</a:t>
            </a:r>
            <a:endParaRPr lang="zh-CN" altLang="en-US" sz="24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4360" y="98107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-10795" y="3474085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881370" y="1417320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52520" y="2767965"/>
            <a:ext cx="5262979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诗画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吴藕汀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杏花村酒寄千程，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佳果满前莫问名。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惊蛰未闻雷出地，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丰收有望看春耕。</a:t>
            </a: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90550" y="-8255"/>
            <a:ext cx="3885565" cy="5552440"/>
          </a:xfrm>
          <a:prstGeom prst="rect">
            <a:avLst/>
          </a:prstGeom>
        </p:spPr>
      </p:pic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9480000">
            <a:off x="9958070" y="3811905"/>
            <a:ext cx="2194560" cy="353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41693" y="1344677"/>
            <a:ext cx="4830168" cy="40538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8684" y="2961179"/>
            <a:ext cx="387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叶根友特楷简体" panose="02010601030101010101" charset="-122"/>
                <a:ea typeface="叶根友特楷简体" panose="02010601030101010101" charset="-122"/>
              </a:rPr>
              <a:t>四 、典籍记载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9825" y="97028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46945" y="2272720"/>
            <a:ext cx="3416320" cy="33727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惊蛰，古称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启蛰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，是二十四节气中的第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个节气，更是干支历卯月的起始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时间点在公历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5-6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日之间，太阳到达黄经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345°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月令七十二候集解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》:"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二月节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万物出乎震，震为雷，故曰惊蛰，是蛰虫惊而出走矣。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45705" y="2653748"/>
            <a:ext cx="2676939" cy="217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8960" y="8255"/>
            <a:ext cx="5286375" cy="38030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89292" y="2501900"/>
            <a:ext cx="1538883" cy="18726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惊蛰</a:t>
            </a:r>
          </a:p>
          <a:p>
            <a:endParaRPr lang="zh-CN" altLang="en-US" sz="4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4025" y="132016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5087" y="2384746"/>
            <a:ext cx="4185761" cy="29161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诗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黄鸟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齐人谓之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搏黍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又谓之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黄袍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",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僧家谓之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金衣公子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，其色鵹黑而黄，又名鵹黄，谚曰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:"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黄栗留黄莺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，莺儿皆一种也。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鹰化为鸠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鹰，蛰鸟也，鹞鹯之属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鸠，即今之布谷。</a:t>
            </a: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64945" y="2483337"/>
            <a:ext cx="3197225" cy="2384086"/>
          </a:xfrm>
          <a:prstGeom prst="triangle">
            <a:avLst/>
          </a:prstGeom>
        </p:spPr>
      </p:pic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 flipV="1">
            <a:off x="-10795" y="3493770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76293" y="1718443"/>
            <a:ext cx="4207315" cy="35310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08394" y="2936236"/>
            <a:ext cx="336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叶根友特楷简体" panose="02010601030101010101" charset="-122"/>
                <a:ea typeface="叶根友特楷简体" panose="02010601030101010101" charset="-122"/>
              </a:rPr>
              <a:t>五、节日意义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79695" y="2690495"/>
            <a:ext cx="3837940" cy="21959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我国劳动人民自古很重视惊蛰节气，把它视为春耕开始的日子。唐诗有云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:"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微雨众卉新，一雷惊蛰始。田家几日闲，耕种从此起。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农谚也说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:"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过了惊蛰节，春耕不能歇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九尽杨花开，农活一齐来。</a:t>
            </a:r>
          </a:p>
        </p:txBody>
      </p:sp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76793" y="2755283"/>
            <a:ext cx="3673503" cy="2066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09365" y="1988185"/>
            <a:ext cx="792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atin typeface="楷体" panose="02010609060101010101" charset="-122"/>
                <a:ea typeface="楷体" panose="02010609060101010101" charset="-122"/>
              </a:rPr>
              <a:t>01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550" y="3000375"/>
            <a:ext cx="613410" cy="1513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历史发展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4602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515485" y="2112645"/>
            <a:ext cx="338455" cy="6743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PART 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ONE</a:t>
            </a:r>
          </a:p>
        </p:txBody>
      </p:sp>
      <p:sp>
        <p:nvSpPr>
          <p:cNvPr id="16" name="矩形 15"/>
          <p:cNvSpPr/>
          <p:nvPr/>
        </p:nvSpPr>
        <p:spPr>
          <a:xfrm>
            <a:off x="5079365" y="1988185"/>
            <a:ext cx="792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atin typeface="楷体" panose="02010609060101010101" charset="-122"/>
                <a:ea typeface="楷体" panose="02010609060101010101" charset="-122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5165725" y="3000375"/>
            <a:ext cx="613410" cy="1513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民间习俗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7683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823585" y="2112645"/>
            <a:ext cx="338455" cy="6997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PART TWO</a:t>
            </a:r>
          </a:p>
        </p:txBody>
      </p:sp>
      <p:sp>
        <p:nvSpPr>
          <p:cNvPr id="17" name="矩形 16"/>
          <p:cNvSpPr/>
          <p:nvPr/>
        </p:nvSpPr>
        <p:spPr>
          <a:xfrm>
            <a:off x="6387465" y="1988185"/>
            <a:ext cx="792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atin typeface="楷体" panose="02010609060101010101" charset="-122"/>
                <a:ea typeface="楷体" panose="02010609060101010101" charset="-122"/>
              </a:rPr>
              <a:t>03</a:t>
            </a:r>
          </a:p>
        </p:txBody>
      </p:sp>
      <p:sp>
        <p:nvSpPr>
          <p:cNvPr id="22" name="矩形 21"/>
          <p:cNvSpPr/>
          <p:nvPr/>
        </p:nvSpPr>
        <p:spPr>
          <a:xfrm>
            <a:off x="6476365" y="3000375"/>
            <a:ext cx="613410" cy="1513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文学记述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9295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148195" y="2112645"/>
            <a:ext cx="338455" cy="77533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PART THREE</a:t>
            </a:r>
          </a:p>
        </p:txBody>
      </p:sp>
      <p:sp>
        <p:nvSpPr>
          <p:cNvPr id="18" name="矩形 17"/>
          <p:cNvSpPr/>
          <p:nvPr/>
        </p:nvSpPr>
        <p:spPr>
          <a:xfrm>
            <a:off x="7712075" y="1988185"/>
            <a:ext cx="7924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atin typeface="楷体" panose="02010609060101010101" charset="-122"/>
                <a:ea typeface="楷体" panose="02010609060101010101" charset="-122"/>
              </a:rPr>
              <a:t>04</a:t>
            </a:r>
          </a:p>
        </p:txBody>
      </p:sp>
      <p:sp>
        <p:nvSpPr>
          <p:cNvPr id="23" name="矩形 22"/>
          <p:cNvSpPr/>
          <p:nvPr/>
        </p:nvSpPr>
        <p:spPr>
          <a:xfrm>
            <a:off x="7803515" y="3000375"/>
            <a:ext cx="613410" cy="1513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典籍记载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43407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89315" y="2112645"/>
            <a:ext cx="338455" cy="73660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PART FOUR</a:t>
            </a:r>
          </a:p>
        </p:txBody>
      </p:sp>
      <p:sp>
        <p:nvSpPr>
          <p:cNvPr id="19" name="矩形 18"/>
          <p:cNvSpPr/>
          <p:nvPr/>
        </p:nvSpPr>
        <p:spPr>
          <a:xfrm>
            <a:off x="8837930" y="1988185"/>
            <a:ext cx="947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楷体" panose="02010609060101010101" charset="-122"/>
                <a:ea typeface="楷体" panose="02010609060101010101" charset="-122"/>
              </a:rPr>
              <a:t>05</a:t>
            </a:r>
          </a:p>
        </p:txBody>
      </p:sp>
      <p:sp>
        <p:nvSpPr>
          <p:cNvPr id="24" name="矩形 23"/>
          <p:cNvSpPr/>
          <p:nvPr/>
        </p:nvSpPr>
        <p:spPr>
          <a:xfrm>
            <a:off x="9088755" y="3000375"/>
            <a:ext cx="613410" cy="1513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节日意义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966216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5340" y="2242820"/>
            <a:ext cx="774065" cy="869950"/>
          </a:xfrm>
          <a:prstGeom prst="rect">
            <a:avLst/>
          </a:prstGeom>
        </p:spPr>
      </p:pic>
      <p:pic>
        <p:nvPicPr>
          <p:cNvPr id="4" name="图片 3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0110" y="2242820"/>
            <a:ext cx="774065" cy="869950"/>
          </a:xfrm>
          <a:prstGeom prst="rect">
            <a:avLst/>
          </a:prstGeom>
        </p:spPr>
      </p:pic>
      <p:pic>
        <p:nvPicPr>
          <p:cNvPr id="5" name="图片 4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33770" y="2369820"/>
            <a:ext cx="774065" cy="869950"/>
          </a:xfrm>
          <a:prstGeom prst="rect">
            <a:avLst/>
          </a:prstGeom>
        </p:spPr>
      </p:pic>
      <p:pic>
        <p:nvPicPr>
          <p:cNvPr id="6" name="图片 5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68540" y="2369820"/>
            <a:ext cx="774065" cy="869950"/>
          </a:xfrm>
          <a:prstGeom prst="rect">
            <a:avLst/>
          </a:prstGeom>
        </p:spPr>
      </p:pic>
      <p:pic>
        <p:nvPicPr>
          <p:cNvPr id="7" name="图片 6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03945" y="2394585"/>
            <a:ext cx="774065" cy="869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3900" y="2056765"/>
            <a:ext cx="921385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latin typeface="叶根友特楷简体" panose="02010601030101010101" charset="-122"/>
                <a:ea typeface="叶根友特楷简体" panose="02010601030101010101" charset="-122"/>
              </a:rPr>
              <a:t>目录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-46389"/>
            <a:ext cx="4566991" cy="36703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34" grpId="0"/>
      <p:bldP spid="16" grpId="0"/>
      <p:bldP spid="21" grpId="0"/>
      <p:bldP spid="37" grpId="0"/>
      <p:bldP spid="17" grpId="0"/>
      <p:bldP spid="22" grpId="0"/>
      <p:bldP spid="40" grpId="0"/>
      <p:bldP spid="18" grpId="0"/>
      <p:bldP spid="23" grpId="0"/>
      <p:bldP spid="43" grpId="0"/>
      <p:bldP spid="19" grpId="0"/>
      <p:bldP spid="2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942941" y="795965"/>
            <a:ext cx="6069494" cy="5093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54016" y="2677721"/>
            <a:ext cx="571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65692" y="1306529"/>
            <a:ext cx="4750655" cy="3987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67061" y="2946141"/>
            <a:ext cx="386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叶根友特楷简体" panose="02010601030101010101" charset="-122"/>
                <a:ea typeface="叶根友特楷简体" panose="02010601030101010101" charset="-122"/>
              </a:rPr>
              <a:t>一、节气摘要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44552" y="1861820"/>
            <a:ext cx="4616648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惊蛰，古称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启蛰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，是二十四节气中的第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个节气，更是干支历卯月的起始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时间点在公历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5-6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日之间，太阳到达黄经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345°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时。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月令七十二候集解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》:"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二月节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万物出乎震，震为雷，故曰惊蛰，是蛰虫惊而出走矣。</a:t>
            </a:r>
            <a:r>
              <a:rPr lang="en-US" altLang="zh-CN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endParaRPr lang="zh-CN" altLang="en-US" sz="2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二十四节气春分24节气传统农历节日海报_0001s_0000s_0000_Layer-24-(копия)-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80000">
            <a:off x="1266190" y="3999865"/>
            <a:ext cx="3044190" cy="2452370"/>
          </a:xfrm>
          <a:prstGeom prst="rect">
            <a:avLst/>
          </a:prstGeom>
        </p:spPr>
      </p:pic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38944" y="1972916"/>
            <a:ext cx="1013460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762333" y="2883244"/>
            <a:ext cx="7219950" cy="18668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惊蛰，古称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启蛰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，是二十四节气中的第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个节气，更是干支历卯月的起始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时间点在公历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5-6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日之间，太阳到达黄经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345°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时。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月令七十二候集解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》:"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二月节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万物出乎震，震为雷，故曰惊蛰，是蛰虫惊而出走矣。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</a:p>
        </p:txBody>
      </p:sp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8330" y="-50800"/>
            <a:ext cx="5286375" cy="42513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0810" y="1149234"/>
            <a:ext cx="2139950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节气由来</a:t>
            </a:r>
          </a:p>
        </p:txBody>
      </p:sp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0" y="3418840"/>
            <a:ext cx="4276090" cy="343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83885" y="1374273"/>
            <a:ext cx="4896428" cy="4109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13770"/>
            <a:ext cx="4566991" cy="36703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865703" y="44440"/>
            <a:ext cx="3326297" cy="27445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549174"/>
            <a:ext cx="12169206" cy="232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4866" y="3154470"/>
            <a:ext cx="456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叶根友特楷简体" panose="02010601030101010101" charset="-122"/>
                <a:ea typeface="叶根友特楷简体" panose="02010601030101010101" charset="-122"/>
              </a:rPr>
              <a:t>二、民间习俗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8570" y="889000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民间习俗</a:t>
            </a: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4182" y="2390702"/>
            <a:ext cx="7386638" cy="30547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祭白虎化解是非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33410" y="2440940"/>
            <a:ext cx="859790" cy="232664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4129048" y="2041222"/>
            <a:ext cx="3385542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黄帝内经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:"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春三月，此谓发陈。天地俱生，万物以荣。夜卧早行，广步于庭，披发缓行，以便生志。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"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其意是，春季万物复苏，应该晚睡早起，散步缓行，可以使精神愉悦、身体健康。这概括了惊蛰养生在起居方面的基点要点。</a:t>
            </a:r>
          </a:p>
        </p:txBody>
      </p:sp>
      <p:pic>
        <p:nvPicPr>
          <p:cNvPr id="5" name="图片 4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8330" y="-50800"/>
            <a:ext cx="5286375" cy="3707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1750" y="2076947"/>
            <a:ext cx="3054626" cy="305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0620" y="878840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1313735" y="2286635"/>
            <a:ext cx="7386638" cy="33635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惊蛰过后万物复苏，是春暖花开的季节，同时却也是各种病毒和细菌活跃的季节。惊蛰时节人体的肝阳之气渐升，阴血相对不足，养生应顺乎阳气的升发、万物始生的特点，使自身的精神、情志、气血也如春日一样舒展畅达，生机盎然。从饮食方面来看，惊蛰时节饮食起居应顺肝之性，助益脾气，令五脏和平。宜多吃富含植物蛋白质、维生素的清淡食物，少食动物脂肪类食物。可多食鸭血、菠菜、芦荟、水萝卜、苦瓜、木耳菜、芹菜、油菜、山药、莲子、银耳等食物。。</a:t>
            </a:r>
          </a:p>
        </p:txBody>
      </p:sp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宽屏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楷体</vt:lpstr>
      <vt:lpstr>宋体</vt:lpstr>
      <vt:lpstr>微软雅黑</vt:lpstr>
      <vt:lpstr>叶根友特楷简体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2022-03-09T02:58:15Z</dcterms:created>
  <dcterms:modified xsi:type="dcterms:W3CDTF">2023-01-10T07:28:23Z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D84CC70C0CC84E9FB2D33C7EAEE463A4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