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72" r:id="rId2"/>
    <p:sldId id="264" r:id="rId3"/>
    <p:sldId id="340" r:id="rId4"/>
    <p:sldId id="263" r:id="rId5"/>
    <p:sldId id="356" r:id="rId6"/>
    <p:sldId id="261" r:id="rId7"/>
    <p:sldId id="357" r:id="rId8"/>
    <p:sldId id="358" r:id="rId9"/>
    <p:sldId id="275" r:id="rId10"/>
    <p:sldId id="333" r:id="rId11"/>
    <p:sldId id="334" r:id="rId12"/>
    <p:sldId id="335" r:id="rId13"/>
    <p:sldId id="359" r:id="rId14"/>
    <p:sldId id="360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 b="2372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87844" y="0"/>
            <a:ext cx="6456141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7844" y="1405470"/>
            <a:ext cx="4336880" cy="46166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602" y="4329679"/>
            <a:ext cx="3239312" cy="398779"/>
          </a:xfrm>
          <a:prstGeom prst="homePlate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000" noProof="1" smtClean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000" noProof="1" smtClean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PPT818</a:t>
            </a:r>
            <a:endParaRPr lang="zh-CN" altLang="en-US" sz="20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3484" y="3442074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ORGANIZE AND REVIEW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665" y="2481214"/>
            <a:ext cx="65628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7.2  </a:t>
            </a:r>
            <a:r>
              <a:rPr lang="zh-CN" altLang="en-US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整理与复习</a:t>
            </a:r>
          </a:p>
        </p:txBody>
      </p:sp>
      <p:sp>
        <p:nvSpPr>
          <p:cNvPr id="16" name="矩形 15"/>
          <p:cNvSpPr/>
          <p:nvPr/>
        </p:nvSpPr>
        <p:spPr>
          <a:xfrm>
            <a:off x="6775954" y="0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490114" y="4536677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25767" y="6155551"/>
            <a:ext cx="514575" cy="516009"/>
            <a:chOff x="6174868" y="5872823"/>
            <a:chExt cx="831604" cy="833921"/>
          </a:xfrm>
        </p:grpSpPr>
        <p:sp>
          <p:nvSpPr>
            <p:cNvPr id="18" name="直角三角形 17"/>
            <p:cNvSpPr/>
            <p:nvPr/>
          </p:nvSpPr>
          <p:spPr>
            <a:xfrm flipH="1">
              <a:off x="6347394" y="6047666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6174868" y="5872823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5288692" y="5705720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096000" y="5878714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063625" y="1651319"/>
            <a:ext cx="1021873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某服装店一周的衬衫销售情况如下表。</a:t>
            </a:r>
          </a:p>
        </p:txBody>
      </p:sp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7" y="2892394"/>
            <a:ext cx="7164387" cy="14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660400" y="1375521"/>
            <a:ext cx="1020603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）根据上面的统计表，完成下面的统计图。</a:t>
            </a:r>
          </a:p>
        </p:txBody>
      </p:sp>
      <p:pic>
        <p:nvPicPr>
          <p:cNvPr id="20482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9" y="2054014"/>
            <a:ext cx="7158671" cy="44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12"/>
          <p:cNvGrpSpPr/>
          <p:nvPr/>
        </p:nvGrpSpPr>
        <p:grpSpPr bwMode="auto">
          <a:xfrm>
            <a:off x="4006534" y="3031304"/>
            <a:ext cx="4868266" cy="2658295"/>
            <a:chOff x="5283" y="4161"/>
            <a:chExt cx="9230" cy="5040"/>
          </a:xfrm>
        </p:grpSpPr>
        <p:sp>
          <p:nvSpPr>
            <p:cNvPr id="5" name="椭圆 4"/>
            <p:cNvSpPr/>
            <p:nvPr/>
          </p:nvSpPr>
          <p:spPr>
            <a:xfrm>
              <a:off x="5283" y="815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793" y="903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323" y="593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803" y="684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33" y="638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843" y="505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343" y="4161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378" y="4246"/>
              <a:ext cx="9060" cy="4890"/>
            </a:xfrm>
            <a:custGeom>
              <a:avLst/>
              <a:gdLst>
                <a:gd name="connisteX0" fmla="*/ 0 w 5753100"/>
                <a:gd name="connsiteY0" fmla="*/ 2524125 h 3105150"/>
                <a:gd name="connisteX1" fmla="*/ 952500 w 5753100"/>
                <a:gd name="connsiteY1" fmla="*/ 3105150 h 3105150"/>
                <a:gd name="connisteX2" fmla="*/ 1914525 w 5753100"/>
                <a:gd name="connsiteY2" fmla="*/ 1104900 h 3105150"/>
                <a:gd name="connisteX3" fmla="*/ 2867025 w 5753100"/>
                <a:gd name="connsiteY3" fmla="*/ 1704975 h 3105150"/>
                <a:gd name="connisteX4" fmla="*/ 3838575 w 5753100"/>
                <a:gd name="connsiteY4" fmla="*/ 1409700 h 3105150"/>
                <a:gd name="connisteX5" fmla="*/ 4791075 w 5753100"/>
                <a:gd name="connsiteY5" fmla="*/ 552450 h 3105150"/>
                <a:gd name="connisteX6" fmla="*/ 5753100 w 5753100"/>
                <a:gd name="connsiteY6" fmla="*/ 0 h 3105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5753100" h="3105150">
                  <a:moveTo>
                    <a:pt x="0" y="2524125"/>
                  </a:moveTo>
                  <a:lnTo>
                    <a:pt x="952500" y="3105150"/>
                  </a:lnTo>
                  <a:lnTo>
                    <a:pt x="1914525" y="1104900"/>
                  </a:lnTo>
                  <a:lnTo>
                    <a:pt x="2867025" y="1704975"/>
                  </a:lnTo>
                  <a:lnTo>
                    <a:pt x="3838575" y="1409700"/>
                  </a:lnTo>
                  <a:lnTo>
                    <a:pt x="4791075" y="552450"/>
                  </a:lnTo>
                  <a:lnTo>
                    <a:pt x="5753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520701" y="1810056"/>
            <a:ext cx="100615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）哪一天的销售量最多？哪一天的销售量最少？它们之间相差多少？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32643" y="2447672"/>
            <a:ext cx="4381500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星期日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星期二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相差55件</a:t>
            </a: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520701" y="4085338"/>
            <a:ext cx="100615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）这一周衬衫的销售量的总趋势是上升还是下降？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32643" y="4864307"/>
            <a:ext cx="172243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660400" y="1497965"/>
            <a:ext cx="100615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下面是一辆汽车与一列火车的行程统计图，根据图示回答问题。</a:t>
            </a:r>
          </a:p>
        </p:txBody>
      </p:sp>
      <p:pic>
        <p:nvPicPr>
          <p:cNvPr id="23554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2351975"/>
            <a:ext cx="5091112" cy="378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1065212" y="1953179"/>
            <a:ext cx="10061575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汽车的速度是每分钟行（         ）千米。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火车停站时间是（          ）分钟。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火车停站后速度比汽车每分钟快（          ）千米。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汽车比火车早到（          ）分钟。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863307" y="2112596"/>
            <a:ext cx="12207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251325" y="2872856"/>
            <a:ext cx="12223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grpSp>
        <p:nvGrpSpPr>
          <p:cNvPr id="24580" name="组合 27"/>
          <p:cNvGrpSpPr/>
          <p:nvPr/>
        </p:nvGrpSpPr>
        <p:grpSpPr bwMode="auto">
          <a:xfrm>
            <a:off x="6255544" y="3430112"/>
            <a:ext cx="496958" cy="830994"/>
            <a:chOff x="8255" y="1159"/>
            <a:chExt cx="783" cy="1309"/>
          </a:xfrm>
        </p:grpSpPr>
        <p:sp>
          <p:nvSpPr>
            <p:cNvPr id="25605" name="文本框 28"/>
            <p:cNvSpPr txBox="1">
              <a:spLocks noChangeArrowheads="1"/>
            </p:cNvSpPr>
            <p:nvPr/>
          </p:nvSpPr>
          <p:spPr bwMode="auto">
            <a:xfrm>
              <a:off x="8255" y="1159"/>
              <a:ext cx="783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</a:p>
          </p:txBody>
        </p:sp>
        <p:cxnSp>
          <p:nvCxnSpPr>
            <p:cNvPr id="30" name="直接连接符 29"/>
            <p:cNvCxnSpPr>
              <a:stCxn id="25605" idx="1"/>
              <a:endCxn id="25605" idx="3"/>
            </p:cNvCxnSpPr>
            <p:nvPr/>
          </p:nvCxnSpPr>
          <p:spPr>
            <a:xfrm>
              <a:off x="8255" y="1814"/>
              <a:ext cx="78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86726" y="4390770"/>
            <a:ext cx="12207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7019" y="3170535"/>
            <a:ext cx="6557962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zh-CN" altLang="en-US" sz="40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强化练习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717551" y="1601786"/>
            <a:ext cx="10990263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某小学一至六年级喜欢看科普读物的学生人数如右表。根据表中的数据，制成折线统计图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16" y="2947990"/>
            <a:ext cx="6567169" cy="19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70038"/>
            <a:ext cx="111887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2246313" y="2901950"/>
            <a:ext cx="8080375" cy="2445385"/>
            <a:chOff x="3346" y="4089"/>
            <a:chExt cx="12724" cy="3851"/>
          </a:xfrm>
        </p:grpSpPr>
        <p:sp>
          <p:nvSpPr>
            <p:cNvPr id="2" name="椭圆 1"/>
            <p:cNvSpPr/>
            <p:nvPr/>
          </p:nvSpPr>
          <p:spPr>
            <a:xfrm>
              <a:off x="3683" y="732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891" y="704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108" y="669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328" y="603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43" y="501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765" y="4237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8" name="直接连接符 7"/>
            <p:cNvCxnSpPr>
              <a:stCxn id="2" idx="6"/>
              <a:endCxn id="3" idx="6"/>
            </p:cNvCxnSpPr>
            <p:nvPr/>
          </p:nvCxnSpPr>
          <p:spPr>
            <a:xfrm flipV="1">
              <a:off x="3853" y="7129"/>
              <a:ext cx="2207" cy="2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2" idx="6"/>
              <a:endCxn id="4" idx="2"/>
            </p:cNvCxnSpPr>
            <p:nvPr/>
          </p:nvCxnSpPr>
          <p:spPr>
            <a:xfrm flipV="1">
              <a:off x="6061" y="6777"/>
              <a:ext cx="2047" cy="3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" idx="6"/>
              <a:endCxn id="5" idx="3"/>
            </p:cNvCxnSpPr>
            <p:nvPr/>
          </p:nvCxnSpPr>
          <p:spPr>
            <a:xfrm flipV="1">
              <a:off x="8228" y="6177"/>
              <a:ext cx="2125" cy="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2" idx="6"/>
              <a:endCxn id="6" idx="3"/>
            </p:cNvCxnSpPr>
            <p:nvPr/>
          </p:nvCxnSpPr>
          <p:spPr>
            <a:xfrm flipV="1">
              <a:off x="10418" y="5159"/>
              <a:ext cx="2150" cy="9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" idx="6"/>
              <a:endCxn id="7" idx="2"/>
            </p:cNvCxnSpPr>
            <p:nvPr/>
          </p:nvCxnSpPr>
          <p:spPr>
            <a:xfrm flipV="1">
              <a:off x="12615" y="4322"/>
              <a:ext cx="2150" cy="7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3346" y="62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</a:p>
          </p:txBody>
        </p:sp>
        <p:sp>
          <p:nvSpPr>
            <p:cNvPr id="29711" name="文本框 13"/>
            <p:cNvSpPr txBox="1">
              <a:spLocks noChangeArrowheads="1"/>
            </p:cNvSpPr>
            <p:nvPr/>
          </p:nvSpPr>
          <p:spPr bwMode="auto">
            <a:xfrm>
              <a:off x="5637" y="7213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26</a:t>
              </a:r>
            </a:p>
          </p:txBody>
        </p:sp>
        <p:sp>
          <p:nvSpPr>
            <p:cNvPr id="29712" name="文本框 14"/>
            <p:cNvSpPr txBox="1">
              <a:spLocks noChangeArrowheads="1"/>
            </p:cNvSpPr>
            <p:nvPr/>
          </p:nvSpPr>
          <p:spPr bwMode="auto">
            <a:xfrm>
              <a:off x="8198" y="677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32</a:t>
              </a:r>
            </a:p>
          </p:txBody>
        </p:sp>
        <p:sp>
          <p:nvSpPr>
            <p:cNvPr id="29713" name="文本框 15"/>
            <p:cNvSpPr txBox="1">
              <a:spLocks noChangeArrowheads="1"/>
            </p:cNvSpPr>
            <p:nvPr/>
          </p:nvSpPr>
          <p:spPr bwMode="auto">
            <a:xfrm>
              <a:off x="10353" y="6197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47</a:t>
              </a:r>
            </a:p>
          </p:txBody>
        </p:sp>
        <p:sp>
          <p:nvSpPr>
            <p:cNvPr id="29714" name="文本框 16"/>
            <p:cNvSpPr txBox="1">
              <a:spLocks noChangeArrowheads="1"/>
            </p:cNvSpPr>
            <p:nvPr/>
          </p:nvSpPr>
          <p:spPr bwMode="auto">
            <a:xfrm>
              <a:off x="11957" y="40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68</a:t>
              </a:r>
            </a:p>
          </p:txBody>
        </p:sp>
        <p:sp>
          <p:nvSpPr>
            <p:cNvPr id="29715" name="文本框 17"/>
            <p:cNvSpPr txBox="1">
              <a:spLocks noChangeArrowheads="1"/>
            </p:cNvSpPr>
            <p:nvPr/>
          </p:nvSpPr>
          <p:spPr bwMode="auto">
            <a:xfrm>
              <a:off x="14766" y="440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908051" y="1700156"/>
            <a:ext cx="95107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）四年级喜欢看科普读物的人数是多少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73236" y="2476319"/>
            <a:ext cx="5484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四年级喜欢看科普读物的人数是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人。</a:t>
            </a:r>
          </a:p>
        </p:txBody>
      </p:sp>
      <p:sp>
        <p:nvSpPr>
          <p:cNvPr id="30723" name="Text Box 22"/>
          <p:cNvSpPr txBox="1">
            <a:spLocks noChangeArrowheads="1"/>
          </p:cNvSpPr>
          <p:nvPr/>
        </p:nvSpPr>
        <p:spPr bwMode="auto">
          <a:xfrm>
            <a:off x="908051" y="3172396"/>
            <a:ext cx="10610849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）李阳所在年级喜欢看科普读物的人数 排第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位，李阳是哪个年级的？</a:t>
            </a:r>
            <a:endParaRPr lang="en-US" altLang="zh-CN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73236" y="3948559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李阳是五年级的。</a:t>
            </a:r>
          </a:p>
        </p:txBody>
      </p: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908051" y="4644636"/>
            <a:ext cx="87312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en-US" altLang="zh-CN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73236" y="5420801"/>
            <a:ext cx="4400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2"/>
          <p:cNvSpPr txBox="1">
            <a:spLocks noChangeArrowheads="1"/>
          </p:cNvSpPr>
          <p:nvPr/>
        </p:nvSpPr>
        <p:spPr bwMode="auto">
          <a:xfrm>
            <a:off x="943611" y="1541767"/>
            <a:ext cx="99615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下面是我国农村居民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2005~2011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年年人均纯收入情况统计图。 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8" y="2234717"/>
            <a:ext cx="9961564" cy="38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27" y="1744783"/>
            <a:ext cx="9161146" cy="37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395288" y="1643457"/>
            <a:ext cx="114681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）我国农村居民年人均纯收入呈现什么变化趋势？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92250" y="2490417"/>
            <a:ext cx="1004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我国农村居民年人均纯收入呈现上升趋势。</a:t>
            </a:r>
          </a:p>
        </p:txBody>
      </p:sp>
      <p:sp>
        <p:nvSpPr>
          <p:cNvPr id="32771" name="Text Box 22"/>
          <p:cNvSpPr txBox="1">
            <a:spLocks noChangeArrowheads="1"/>
          </p:cNvSpPr>
          <p:nvPr/>
        </p:nvSpPr>
        <p:spPr bwMode="auto">
          <a:xfrm>
            <a:off x="395289" y="3130424"/>
            <a:ext cx="84089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2250" y="4155726"/>
            <a:ext cx="755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2"/>
          <p:cNvSpPr txBox="1">
            <a:spLocks noChangeArrowheads="1"/>
          </p:cNvSpPr>
          <p:nvPr/>
        </p:nvSpPr>
        <p:spPr bwMode="auto">
          <a:xfrm>
            <a:off x="660400" y="1385906"/>
            <a:ext cx="10479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调查学校一至六年级学生近视的情况，完成右面的统计表，并在方格纸上绘制折线统计图。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11" y="3019425"/>
            <a:ext cx="6129179" cy="16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97881" y="5082314"/>
            <a:ext cx="799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66825"/>
            <a:ext cx="108616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58964" y="2405272"/>
            <a:ext cx="96932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甲、乙两地的气温在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月逐渐升高，在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月逐渐下降。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93776" y="1652169"/>
            <a:ext cx="1070451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）根据统计图，你能判断一年气温变化的趋吗？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993776" y="3217864"/>
            <a:ext cx="100806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）有一种树莓的生长期为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个月，最适宜的生长温度为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～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 ℃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，这种植物适合在哪个地方种植？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31988" y="4501354"/>
            <a:ext cx="882808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这种植物适合在甲地种植。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24941" y="3088942"/>
            <a:ext cx="896461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甲地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月平均气温为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17.5℃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，乙地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月平均气温为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24.8℃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，气温之间有差别，应注意添加衣物。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60400" y="1681481"/>
            <a:ext cx="101377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）小明住在乙地，他们一家要在“十一”黄金周去甲地旅游，你认为应该作哪些准备？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2"/>
          <p:cNvSpPr txBox="1">
            <a:spLocks noChangeArrowheads="1"/>
          </p:cNvSpPr>
          <p:nvPr/>
        </p:nvSpPr>
        <p:spPr bwMode="auto">
          <a:xfrm>
            <a:off x="1214438" y="1831975"/>
            <a:ext cx="97472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5.下面是某地区7~15岁男生、女生平均身高统计表。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9" y="2597943"/>
            <a:ext cx="103219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214438" y="4539672"/>
            <a:ext cx="976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请你根据表中的数据，画出折线统计图。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19313" y="1356958"/>
            <a:ext cx="7953375" cy="4777142"/>
            <a:chOff x="885825" y="496889"/>
            <a:chExt cx="10363200" cy="6224587"/>
          </a:xfrm>
        </p:grpSpPr>
        <p:pic>
          <p:nvPicPr>
            <p:cNvPr id="3891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496889"/>
              <a:ext cx="10363200" cy="622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组合 10"/>
            <p:cNvGrpSpPr/>
            <p:nvPr/>
          </p:nvGrpSpPr>
          <p:grpSpPr bwMode="auto">
            <a:xfrm>
              <a:off x="1958976" y="1779588"/>
              <a:ext cx="8416925" cy="3702050"/>
              <a:chOff x="2851" y="2802"/>
              <a:chExt cx="13253" cy="5831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601" y="8463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988" y="7675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6405" y="7183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7810" y="6753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9200" y="6190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582" y="5635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21" name="文本框 12"/>
              <p:cNvSpPr txBox="1">
                <a:spLocks noChangeArrowheads="1"/>
              </p:cNvSpPr>
              <p:nvPr/>
            </p:nvSpPr>
            <p:spPr bwMode="auto">
              <a:xfrm>
                <a:off x="2851" y="7320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125</a:t>
                </a:r>
              </a:p>
            </p:txBody>
          </p:sp>
          <p:sp>
            <p:nvSpPr>
              <p:cNvPr id="38922" name="文本框 13"/>
              <p:cNvSpPr txBox="1">
                <a:spLocks noChangeArrowheads="1"/>
              </p:cNvSpPr>
              <p:nvPr/>
            </p:nvSpPr>
            <p:spPr bwMode="auto">
              <a:xfrm>
                <a:off x="4303" y="6792"/>
                <a:ext cx="1767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132</a:t>
                </a:r>
              </a:p>
            </p:txBody>
          </p:sp>
          <p:sp>
            <p:nvSpPr>
              <p:cNvPr id="38923" name="文本框 14"/>
              <p:cNvSpPr txBox="1">
                <a:spLocks noChangeArrowheads="1"/>
              </p:cNvSpPr>
              <p:nvPr/>
            </p:nvSpPr>
            <p:spPr bwMode="auto">
              <a:xfrm>
                <a:off x="5733" y="6212"/>
                <a:ext cx="176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136</a:t>
                </a:r>
              </a:p>
            </p:txBody>
          </p:sp>
          <p:sp>
            <p:nvSpPr>
              <p:cNvPr id="38924" name="文本框 15"/>
              <p:cNvSpPr txBox="1">
                <a:spLocks noChangeArrowheads="1"/>
              </p:cNvSpPr>
              <p:nvPr/>
            </p:nvSpPr>
            <p:spPr bwMode="auto">
              <a:xfrm>
                <a:off x="7210" y="6923"/>
                <a:ext cx="2248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140</a:t>
                </a:r>
              </a:p>
            </p:txBody>
          </p:sp>
          <p:sp>
            <p:nvSpPr>
              <p:cNvPr id="38925" name="文本框 16"/>
              <p:cNvSpPr txBox="1">
                <a:spLocks noChangeArrowheads="1"/>
              </p:cNvSpPr>
              <p:nvPr/>
            </p:nvSpPr>
            <p:spPr bwMode="auto">
              <a:xfrm>
                <a:off x="8467" y="5231"/>
                <a:ext cx="1966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145</a:t>
                </a:r>
              </a:p>
            </p:txBody>
          </p:sp>
          <p:sp>
            <p:nvSpPr>
              <p:cNvPr id="38926" name="文本框 17"/>
              <p:cNvSpPr txBox="1">
                <a:spLocks noChangeArrowheads="1"/>
              </p:cNvSpPr>
              <p:nvPr/>
            </p:nvSpPr>
            <p:spPr bwMode="auto">
              <a:xfrm>
                <a:off x="10028" y="5907"/>
                <a:ext cx="1962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150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1990" y="4835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3382" y="4270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4784" y="3755"/>
                <a:ext cx="170" cy="1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686" y="3832"/>
                <a:ext cx="11183" cy="4728"/>
              </a:xfrm>
              <a:custGeom>
                <a:avLst/>
                <a:gdLst>
                  <a:gd name="connisteX0" fmla="*/ 0 w 7101840"/>
                  <a:gd name="connsiteY0" fmla="*/ 3002280 h 3002280"/>
                  <a:gd name="connisteX1" fmla="*/ 899160 w 7101840"/>
                  <a:gd name="connsiteY1" fmla="*/ 2491740 h 3002280"/>
                  <a:gd name="connisteX2" fmla="*/ 1783080 w 7101840"/>
                  <a:gd name="connsiteY2" fmla="*/ 2179320 h 3002280"/>
                  <a:gd name="connisteX3" fmla="*/ 2674620 w 7101840"/>
                  <a:gd name="connsiteY3" fmla="*/ 1905000 h 3002280"/>
                  <a:gd name="connisteX4" fmla="*/ 3558540 w 7101840"/>
                  <a:gd name="connsiteY4" fmla="*/ 1554480 h 3002280"/>
                  <a:gd name="connisteX5" fmla="*/ 4434840 w 7101840"/>
                  <a:gd name="connsiteY5" fmla="*/ 1203960 h 3002280"/>
                  <a:gd name="connisteX6" fmla="*/ 5349240 w 7101840"/>
                  <a:gd name="connsiteY6" fmla="*/ 693420 h 3002280"/>
                  <a:gd name="connisteX7" fmla="*/ 7101840 w 7101840"/>
                  <a:gd name="connsiteY7" fmla="*/ 0 h 300228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</a:cxnLst>
                <a:rect l="l" t="t" r="r" b="b"/>
                <a:pathLst>
                  <a:path w="7101840" h="3002280">
                    <a:moveTo>
                      <a:pt x="0" y="3002280"/>
                    </a:moveTo>
                    <a:lnTo>
                      <a:pt x="899160" y="2491740"/>
                    </a:lnTo>
                    <a:lnTo>
                      <a:pt x="1783080" y="2179320"/>
                    </a:lnTo>
                    <a:lnTo>
                      <a:pt x="2674620" y="1905000"/>
                    </a:lnTo>
                    <a:lnTo>
                      <a:pt x="3558540" y="1554480"/>
                    </a:lnTo>
                    <a:lnTo>
                      <a:pt x="4434840" y="1203960"/>
                    </a:lnTo>
                    <a:lnTo>
                      <a:pt x="5349240" y="693420"/>
                    </a:lnTo>
                    <a:lnTo>
                      <a:pt x="7101840" y="0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31" name="文本框 17"/>
              <p:cNvSpPr txBox="1">
                <a:spLocks noChangeArrowheads="1"/>
              </p:cNvSpPr>
              <p:nvPr/>
            </p:nvSpPr>
            <p:spPr bwMode="auto">
              <a:xfrm>
                <a:off x="11262" y="3989"/>
                <a:ext cx="1962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dirty="0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157</a:t>
                </a:r>
              </a:p>
            </p:txBody>
          </p:sp>
          <p:sp>
            <p:nvSpPr>
              <p:cNvPr id="38932" name="文本框 17"/>
              <p:cNvSpPr txBox="1">
                <a:spLocks noChangeArrowheads="1"/>
              </p:cNvSpPr>
              <p:nvPr/>
            </p:nvSpPr>
            <p:spPr bwMode="auto">
              <a:xfrm>
                <a:off x="12773" y="3380"/>
                <a:ext cx="1962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163</a:t>
                </a:r>
              </a:p>
            </p:txBody>
          </p:sp>
          <p:sp>
            <p:nvSpPr>
              <p:cNvPr id="38933" name="文本框 17"/>
              <p:cNvSpPr txBox="1">
                <a:spLocks noChangeArrowheads="1"/>
              </p:cNvSpPr>
              <p:nvPr/>
            </p:nvSpPr>
            <p:spPr bwMode="auto">
              <a:xfrm>
                <a:off x="14142" y="2802"/>
                <a:ext cx="1962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00B0F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167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 bwMode="auto">
            <a:xfrm>
              <a:off x="2038350" y="2808289"/>
              <a:ext cx="8249285" cy="3298523"/>
              <a:chOff x="2976" y="4423"/>
              <a:chExt cx="12990" cy="519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596" y="869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988" y="8226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406" y="732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796" y="659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191" y="619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583" y="539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1990" y="4986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3383" y="4836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783" y="4681"/>
                <a:ext cx="170" cy="170"/>
              </a:xfrm>
              <a:prstGeom prst="ellipse">
                <a:avLst/>
              </a:prstGeom>
              <a:solidFill>
                <a:srgbClr val="E16F76"/>
              </a:solidFill>
              <a:ln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44" name="文本框 12"/>
              <p:cNvSpPr txBox="1">
                <a:spLocks noChangeArrowheads="1"/>
              </p:cNvSpPr>
              <p:nvPr/>
            </p:nvSpPr>
            <p:spPr bwMode="auto">
              <a:xfrm>
                <a:off x="2976" y="8860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123</a:t>
                </a:r>
              </a:p>
            </p:txBody>
          </p:sp>
          <p:sp>
            <p:nvSpPr>
              <p:cNvPr id="38945" name="文本框 12"/>
              <p:cNvSpPr txBox="1">
                <a:spLocks noChangeArrowheads="1"/>
              </p:cNvSpPr>
              <p:nvPr/>
            </p:nvSpPr>
            <p:spPr bwMode="auto">
              <a:xfrm>
                <a:off x="4385" y="8463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127</a:t>
                </a:r>
              </a:p>
            </p:txBody>
          </p:sp>
          <p:sp>
            <p:nvSpPr>
              <p:cNvPr id="38946" name="文本框 12"/>
              <p:cNvSpPr txBox="1">
                <a:spLocks noChangeArrowheads="1"/>
              </p:cNvSpPr>
              <p:nvPr/>
            </p:nvSpPr>
            <p:spPr bwMode="auto">
              <a:xfrm>
                <a:off x="5813" y="7447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135</a:t>
                </a:r>
              </a:p>
            </p:txBody>
          </p:sp>
          <p:sp>
            <p:nvSpPr>
              <p:cNvPr id="38947" name="文本框 12"/>
              <p:cNvSpPr txBox="1">
                <a:spLocks noChangeArrowheads="1"/>
              </p:cNvSpPr>
              <p:nvPr/>
            </p:nvSpPr>
            <p:spPr bwMode="auto">
              <a:xfrm>
                <a:off x="7210" y="5574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141</a:t>
                </a:r>
              </a:p>
            </p:txBody>
          </p:sp>
          <p:sp>
            <p:nvSpPr>
              <p:cNvPr id="38948" name="文本框 12"/>
              <p:cNvSpPr txBox="1">
                <a:spLocks noChangeArrowheads="1"/>
              </p:cNvSpPr>
              <p:nvPr/>
            </p:nvSpPr>
            <p:spPr bwMode="auto">
              <a:xfrm>
                <a:off x="8609" y="6319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145</a:t>
                </a:r>
              </a:p>
            </p:txBody>
          </p:sp>
          <p:sp>
            <p:nvSpPr>
              <p:cNvPr id="38949" name="文本框 12"/>
              <p:cNvSpPr txBox="1">
                <a:spLocks noChangeArrowheads="1"/>
              </p:cNvSpPr>
              <p:nvPr/>
            </p:nvSpPr>
            <p:spPr bwMode="auto">
              <a:xfrm>
                <a:off x="9917" y="4423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152</a:t>
                </a:r>
              </a:p>
            </p:txBody>
          </p:sp>
          <p:sp>
            <p:nvSpPr>
              <p:cNvPr id="38950" name="文本框 12"/>
              <p:cNvSpPr txBox="1">
                <a:spLocks noChangeArrowheads="1"/>
              </p:cNvSpPr>
              <p:nvPr/>
            </p:nvSpPr>
            <p:spPr bwMode="auto">
              <a:xfrm>
                <a:off x="11489" y="5073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156</a:t>
                </a:r>
              </a:p>
            </p:txBody>
          </p:sp>
          <p:sp>
            <p:nvSpPr>
              <p:cNvPr id="38951" name="文本框 12"/>
              <p:cNvSpPr txBox="1">
                <a:spLocks noChangeArrowheads="1"/>
              </p:cNvSpPr>
              <p:nvPr/>
            </p:nvSpPr>
            <p:spPr bwMode="auto">
              <a:xfrm>
                <a:off x="12911" y="4986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157</a:t>
                </a:r>
              </a:p>
            </p:txBody>
          </p:sp>
          <p:sp>
            <p:nvSpPr>
              <p:cNvPr id="38952" name="文本框 12"/>
              <p:cNvSpPr txBox="1">
                <a:spLocks noChangeArrowheads="1"/>
              </p:cNvSpPr>
              <p:nvPr/>
            </p:nvSpPr>
            <p:spPr bwMode="auto">
              <a:xfrm>
                <a:off x="14281" y="4835"/>
                <a:ext cx="1685" cy="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rgbClr val="E16F76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158</a:t>
                </a: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3671" y="4768"/>
                <a:ext cx="11204" cy="3990"/>
              </a:xfrm>
              <a:custGeom>
                <a:avLst/>
                <a:gdLst>
                  <a:gd name="connisteX0" fmla="*/ 0 w 7115175"/>
                  <a:gd name="connsiteY0" fmla="*/ 2533650 h 2533650"/>
                  <a:gd name="connisteX1" fmla="*/ 885825 w 7115175"/>
                  <a:gd name="connsiteY1" fmla="*/ 2257425 h 2533650"/>
                  <a:gd name="connisteX2" fmla="*/ 1771650 w 7115175"/>
                  <a:gd name="connsiteY2" fmla="*/ 1676400 h 2533650"/>
                  <a:gd name="connisteX3" fmla="*/ 2676525 w 7115175"/>
                  <a:gd name="connsiteY3" fmla="*/ 1200150 h 2533650"/>
                  <a:gd name="connisteX4" fmla="*/ 3581400 w 7115175"/>
                  <a:gd name="connsiteY4" fmla="*/ 952500 h 2533650"/>
                  <a:gd name="connisteX5" fmla="*/ 4448175 w 7115175"/>
                  <a:gd name="connsiteY5" fmla="*/ 457200 h 2533650"/>
                  <a:gd name="connisteX6" fmla="*/ 5343525 w 7115175"/>
                  <a:gd name="connsiteY6" fmla="*/ 180975 h 2533650"/>
                  <a:gd name="connisteX7" fmla="*/ 6229350 w 7115175"/>
                  <a:gd name="connsiteY7" fmla="*/ 76200 h 2533650"/>
                  <a:gd name="connisteX8" fmla="*/ 7115175 w 7115175"/>
                  <a:gd name="connsiteY8" fmla="*/ 0 h 25336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7115175" h="2533650">
                    <a:moveTo>
                      <a:pt x="0" y="2533650"/>
                    </a:moveTo>
                    <a:lnTo>
                      <a:pt x="885825" y="2257425"/>
                    </a:lnTo>
                    <a:lnTo>
                      <a:pt x="1771650" y="1676400"/>
                    </a:lnTo>
                    <a:lnTo>
                      <a:pt x="2676525" y="1200150"/>
                    </a:lnTo>
                    <a:lnTo>
                      <a:pt x="3581400" y="952500"/>
                    </a:lnTo>
                    <a:lnTo>
                      <a:pt x="4448175" y="457200"/>
                    </a:lnTo>
                    <a:lnTo>
                      <a:pt x="5343525" y="180975"/>
                    </a:lnTo>
                    <a:lnTo>
                      <a:pt x="6229350" y="76200"/>
                    </a:lnTo>
                    <a:lnTo>
                      <a:pt x="7115175" y="0"/>
                    </a:lnTo>
                  </a:path>
                </a:pathLst>
              </a:custGeom>
              <a:noFill/>
              <a:ln w="25400">
                <a:solidFill>
                  <a:srgbClr val="E16F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907416" y="1886585"/>
            <a:ext cx="96424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）比较男生和女生的身高变化，你能得出什么结论？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05256" y="2720023"/>
            <a:ext cx="900271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该地区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岁男生、女生的身高随年龄的增长而增高，但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岁之后女生的身高增长逐渐平缓，比男生的身高增长速度慢。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933450" y="2125664"/>
            <a:ext cx="103251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）把你的身高与平均值作比较，你有什么想法？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81594" y="3289049"/>
            <a:ext cx="61928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请同学们说说自己的想法。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2"/>
          <p:cNvSpPr txBox="1">
            <a:spLocks noChangeArrowheads="1"/>
          </p:cNvSpPr>
          <p:nvPr/>
        </p:nvSpPr>
        <p:spPr bwMode="auto">
          <a:xfrm>
            <a:off x="861854" y="1419222"/>
            <a:ext cx="9828212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记录你自己零用钱的收入、支出情况，并将你的统计结果分别用统计表、折线统计图的方式呈现出来。从中你能发现什么有价值的数学信息？你对自己有什么建议？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91557" y="4305301"/>
            <a:ext cx="7608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88" y="1620183"/>
            <a:ext cx="9247824" cy="40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2"/>
          <p:cNvSpPr txBox="1">
            <a:spLocks noChangeArrowheads="1"/>
          </p:cNvSpPr>
          <p:nvPr/>
        </p:nvSpPr>
        <p:spPr bwMode="auto">
          <a:xfrm>
            <a:off x="1184276" y="1313180"/>
            <a:ext cx="1009332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小组讨论：下面两组数据分别用条形统计图还是折线统计图表示更合适？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）五年级学生“五一”度假方式如下。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43393" y="5083155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用条形统计图更合适。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948386"/>
            <a:ext cx="99980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2"/>
          <p:cNvSpPr txBox="1">
            <a:spLocks noChangeArrowheads="1"/>
          </p:cNvSpPr>
          <p:nvPr/>
        </p:nvSpPr>
        <p:spPr bwMode="auto">
          <a:xfrm>
            <a:off x="1041401" y="1710038"/>
            <a:ext cx="100234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）民主路小学学生“五一”参加旅游人数统计如下。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64784" y="4829176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用折线统计图更合适。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630489"/>
            <a:ext cx="10240962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170952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87451" y="1695241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 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73400" y="1766678"/>
            <a:ext cx="824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根据复式折线统计图回答问题并进行数据分析和推测</a:t>
            </a:r>
          </a:p>
        </p:txBody>
      </p:sp>
      <p:sp>
        <p:nvSpPr>
          <p:cNvPr id="8197" name="文本框 1"/>
          <p:cNvSpPr txBox="1">
            <a:spLocks noChangeArrowheads="1"/>
          </p:cNvSpPr>
          <p:nvPr/>
        </p:nvSpPr>
        <p:spPr bwMode="auto">
          <a:xfrm>
            <a:off x="847726" y="2861629"/>
            <a:ext cx="10671174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下面是 2015 年和 2016 年某市风景区“十一”黄金周旅游人数统计图。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（1）该风景区 2015 年和 2016 年分别在哪一天接待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游客的数量最多？各是多少万人？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（2）两年中哪一天接待的人数相差最少？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（3）根据统计图，分析一下该风景区的旅游情况。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5" y="1713602"/>
            <a:ext cx="8522970" cy="44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938212" y="1826771"/>
            <a:ext cx="10993437" cy="8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（1）该风景区 2015 年和 2016 年分别在哪一天接待游客的数量最多？各是多少万人？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38212" y="2950375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从图中分别找到 2015 年和 2016 年中最高的点即接待游客数量最多的时间。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7652" y="4262919"/>
            <a:ext cx="973772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该风景区 2015 年在 10 月 2 日接待游客的数量最多，是 2.6 万人。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该风景区 2016 年在 10 月 4 日接待游客的数量最多，是 2.8 万人。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827724" y="1625448"/>
            <a:ext cx="109934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（2）两年中哪一天接待的人数相差最少？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62039" y="2728776"/>
            <a:ext cx="10047287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同一时间接待游客人数相差最少，即</a:t>
            </a:r>
          </a:p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在图中找到同一天最接近的两点。从图中可看出10 月 3 日接待人数都是 2.5 万人。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62039" y="4489174"/>
            <a:ext cx="973772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两年中在 10 月 3 日接待的人数相差最少。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835025" y="1994718"/>
            <a:ext cx="1099343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（3）根据统计图，分析一下该风景区的旅游情况。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06500" y="2929800"/>
            <a:ext cx="1031240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从图中反映出 2016 年该风景区接待的人数整体较 2015 年有所上升。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27139" y="4335781"/>
            <a:ext cx="97377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该风景区接待游客的人数在 2016 年较 2015 年有所增加，说明旅游情况在变好。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838200" y="1817854"/>
            <a:ext cx="10515599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我们已经学过的统计图有（          ）统计图和（          ）统计图。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为了便于比较，我们常常将两个单式条形统计图合并在一起，称为（         ）条形统计图；将两个单式折线统计图合并在一起，称为（       ）折线统计图。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87279" y="2127780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条形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401369" y="2127779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折线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6974" y="3569331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复式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71722" y="4296242"/>
            <a:ext cx="145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复式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宽屏</PresentationFormat>
  <Paragraphs>104</Paragraphs>
  <Slides>31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FandolFang R</vt:lpstr>
      <vt:lpstr>OPPOSans H</vt:lpstr>
      <vt:lpstr>OPPOSans R</vt:lpstr>
      <vt:lpstr>等线</vt:lpstr>
      <vt:lpstr>黑体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531</cp:revision>
  <dcterms:created xsi:type="dcterms:W3CDTF">2020-07-01T00:49:00Z</dcterms:created>
  <dcterms:modified xsi:type="dcterms:W3CDTF">2023-01-17T03:22:10Z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87FFF4AA72AF494F89E2076168743004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