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276" r:id="rId3"/>
    <p:sldId id="277" r:id="rId4"/>
    <p:sldId id="278" r:id="rId5"/>
    <p:sldId id="270" r:id="rId6"/>
    <p:sldId id="271" r:id="rId7"/>
    <p:sldId id="272" r:id="rId8"/>
    <p:sldId id="273" r:id="rId9"/>
    <p:sldId id="274" r:id="rId10"/>
    <p:sldId id="275" r:id="rId11"/>
    <p:sldId id="268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4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1CDC-68CC-4DE9-92F1-FCCDD0CEA8A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3D368-E244-468B-97B4-856EFA3D59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D368-E244-468B-97B4-856EFA3D593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5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pic>
        <p:nvPicPr>
          <p:cNvPr id="4099" name="图片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4013"/>
            <a:ext cx="91440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KSO_FD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KSO_FT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KSO_FN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6C6917-5336-4F79-8B98-FDE1FE6013E5}" type="slidenum">
              <a:rPr lang="en-US"/>
              <a:t>‹#›</a:t>
            </a:fld>
            <a:endParaRPr lang="en-US"/>
          </a:p>
        </p:txBody>
      </p:sp>
      <p:sp>
        <p:nvSpPr>
          <p:cNvPr id="4103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208213" y="3843338"/>
            <a:ext cx="5414962" cy="547687"/>
          </a:xfrm>
        </p:spPr>
        <p:txBody>
          <a:bodyPr/>
          <a:lstStyle>
            <a:lvl1pPr marL="0" indent="0" algn="ctr">
              <a:buFont typeface="Webdings" panose="05030102010509060703" pitchFamily="18" charset="2"/>
              <a:buNone/>
              <a:defRPr sz="1800">
                <a:solidFill>
                  <a:srgbClr val="6D6D6D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104" name="KSO_BT1"/>
          <p:cNvSpPr>
            <a:spLocks noGrp="1" noChangeArrowheads="1"/>
          </p:cNvSpPr>
          <p:nvPr>
            <p:ph type="ctrTitle"/>
          </p:nvPr>
        </p:nvSpPr>
        <p:spPr>
          <a:xfrm>
            <a:off x="2206625" y="2806700"/>
            <a:ext cx="5483225" cy="10001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3AD87-769B-4869-9047-843B2B1D87A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9250" y="166688"/>
            <a:ext cx="2108200" cy="62674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1475" y="166688"/>
            <a:ext cx="6175375" cy="6267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B01CC-DCFE-4AFA-89E8-4487BA29944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CDC18-171C-4145-B53E-CCCD85A5953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58005-B2BE-42A9-9F18-3B4C0041755F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71475" y="1120775"/>
            <a:ext cx="4141788" cy="531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663" y="1120775"/>
            <a:ext cx="4141787" cy="531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0AC54-AE66-4206-8E9F-5CCF7669E6A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41D7A-ACA4-4281-BA4E-E09FCD592BE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E5C7B-2006-4B88-AF4E-6B779637AAC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B56BF-06DC-40C5-B371-633E9EDDE2C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8F79E-62EA-4502-840A-156219927837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42BD3-5D39-46B4-8DF5-FF102EBEAA4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8"/>
          <p:cNvSpPr>
            <a:spLocks noChangeArrowheads="1"/>
          </p:cNvSpPr>
          <p:nvPr/>
        </p:nvSpPr>
        <p:spPr bwMode="auto">
          <a:xfrm>
            <a:off x="17145" y="635"/>
            <a:ext cx="9144000" cy="6858000"/>
          </a:xfrm>
          <a:prstGeom prst="rect">
            <a:avLst/>
          </a:prstGeom>
          <a:solidFill>
            <a:srgbClr val="E5F1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5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5160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6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61125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077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5160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/>
            </a:lvl1pPr>
          </a:lstStyle>
          <a:p>
            <a:fld id="{45B46692-0E9D-4D53-808F-9B85E5C58AE2}" type="slidenum">
              <a:rPr lang="en-US"/>
              <a:t>‹#›</a:t>
            </a:fld>
            <a:endParaRPr lang="en-US"/>
          </a:p>
        </p:txBody>
      </p:sp>
      <p:sp>
        <p:nvSpPr>
          <p:cNvPr id="307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120775"/>
            <a:ext cx="8435975" cy="531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371475" y="166688"/>
            <a:ext cx="8435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18E8C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80000"/>
        <a:buFont typeface="Webdings" panose="05030102010509060703" pitchFamily="18" charset="2"/>
        <a:buChar char="Ù"/>
        <a:defRPr sz="2400" b="1">
          <a:solidFill>
            <a:srgbClr val="218E8C"/>
          </a:solidFill>
          <a:latin typeface="+mn-lt"/>
          <a:ea typeface="+mn-ea"/>
          <a:cs typeface="+mn-cs"/>
        </a:defRPr>
      </a:lvl1pPr>
      <a:lvl2pPr marL="361950" indent="-361950" algn="l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5CD3FF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wmf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GIF"/><Relationship Id="rId12" Type="http://schemas.openxmlformats.org/officeDocument/2006/relationships/image" Target="../media/image30.png"/><Relationship Id="rId2" Type="http://schemas.openxmlformats.org/officeDocument/2006/relationships/image" Target="../media/image20.GIF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995711" y="2469654"/>
            <a:ext cx="5483225" cy="1000125"/>
          </a:xfrm>
        </p:spPr>
        <p:txBody>
          <a:bodyPr/>
          <a:lstStyle/>
          <a:p>
            <a:r>
              <a:rPr lang="en-US" altLang="zh-CN" sz="6600" dirty="0"/>
              <a:t>22.4 </a:t>
            </a:r>
            <a:r>
              <a:rPr lang="zh-CN" altLang="en-US" sz="6600" dirty="0"/>
              <a:t>矩形</a:t>
            </a:r>
          </a:p>
        </p:txBody>
      </p:sp>
      <p:sp>
        <p:nvSpPr>
          <p:cNvPr id="4" name="矩形 3"/>
          <p:cNvSpPr/>
          <p:nvPr/>
        </p:nvSpPr>
        <p:spPr>
          <a:xfrm>
            <a:off x="-24408" y="5517232"/>
            <a:ext cx="9168408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3279775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4.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已知：如图，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BC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是等腰△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BED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底边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ED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上的高，四边形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ABEC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是平行四边形．</a:t>
            </a:r>
          </a:p>
          <a:p>
            <a:pPr eaLnBrk="1" hangingPunct="1"/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求证：四边形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是矩形</a:t>
            </a:r>
            <a:r>
              <a:rPr lang="zh-CN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．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7589" name="Picture 5" descr="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4292600"/>
            <a:ext cx="2519363" cy="229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250825" y="620713"/>
            <a:ext cx="8569325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133350" eaLnBrk="1" hangingPunct="1">
              <a:spcBef>
                <a:spcPct val="2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3.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下列说法错误的是（  ）</a:t>
            </a:r>
          </a:p>
          <a:p>
            <a:pPr indent="133350"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有一个内角是直角的平行四边形是矩形</a:t>
            </a:r>
          </a:p>
          <a:p>
            <a:pPr indent="133350"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矩形的四个角都是直角，并且对角线相等</a:t>
            </a:r>
          </a:p>
          <a:p>
            <a:pPr indent="133350"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对角线相等的平行四边形是矩形</a:t>
            </a:r>
          </a:p>
          <a:p>
            <a:pPr indent="133350"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D.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有两个角是直角的四边形是矩形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3843338" y="6016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0" name="Group 4"/>
          <p:cNvGrpSpPr/>
          <p:nvPr/>
        </p:nvGrpSpPr>
        <p:grpSpPr bwMode="auto">
          <a:xfrm>
            <a:off x="3851275" y="576263"/>
            <a:ext cx="1447800" cy="1123950"/>
            <a:chOff x="280" y="2586"/>
            <a:chExt cx="912" cy="708"/>
          </a:xfrm>
        </p:grpSpPr>
        <p:sp>
          <p:nvSpPr>
            <p:cNvPr id="34821" name="AutoShape 5"/>
            <p:cNvSpPr>
              <a:spLocks noChangeArrowheads="1"/>
            </p:cNvSpPr>
            <p:nvPr/>
          </p:nvSpPr>
          <p:spPr bwMode="auto">
            <a:xfrm>
              <a:off x="280" y="2586"/>
              <a:ext cx="912" cy="5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33333"/>
                </a:gs>
                <a:gs pos="100000">
                  <a:srgbClr val="333333">
                    <a:gamma/>
                    <a:shade val="2902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>
              <a:off x="392" y="3166"/>
              <a:ext cx="688" cy="128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3333"/>
                </a:gs>
                <a:gs pos="100000">
                  <a:srgbClr val="333333">
                    <a:gamma/>
                    <a:shade val="69804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389" y="2676"/>
              <a:ext cx="694" cy="404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3300">
                    <a:gamma/>
                    <a:shade val="28627"/>
                    <a:invGamma/>
                  </a:srgbClr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1" hangingPunct="1"/>
              <a:r>
                <a:rPr lang="zh-CN" altLang="en-US" b="1">
                  <a:solidFill>
                    <a:schemeClr val="bg1"/>
                  </a:solidFill>
                </a:rPr>
                <a:t>作业</a:t>
              </a:r>
            </a:p>
          </p:txBody>
        </p:sp>
        <p:sp>
          <p:nvSpPr>
            <p:cNvPr id="34824" name="AutoShape 8"/>
            <p:cNvSpPr>
              <a:spLocks noChangeArrowheads="1"/>
            </p:cNvSpPr>
            <p:nvPr/>
          </p:nvSpPr>
          <p:spPr bwMode="auto">
            <a:xfrm>
              <a:off x="419" y="2614"/>
              <a:ext cx="634" cy="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25" name="AutoShape 9"/>
            <p:cNvSpPr>
              <a:spLocks noChangeArrowheads="1"/>
            </p:cNvSpPr>
            <p:nvPr/>
          </p:nvSpPr>
          <p:spPr bwMode="auto">
            <a:xfrm flipV="1">
              <a:off x="419" y="3041"/>
              <a:ext cx="634" cy="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alpha val="20000"/>
                  </a:schemeClr>
                </a:gs>
                <a:gs pos="100000">
                  <a:schemeClr val="tx2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 rot="-2700000">
              <a:off x="296" y="2628"/>
              <a:ext cx="87" cy="4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</p:grpSp>
      <p:pic>
        <p:nvPicPr>
          <p:cNvPr id="34828" name="Picture 12" descr="GIFXS0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541044"/>
            <a:ext cx="8027987" cy="177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30" name="WordArt 14" descr="绿色大理石"/>
          <p:cNvSpPr>
            <a:spLocks noChangeArrowheads="1" noChangeShapeType="1" noTextEdit="1"/>
          </p:cNvSpPr>
          <p:nvPr/>
        </p:nvSpPr>
        <p:spPr bwMode="auto">
          <a:xfrm>
            <a:off x="971550" y="2420938"/>
            <a:ext cx="7345363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kern="10"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预习下一节内容：菱形的性质及判定定理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/>
          <p:nvPr/>
        </p:nvGrpSpPr>
        <p:grpSpPr bwMode="auto">
          <a:xfrm>
            <a:off x="250825" y="2347913"/>
            <a:ext cx="2640013" cy="746125"/>
            <a:chOff x="174" y="1434"/>
            <a:chExt cx="1663" cy="470"/>
          </a:xfrm>
        </p:grpSpPr>
        <p:grpSp>
          <p:nvGrpSpPr>
            <p:cNvPr id="83971" name="Group 3"/>
            <p:cNvGrpSpPr/>
            <p:nvPr/>
          </p:nvGrpSpPr>
          <p:grpSpPr bwMode="auto">
            <a:xfrm>
              <a:off x="174" y="1434"/>
              <a:ext cx="1663" cy="447"/>
              <a:chOff x="174" y="1434"/>
              <a:chExt cx="1663" cy="447"/>
            </a:xfrm>
          </p:grpSpPr>
          <p:sp>
            <p:nvSpPr>
              <p:cNvPr id="83972" name="Arc 4"/>
              <p:cNvSpPr/>
              <p:nvPr/>
            </p:nvSpPr>
            <p:spPr bwMode="auto">
              <a:xfrm>
                <a:off x="340" y="1752"/>
                <a:ext cx="91" cy="1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6627"/>
                  <a:gd name="T2" fmla="*/ 21007 w 21600"/>
                  <a:gd name="T3" fmla="*/ 26627 h 26627"/>
                  <a:gd name="T4" fmla="*/ 0 w 21600"/>
                  <a:gd name="T5" fmla="*/ 21600 h 26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662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293"/>
                      <a:pt x="21400" y="24980"/>
                      <a:pt x="21006" y="26626"/>
                    </a:cubicBezTo>
                  </a:path>
                  <a:path w="21600" h="2662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293"/>
                      <a:pt x="21400" y="24980"/>
                      <a:pt x="21006" y="266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973" name="AutoShape 5"/>
              <p:cNvSpPr>
                <a:spLocks noChangeArrowheads="1"/>
              </p:cNvSpPr>
              <p:nvPr/>
            </p:nvSpPr>
            <p:spPr bwMode="auto">
              <a:xfrm>
                <a:off x="174" y="1434"/>
                <a:ext cx="1663" cy="447"/>
              </a:xfrm>
              <a:prstGeom prst="parallelogram">
                <a:avLst>
                  <a:gd name="adj" fmla="val 114280"/>
                </a:avLst>
              </a:prstGeom>
              <a:noFill/>
              <a:ln w="38100">
                <a:solidFill>
                  <a:srgbClr val="00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385" y="1616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</p:grp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187450" y="692150"/>
            <a:ext cx="4824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矩形：</a:t>
            </a:r>
          </a:p>
        </p:txBody>
      </p:sp>
      <p:grpSp>
        <p:nvGrpSpPr>
          <p:cNvPr id="83976" name="Group 8"/>
          <p:cNvGrpSpPr/>
          <p:nvPr/>
        </p:nvGrpSpPr>
        <p:grpSpPr bwMode="auto">
          <a:xfrm>
            <a:off x="3492500" y="2203450"/>
            <a:ext cx="1871663" cy="835025"/>
            <a:chOff x="2200" y="969"/>
            <a:chExt cx="1179" cy="526"/>
          </a:xfrm>
        </p:grpSpPr>
        <p:sp>
          <p:nvSpPr>
            <p:cNvPr id="83977" name="AutoShape 9"/>
            <p:cNvSpPr>
              <a:spLocks noChangeArrowheads="1"/>
            </p:cNvSpPr>
            <p:nvPr/>
          </p:nvSpPr>
          <p:spPr bwMode="auto">
            <a:xfrm>
              <a:off x="2200" y="969"/>
              <a:ext cx="1179" cy="511"/>
            </a:xfrm>
            <a:prstGeom prst="parallelogram">
              <a:avLst>
                <a:gd name="adj" fmla="val 0"/>
              </a:avLst>
            </a:prstGeom>
            <a:noFill/>
            <a:ln w="38100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zh-CN" altLang="zh-CN" sz="240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2245" y="1207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</p:grpSp>
      <p:grpSp>
        <p:nvGrpSpPr>
          <p:cNvPr id="83979" name="Group 11"/>
          <p:cNvGrpSpPr/>
          <p:nvPr/>
        </p:nvGrpSpPr>
        <p:grpSpPr bwMode="auto">
          <a:xfrm>
            <a:off x="6011863" y="2276475"/>
            <a:ext cx="2592387" cy="819150"/>
            <a:chOff x="3787" y="1117"/>
            <a:chExt cx="1633" cy="516"/>
          </a:xfrm>
        </p:grpSpPr>
        <p:grpSp>
          <p:nvGrpSpPr>
            <p:cNvPr id="83980" name="Group 12"/>
            <p:cNvGrpSpPr/>
            <p:nvPr/>
          </p:nvGrpSpPr>
          <p:grpSpPr bwMode="auto">
            <a:xfrm>
              <a:off x="3787" y="1117"/>
              <a:ext cx="1633" cy="516"/>
              <a:chOff x="3787" y="1117"/>
              <a:chExt cx="1633" cy="516"/>
            </a:xfrm>
          </p:grpSpPr>
          <p:sp>
            <p:nvSpPr>
              <p:cNvPr id="83981" name="Arc 13"/>
              <p:cNvSpPr/>
              <p:nvPr/>
            </p:nvSpPr>
            <p:spPr bwMode="auto">
              <a:xfrm>
                <a:off x="4195" y="1480"/>
                <a:ext cx="186" cy="15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994"/>
                  <a:gd name="T1" fmla="*/ 0 h 21600"/>
                  <a:gd name="T2" fmla="*/ 18994 w 18994"/>
                  <a:gd name="T3" fmla="*/ 11315 h 21600"/>
                  <a:gd name="T4" fmla="*/ 0 w 1899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94" h="21600" fill="none" extrusionOk="0">
                    <a:moveTo>
                      <a:pt x="-1" y="0"/>
                    </a:moveTo>
                    <a:cubicBezTo>
                      <a:pt x="7928" y="0"/>
                      <a:pt x="15219" y="4343"/>
                      <a:pt x="18994" y="11314"/>
                    </a:cubicBezTo>
                  </a:path>
                  <a:path w="18994" h="21600" stroke="0" extrusionOk="0">
                    <a:moveTo>
                      <a:pt x="-1" y="0"/>
                    </a:moveTo>
                    <a:cubicBezTo>
                      <a:pt x="7928" y="0"/>
                      <a:pt x="15219" y="4343"/>
                      <a:pt x="18994" y="1131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3982" name="AutoShape 14"/>
              <p:cNvSpPr>
                <a:spLocks noChangeArrowheads="1"/>
              </p:cNvSpPr>
              <p:nvPr/>
            </p:nvSpPr>
            <p:spPr bwMode="auto">
              <a:xfrm flipH="1">
                <a:off x="3787" y="1117"/>
                <a:ext cx="1633" cy="447"/>
              </a:xfrm>
              <a:prstGeom prst="parallelogram">
                <a:avLst>
                  <a:gd name="adj" fmla="val 112219"/>
                </a:avLst>
              </a:prstGeom>
              <a:solidFill>
                <a:schemeClr val="bg1"/>
              </a:solidFill>
              <a:ln w="38100">
                <a:solidFill>
                  <a:srgbClr val="0000FF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4241" y="1282"/>
              <a:ext cx="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kumimoji="1"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α</a:t>
              </a:r>
            </a:p>
          </p:txBody>
        </p:sp>
      </p:grp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900113" y="4365625"/>
            <a:ext cx="9288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有一个内角是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直角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平行四边形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叫做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矩形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83985" name="Group 17"/>
          <p:cNvGrpSpPr/>
          <p:nvPr/>
        </p:nvGrpSpPr>
        <p:grpSpPr bwMode="auto">
          <a:xfrm>
            <a:off x="684213" y="2060575"/>
            <a:ext cx="1727200" cy="1295400"/>
            <a:chOff x="431" y="1344"/>
            <a:chExt cx="1088" cy="816"/>
          </a:xfrm>
        </p:grpSpPr>
        <p:sp>
          <p:nvSpPr>
            <p:cNvPr id="83986" name="Line 18"/>
            <p:cNvSpPr>
              <a:spLocks noChangeShapeType="1"/>
            </p:cNvSpPr>
            <p:nvPr/>
          </p:nvSpPr>
          <p:spPr bwMode="auto">
            <a:xfrm>
              <a:off x="1383" y="2024"/>
              <a:ext cx="136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 flipH="1" flipV="1">
              <a:off x="431" y="1344"/>
              <a:ext cx="181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83988" name="Group 20"/>
          <p:cNvGrpSpPr/>
          <p:nvPr/>
        </p:nvGrpSpPr>
        <p:grpSpPr bwMode="auto">
          <a:xfrm>
            <a:off x="3132138" y="1844675"/>
            <a:ext cx="2663825" cy="1655763"/>
            <a:chOff x="1882" y="618"/>
            <a:chExt cx="1678" cy="1043"/>
          </a:xfrm>
        </p:grpSpPr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3379" y="1525"/>
              <a:ext cx="181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 flipH="1" flipV="1">
              <a:off x="1882" y="618"/>
              <a:ext cx="182" cy="136"/>
            </a:xfrm>
            <a:prstGeom prst="line">
              <a:avLst/>
            </a:prstGeom>
            <a:noFill/>
            <a:ln w="63500">
              <a:solidFill>
                <a:srgbClr val="FF0066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83991" name="Arc 23"/>
          <p:cNvSpPr/>
          <p:nvPr/>
        </p:nvSpPr>
        <p:spPr bwMode="auto">
          <a:xfrm>
            <a:off x="3492500" y="2854325"/>
            <a:ext cx="144463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7765"/>
              <a:gd name="T2" fmla="*/ 20701 w 21600"/>
              <a:gd name="T3" fmla="*/ 27765 h 27765"/>
              <a:gd name="T4" fmla="*/ 0 w 21600"/>
              <a:gd name="T5" fmla="*/ 21600 h 27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776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687"/>
                  <a:pt x="21297" y="25764"/>
                  <a:pt x="20701" y="27765"/>
                </a:cubicBezTo>
              </a:path>
              <a:path w="21600" h="2776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687"/>
                  <a:pt x="21297" y="25764"/>
                  <a:pt x="20701" y="2776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bg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83992" name="Group 24"/>
          <p:cNvGrpSpPr/>
          <p:nvPr/>
        </p:nvGrpSpPr>
        <p:grpSpPr bwMode="auto">
          <a:xfrm>
            <a:off x="3492500" y="2852738"/>
            <a:ext cx="144463" cy="144462"/>
            <a:chOff x="4331" y="2205"/>
            <a:chExt cx="91" cy="91"/>
          </a:xfrm>
        </p:grpSpPr>
        <p:sp>
          <p:nvSpPr>
            <p:cNvPr id="83993" name="Rectangle 25"/>
            <p:cNvSpPr>
              <a:spLocks noChangeArrowheads="1"/>
            </p:cNvSpPr>
            <p:nvPr/>
          </p:nvSpPr>
          <p:spPr bwMode="auto">
            <a:xfrm>
              <a:off x="4377" y="2205"/>
              <a:ext cx="45" cy="91"/>
            </a:xfrm>
            <a:prstGeom prst="rect">
              <a:avLst/>
            </a:prstGeom>
            <a:solidFill>
              <a:srgbClr val="BFF5B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83994" name="Group 26"/>
            <p:cNvGrpSpPr/>
            <p:nvPr/>
          </p:nvGrpSpPr>
          <p:grpSpPr bwMode="auto">
            <a:xfrm>
              <a:off x="4331" y="2205"/>
              <a:ext cx="90" cy="91"/>
              <a:chOff x="528" y="3216"/>
              <a:chExt cx="144" cy="192"/>
            </a:xfrm>
          </p:grpSpPr>
          <p:sp>
            <p:nvSpPr>
              <p:cNvPr id="83995" name="Line 27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83996" name="Line 28"/>
              <p:cNvSpPr>
                <a:spLocks noChangeShapeType="1"/>
              </p:cNvSpPr>
              <p:nvPr/>
            </p:nvSpPr>
            <p:spPr bwMode="auto">
              <a:xfrm>
                <a:off x="672" y="321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5" grpId="0" autoUpdateAnimBg="0"/>
      <p:bldP spid="83984" grpId="0" autoUpdateAnimBg="0"/>
      <p:bldP spid="839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050925" y="552450"/>
            <a:ext cx="5897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矩形的性质：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8035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矩形的性质定理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：矩形的四个角都是直角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 </a:t>
            </a:r>
          </a:p>
        </p:txBody>
      </p:sp>
      <p:grpSp>
        <p:nvGrpSpPr>
          <p:cNvPr id="84996" name="Group 4"/>
          <p:cNvGrpSpPr/>
          <p:nvPr/>
        </p:nvGrpSpPr>
        <p:grpSpPr bwMode="auto">
          <a:xfrm>
            <a:off x="2916238" y="4005263"/>
            <a:ext cx="3600450" cy="2286000"/>
            <a:chOff x="1854" y="2326"/>
            <a:chExt cx="2251" cy="1440"/>
          </a:xfrm>
        </p:grpSpPr>
        <p:grpSp>
          <p:nvGrpSpPr>
            <p:cNvPr id="84997" name="Group 5"/>
            <p:cNvGrpSpPr/>
            <p:nvPr/>
          </p:nvGrpSpPr>
          <p:grpSpPr bwMode="auto">
            <a:xfrm>
              <a:off x="2018" y="3385"/>
              <a:ext cx="118" cy="97"/>
              <a:chOff x="528" y="3216"/>
              <a:chExt cx="144" cy="192"/>
            </a:xfrm>
          </p:grpSpPr>
          <p:sp>
            <p:nvSpPr>
              <p:cNvPr id="84998" name="Line 6"/>
              <p:cNvSpPr>
                <a:spLocks noChangeShapeType="1"/>
              </p:cNvSpPr>
              <p:nvPr/>
            </p:nvSpPr>
            <p:spPr bwMode="auto">
              <a:xfrm>
                <a:off x="528" y="32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84999" name="Line 7"/>
              <p:cNvSpPr>
                <a:spLocks noChangeShapeType="1"/>
              </p:cNvSpPr>
              <p:nvPr/>
            </p:nvSpPr>
            <p:spPr bwMode="auto">
              <a:xfrm>
                <a:off x="672" y="3216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FF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85000" name="Group 8"/>
            <p:cNvGrpSpPr/>
            <p:nvPr/>
          </p:nvGrpSpPr>
          <p:grpSpPr bwMode="auto">
            <a:xfrm>
              <a:off x="1854" y="2326"/>
              <a:ext cx="2251" cy="1440"/>
              <a:chOff x="1854" y="2326"/>
              <a:chExt cx="2251" cy="1440"/>
            </a:xfrm>
          </p:grpSpPr>
          <p:sp>
            <p:nvSpPr>
              <p:cNvPr id="85001" name="AutoShape 9"/>
              <p:cNvSpPr>
                <a:spLocks noChangeArrowheads="1"/>
              </p:cNvSpPr>
              <p:nvPr/>
            </p:nvSpPr>
            <p:spPr bwMode="auto">
              <a:xfrm>
                <a:off x="2020" y="2614"/>
                <a:ext cx="1631" cy="885"/>
              </a:xfrm>
              <a:prstGeom prst="parallelogram">
                <a:avLst>
                  <a:gd name="adj" fmla="val 0"/>
                </a:avLst>
              </a:prstGeom>
              <a:noFill/>
              <a:ln w="38100">
                <a:solidFill>
                  <a:srgbClr val="FF00FF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kumimoji="1" lang="zh-CN" altLang="zh-CN" sz="2400">
                  <a:solidFill>
                    <a:srgbClr val="0000FF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5002" name="Text Box 10"/>
              <p:cNvSpPr txBox="1">
                <a:spLocks noChangeArrowheads="1"/>
              </p:cNvSpPr>
              <p:nvPr/>
            </p:nvSpPr>
            <p:spPr bwMode="auto">
              <a:xfrm>
                <a:off x="1882" y="2326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kumimoji="1"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85003" name="Text Box 11"/>
              <p:cNvSpPr txBox="1">
                <a:spLocks noChangeArrowheads="1"/>
              </p:cNvSpPr>
              <p:nvPr/>
            </p:nvSpPr>
            <p:spPr bwMode="auto">
              <a:xfrm>
                <a:off x="3515" y="2341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kumimoji="1"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85004" name="Text Box 12"/>
              <p:cNvSpPr txBox="1">
                <a:spLocks noChangeArrowheads="1"/>
              </p:cNvSpPr>
              <p:nvPr/>
            </p:nvSpPr>
            <p:spPr bwMode="auto">
              <a:xfrm>
                <a:off x="3578" y="3478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kumimoji="1"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85005" name="Text Box 13"/>
              <p:cNvSpPr txBox="1">
                <a:spLocks noChangeArrowheads="1"/>
              </p:cNvSpPr>
              <p:nvPr/>
            </p:nvSpPr>
            <p:spPr bwMode="auto">
              <a:xfrm>
                <a:off x="1854" y="3478"/>
                <a:ext cx="5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kumimoji="1" lang="en-US" altLang="zh-CN" sz="2400" b="1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</p:grp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250825" y="2205038"/>
            <a:ext cx="803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矩形的性质定理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：矩形的两条对角线相等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 </a:t>
            </a:r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3205163" y="4508500"/>
            <a:ext cx="2592387" cy="1368425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 flipV="1">
            <a:off x="3205163" y="4437063"/>
            <a:ext cx="2592387" cy="1439862"/>
          </a:xfrm>
          <a:prstGeom prst="line">
            <a:avLst/>
          </a:prstGeom>
          <a:noFill/>
          <a:ln w="3175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4213225" y="47244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</a:rPr>
              <a:t>O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250825" y="2924175"/>
            <a:ext cx="82089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性质定理的推论：直角三角形斜边上的中线</a:t>
            </a:r>
          </a:p>
          <a:p>
            <a:pPr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　　　　　　　　等于斜边长的一半</a:t>
            </a:r>
            <a:r>
              <a:rPr kumimoji="1" lang="en-US" altLang="zh-CN" sz="32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utoUpdateAnimBg="0"/>
      <p:bldP spid="85006" grpId="0" autoUpdateAnimBg="0"/>
      <p:bldP spid="85007" grpId="0" animBg="1"/>
      <p:bldP spid="85008" grpId="0" animBg="1"/>
      <p:bldP spid="85009" grpId="0"/>
      <p:bldP spid="850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31800" y="5205413"/>
            <a:ext cx="8655050" cy="1265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(2).</a:t>
            </a:r>
            <a:r>
              <a:rPr kumimoji="1"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矩形的两条对角线将矩形分成四个面积相等的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    等腰三角形</a:t>
            </a:r>
            <a:r>
              <a:rPr kumimoji="1"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(         )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31800" y="4768850"/>
            <a:ext cx="61261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(1).</a:t>
            </a:r>
            <a:r>
              <a:rPr kumimoji="1"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矩形是平行四边形</a:t>
            </a:r>
            <a:r>
              <a:rPr kumimoji="1"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(         )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692275" y="549275"/>
            <a:ext cx="1708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000" b="1" dirty="0">
                <a:solidFill>
                  <a:srgbClr val="0000FF"/>
                </a:solidFill>
                <a:ea typeface="方正舒体" panose="02010601030101010101" pitchFamily="2" charset="-122"/>
              </a:rPr>
              <a:t>练一练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58775" y="1817688"/>
            <a:ext cx="8559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2800" b="1" dirty="0">
                <a:solidFill>
                  <a:srgbClr val="0000FF"/>
                </a:solidFill>
              </a:rPr>
              <a:t>矩形的短边长为</a:t>
            </a:r>
            <a:r>
              <a:rPr lang="en-US" altLang="zh-CN" sz="2800" b="1" dirty="0">
                <a:solidFill>
                  <a:srgbClr val="0000FF"/>
                </a:solidFill>
              </a:rPr>
              <a:t>3cm,</a:t>
            </a:r>
            <a:r>
              <a:rPr lang="zh-CN" altLang="en-US" sz="2800" b="1" dirty="0">
                <a:solidFill>
                  <a:srgbClr val="0000FF"/>
                </a:solidFill>
              </a:rPr>
              <a:t>两对角线所成的钝角是</a:t>
            </a:r>
            <a:r>
              <a:rPr lang="en-US" altLang="zh-CN" sz="2800" b="1" dirty="0">
                <a:solidFill>
                  <a:srgbClr val="0000FF"/>
                </a:solidFill>
              </a:rPr>
              <a:t>120 </a:t>
            </a:r>
            <a:r>
              <a:rPr kumimoji="1" lang="en-US" altLang="zh-CN" sz="2800" b="1" dirty="0">
                <a:solidFill>
                  <a:srgbClr val="0000FF"/>
                </a:solidFill>
              </a:rPr>
              <a:t>°</a:t>
            </a:r>
            <a:r>
              <a:rPr lang="en-US" altLang="zh-CN" sz="2800" b="1" dirty="0">
                <a:solidFill>
                  <a:srgbClr val="0000FF"/>
                </a:solidFill>
              </a:rPr>
              <a:t>,</a:t>
            </a:r>
          </a:p>
          <a:p>
            <a:pPr eaLnBrk="1" hangingPunct="1"/>
            <a:r>
              <a:rPr lang="en-US" altLang="zh-CN" sz="2800" b="1" dirty="0">
                <a:solidFill>
                  <a:srgbClr val="0000FF"/>
                </a:solidFill>
              </a:rPr>
              <a:t>   </a:t>
            </a:r>
            <a:r>
              <a:rPr lang="zh-CN" altLang="en-US" sz="2800" b="1" dirty="0">
                <a:solidFill>
                  <a:srgbClr val="0000FF"/>
                </a:solidFill>
              </a:rPr>
              <a:t>则它的对角线长是</a:t>
            </a:r>
            <a:r>
              <a:rPr lang="en-US" altLang="zh-CN" sz="2800" b="1" dirty="0">
                <a:solidFill>
                  <a:srgbClr val="0000FF"/>
                </a:solidFill>
              </a:rPr>
              <a:t>_______.</a:t>
            </a: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4556125" y="329088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18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635125" y="49911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zh-CN" altLang="zh-CN" sz="1800">
              <a:solidFill>
                <a:srgbClr val="0000FF"/>
              </a:solidFill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793750" y="8445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endParaRPr lang="zh-CN" altLang="zh-CN" sz="4400">
              <a:solidFill>
                <a:srgbClr val="0000FF"/>
              </a:solidFill>
            </a:endParaRPr>
          </a:p>
        </p:txBody>
      </p:sp>
      <p:pic>
        <p:nvPicPr>
          <p:cNvPr id="86025" name="Picture 9" descr="PE02604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333375"/>
            <a:ext cx="21605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6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6350" y="5994400"/>
            <a:ext cx="6477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107950" y="335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6028" name="Group 12"/>
          <p:cNvGrpSpPr/>
          <p:nvPr/>
        </p:nvGrpSpPr>
        <p:grpSpPr bwMode="auto">
          <a:xfrm>
            <a:off x="431800" y="3041650"/>
            <a:ext cx="7434263" cy="968375"/>
            <a:chOff x="158" y="2069"/>
            <a:chExt cx="4683" cy="610"/>
          </a:xfrm>
        </p:grpSpPr>
        <p:sp>
          <p:nvSpPr>
            <p:cNvPr id="86029" name="Text Box 13"/>
            <p:cNvSpPr txBox="1">
              <a:spLocks noChangeArrowheads="1"/>
            </p:cNvSpPr>
            <p:nvPr/>
          </p:nvSpPr>
          <p:spPr bwMode="auto">
            <a:xfrm>
              <a:off x="158" y="2083"/>
              <a:ext cx="4683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zh-CN" sz="2800" b="1" dirty="0">
                  <a:solidFill>
                    <a:srgbClr val="0000FF"/>
                  </a:solidFill>
                </a:rPr>
                <a:t>2. 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已知矩形对角线长为</a:t>
              </a:r>
              <a:r>
                <a:rPr lang="en-US" altLang="zh-CN" sz="2800" b="1" dirty="0">
                  <a:solidFill>
                    <a:srgbClr val="0000FF"/>
                  </a:solidFill>
                </a:rPr>
                <a:t>4cm,</a:t>
              </a:r>
              <a:r>
                <a:rPr lang="zh-CN" altLang="en-US" sz="2800" b="1" dirty="0">
                  <a:solidFill>
                    <a:srgbClr val="0000FF"/>
                  </a:solidFill>
                </a:rPr>
                <a:t>一边长为        </a:t>
              </a:r>
              <a:r>
                <a:rPr lang="en-US" altLang="zh-CN" sz="2800" b="1" dirty="0">
                  <a:solidFill>
                    <a:srgbClr val="0000FF"/>
                  </a:solidFill>
                </a:rPr>
                <a:t>cm,</a:t>
              </a:r>
            </a:p>
            <a:p>
              <a:pPr eaLnBrk="1" hangingPunct="1"/>
              <a:r>
                <a:rPr lang="zh-CN" altLang="en-US" sz="2800" b="1" dirty="0">
                  <a:solidFill>
                    <a:srgbClr val="0000FF"/>
                  </a:solidFill>
                </a:rPr>
                <a:t>则矩形的面积是</a:t>
              </a:r>
              <a:r>
                <a:rPr lang="en-US" altLang="zh-CN" sz="2800" b="1" dirty="0">
                  <a:solidFill>
                    <a:srgbClr val="0000FF"/>
                  </a:solidFill>
                </a:rPr>
                <a:t>________.</a:t>
              </a:r>
            </a:p>
          </p:txBody>
        </p:sp>
        <p:graphicFrame>
          <p:nvGraphicFramePr>
            <p:cNvPr id="86030" name="Object 14"/>
            <p:cNvGraphicFramePr>
              <a:graphicFrameLocks noChangeAspect="1"/>
            </p:cNvGraphicFramePr>
            <p:nvPr/>
          </p:nvGraphicFramePr>
          <p:xfrm>
            <a:off x="3923" y="2069"/>
            <a:ext cx="408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49" name="Equation" r:id="rId6" imgW="304800" imgH="228600" progId="Equation.DSMT4">
                    <p:embed/>
                  </p:oleObj>
                </mc:Choice>
                <mc:Fallback>
                  <p:oleObj name="Equation" r:id="rId6" imgW="30480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" y="2069"/>
                          <a:ext cx="408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3959225" y="2151063"/>
            <a:ext cx="793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00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6cm</a:t>
            </a:r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3074988" y="3662363"/>
            <a:ext cx="1841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kumimoji="1" lang="zh-CN" altLang="zh-CN" sz="2600" b="1">
              <a:solidFill>
                <a:srgbClr val="0000FF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107950" y="4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6034" name="Group 18"/>
          <p:cNvGrpSpPr/>
          <p:nvPr/>
        </p:nvGrpSpPr>
        <p:grpSpPr bwMode="auto">
          <a:xfrm>
            <a:off x="3311525" y="3328988"/>
            <a:ext cx="1314450" cy="720725"/>
            <a:chOff x="1973" y="2251"/>
            <a:chExt cx="828" cy="454"/>
          </a:xfrm>
        </p:grpSpPr>
        <p:graphicFrame>
          <p:nvGraphicFramePr>
            <p:cNvPr id="86035" name="Object 19"/>
            <p:cNvGraphicFramePr>
              <a:graphicFrameLocks noChangeAspect="1"/>
            </p:cNvGraphicFramePr>
            <p:nvPr/>
          </p:nvGraphicFramePr>
          <p:xfrm>
            <a:off x="1973" y="2296"/>
            <a:ext cx="408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6050" name="Equation" r:id="rId8" imgW="304800" imgH="228600" progId="Equation.DSMT4">
                    <p:embed/>
                  </p:oleObj>
                </mc:Choice>
                <mc:Fallback>
                  <p:oleObj name="Equation" r:id="rId8" imgW="30480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2296"/>
                          <a:ext cx="408" cy="4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036" name="Text Box 20"/>
            <p:cNvSpPr txBox="1">
              <a:spLocks noChangeArrowheads="1"/>
            </p:cNvSpPr>
            <p:nvPr/>
          </p:nvSpPr>
          <p:spPr bwMode="auto">
            <a:xfrm>
              <a:off x="2381" y="2251"/>
              <a:ext cx="420" cy="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800">
                  <a:solidFill>
                    <a:srgbClr val="0000FF"/>
                  </a:solidFill>
                  <a:latin typeface="方正舒体" panose="02010601030101010101" pitchFamily="2" charset="-122"/>
                  <a:ea typeface="方正舒体" panose="02010601030101010101" pitchFamily="2" charset="-122"/>
                </a:rPr>
                <a:t>cm</a:t>
              </a:r>
            </a:p>
          </p:txBody>
        </p:sp>
      </p:grp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503238" y="4194175"/>
            <a:ext cx="17414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判断题</a:t>
            </a:r>
          </a:p>
        </p:txBody>
      </p:sp>
      <p:pic>
        <p:nvPicPr>
          <p:cNvPr id="86038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7938" y="4932363"/>
            <a:ext cx="611187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404813"/>
            <a:ext cx="34575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971550" y="1916113"/>
            <a:ext cx="6610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阅读课文第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16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页至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17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页，思考以下问题：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476375" y="3068638"/>
            <a:ext cx="607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、如何判定一个平行四边形是矩形？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476375" y="4149725"/>
            <a:ext cx="3576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、有哪些判定方法？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323850" y="620713"/>
            <a:ext cx="8101013" cy="719137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矩形的判定定理：对角线相等的平行四边形是矩形</a:t>
            </a:r>
          </a:p>
        </p:txBody>
      </p:sp>
      <p:pic>
        <p:nvPicPr>
          <p:cNvPr id="58401" name="Picture 3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0" y="1341438"/>
            <a:ext cx="59055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2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-19050" y="1890713"/>
            <a:ext cx="32766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3" name="Picture 3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6443663" y="1531938"/>
            <a:ext cx="2700337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4" name="Picture 3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0" y="2478088"/>
            <a:ext cx="558006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5" name="Picture 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900113" y="2935288"/>
            <a:ext cx="19431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6" name="Picture 3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611188" y="3360738"/>
            <a:ext cx="3960812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7" name="Picture 3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827088" y="3813175"/>
            <a:ext cx="32400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8" name="Picture 4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900113" y="4252913"/>
            <a:ext cx="33845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09" name="Picture 4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900113" y="4689475"/>
            <a:ext cx="22336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10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900113" y="5157788"/>
            <a:ext cx="3959225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11" name="Picture 4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971550" y="5576888"/>
            <a:ext cx="259238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412" name="Picture 4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6000"/>
          </a:blip>
          <a:srcRect/>
          <a:stretch>
            <a:fillRect/>
          </a:stretch>
        </p:blipFill>
        <p:spPr bwMode="auto">
          <a:xfrm>
            <a:off x="827088" y="6067425"/>
            <a:ext cx="2951162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6" name="Picture 4" descr="倒题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476250"/>
            <a:ext cx="1871663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41438"/>
            <a:ext cx="75961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8088" y="1284288"/>
            <a:ext cx="9366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44675"/>
            <a:ext cx="2503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1844675"/>
            <a:ext cx="27241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1" name="Picture 9" descr="解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276475"/>
            <a:ext cx="80962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213" y="2420938"/>
            <a:ext cx="381635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4213" y="2924175"/>
            <a:ext cx="19446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4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1188" y="3357563"/>
            <a:ext cx="46799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5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11188" y="3789363"/>
            <a:ext cx="36718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6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4213" y="4221163"/>
            <a:ext cx="18716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7" name="Picture 1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1188" y="4581525"/>
            <a:ext cx="309721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8" name="Picture 1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4213" y="5084763"/>
            <a:ext cx="24479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9" name="Picture 1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4213" y="5589588"/>
            <a:ext cx="3024187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30" name="Picture 1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55650" y="6021388"/>
            <a:ext cx="2879725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685007" y="450851"/>
            <a:ext cx="8101012" cy="719137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矩形的判定定理：有三个角是直角的四边形是矩形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0" y="1363663"/>
            <a:ext cx="7656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已知：四边形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中，∠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90°</a:t>
            </a:r>
          </a:p>
        </p:txBody>
      </p:sp>
      <p:grpSp>
        <p:nvGrpSpPr>
          <p:cNvPr id="65547" name="Group 11"/>
          <p:cNvGrpSpPr/>
          <p:nvPr/>
        </p:nvGrpSpPr>
        <p:grpSpPr bwMode="auto">
          <a:xfrm>
            <a:off x="6516688" y="1517650"/>
            <a:ext cx="2509837" cy="2127250"/>
            <a:chOff x="4105" y="875"/>
            <a:chExt cx="1581" cy="1340"/>
          </a:xfrm>
        </p:grpSpPr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4241" y="1162"/>
              <a:ext cx="1270" cy="771"/>
            </a:xfrm>
            <a:prstGeom prst="rect">
              <a:avLst/>
            </a:prstGeom>
            <a:noFill/>
            <a:ln w="28575" algn="ctr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543" name="Text Box 7"/>
            <p:cNvSpPr txBox="1">
              <a:spLocks noChangeArrowheads="1"/>
            </p:cNvSpPr>
            <p:nvPr/>
          </p:nvSpPr>
          <p:spPr bwMode="auto">
            <a:xfrm>
              <a:off x="5408" y="88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D</a:t>
              </a:r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4105" y="875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A</a:t>
              </a:r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4129" y="1878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B</a:t>
              </a:r>
            </a:p>
          </p:txBody>
        </p:sp>
        <p:sp>
          <p:nvSpPr>
            <p:cNvPr id="65546" name="Text Box 10"/>
            <p:cNvSpPr txBox="1">
              <a:spLocks noChangeArrowheads="1"/>
            </p:cNvSpPr>
            <p:nvPr/>
          </p:nvSpPr>
          <p:spPr bwMode="auto">
            <a:xfrm>
              <a:off x="5329" y="1888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C</a:t>
              </a:r>
            </a:p>
          </p:txBody>
        </p:sp>
      </p:grp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0" y="1844675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求证：四边形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是矩形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0" y="2420938"/>
            <a:ext cx="4605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证明：∵∠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90°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073150" y="2997200"/>
            <a:ext cx="3711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∴∠A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＋∠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180°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1042988" y="3573463"/>
            <a:ext cx="2263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∴AD∥BC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1042988" y="4005263"/>
            <a:ext cx="2978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同理：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AB∥CD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65553" name="Text Box 17"/>
          <p:cNvSpPr txBox="1">
            <a:spLocks noChangeArrowheads="1"/>
          </p:cNvSpPr>
          <p:nvPr/>
        </p:nvSpPr>
        <p:spPr bwMode="auto">
          <a:xfrm>
            <a:off x="1042988" y="4581525"/>
            <a:ext cx="512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∴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是平行四边形　</a:t>
            </a:r>
          </a:p>
        </p:txBody>
      </p: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1042988" y="5084763"/>
            <a:ext cx="2582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∵∠A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＝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90°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　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1042988" y="5661025"/>
            <a:ext cx="369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∴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四边形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是矩形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5548" grpId="0"/>
      <p:bldP spid="65549" grpId="0"/>
      <p:bldP spid="65550" grpId="0"/>
      <p:bldP spid="65551" grpId="0"/>
      <p:bldP spid="65552" grpId="0"/>
      <p:bldP spid="65553" grpId="0"/>
      <p:bldP spid="65554" grpId="0"/>
      <p:bldP spid="655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练习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404813"/>
            <a:ext cx="14192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1196975"/>
            <a:ext cx="9350375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．下列条件中，不能判定四边形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为矩形的是（  ）．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AB∥CD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AB=CD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AC=BD   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B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．∠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A=∠B=∠D=90°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C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AB=BC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AD=CD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，且∠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C=90°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AB=CD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AD=BC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，∠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A=90°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3667125"/>
            <a:ext cx="8353425" cy="257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平行四边形内角平分线能够围成的四边形是（  ）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梯形   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B.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矩形   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正方形   </a:t>
            </a:r>
          </a:p>
          <a:p>
            <a:pPr eaLnBrk="1" hangingPunct="1">
              <a:spcBef>
                <a:spcPct val="2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		   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D. </a:t>
            </a:r>
            <a:r>
              <a:rPr lang="zh-CN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不是平行四边形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8248650" y="11588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7366000" y="36449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/>
      <p:bldP spid="66569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50716A11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2CBEBB"/>
      </a:accent1>
      <a:accent2>
        <a:srgbClr val="00AEEF"/>
      </a:accent2>
      <a:accent3>
        <a:srgbClr val="FFFFFF"/>
      </a:accent3>
      <a:accent4>
        <a:srgbClr val="505050"/>
      </a:accent4>
      <a:accent5>
        <a:srgbClr val="ACDBDA"/>
      </a:accent5>
      <a:accent6>
        <a:srgbClr val="009DD9"/>
      </a:accent6>
      <a:hlink>
        <a:srgbClr val="00B0F0"/>
      </a:hlink>
      <a:folHlink>
        <a:srgbClr val="7F7F7F"/>
      </a:folHlink>
    </a:clrScheme>
    <a:fontScheme name="A000120150716A11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716A11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2CBEBB"/>
        </a:accent1>
        <a:accent2>
          <a:srgbClr val="00AEEF"/>
        </a:accent2>
        <a:accent3>
          <a:srgbClr val="FFFFFF"/>
        </a:accent3>
        <a:accent4>
          <a:srgbClr val="505050"/>
        </a:accent4>
        <a:accent5>
          <a:srgbClr val="ACDBDA"/>
        </a:accent5>
        <a:accent6>
          <a:srgbClr val="009DD9"/>
        </a:accent6>
        <a:hlink>
          <a:srgbClr val="00B0F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主题17</Template>
  <TotalTime>0</TotalTime>
  <Words>359</Words>
  <Application>Microsoft Office PowerPoint</Application>
  <PresentationFormat>全屏显示(4:3)</PresentationFormat>
  <Paragraphs>70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方正舒体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Webdings</vt:lpstr>
      <vt:lpstr>Wingdings</vt:lpstr>
      <vt:lpstr>WWW.2PPT.COM
</vt:lpstr>
      <vt:lpstr>Equation</vt:lpstr>
      <vt:lpstr>22.4 矩形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2022-01-07T08:13:24Z</dcterms:created>
  <dcterms:modified xsi:type="dcterms:W3CDTF">2023-01-17T03:22:15Z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4AE484C122484CD38F999BE2AB33333B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