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564" r:id="rId2"/>
    <p:sldId id="1494" r:id="rId3"/>
    <p:sldId id="1495" r:id="rId4"/>
    <p:sldId id="1544" r:id="rId5"/>
    <p:sldId id="1543" r:id="rId6"/>
    <p:sldId id="1472" r:id="rId7"/>
    <p:sldId id="1559" r:id="rId8"/>
    <p:sldId id="1546" r:id="rId9"/>
    <p:sldId id="1547" r:id="rId10"/>
    <p:sldId id="1566" r:id="rId11"/>
    <p:sldId id="1548" r:id="rId12"/>
    <p:sldId id="1560" r:id="rId13"/>
    <p:sldId id="1561" r:id="rId14"/>
    <p:sldId id="1562" r:id="rId15"/>
    <p:sldId id="1500" r:id="rId16"/>
    <p:sldId id="1501" r:id="rId17"/>
    <p:sldId id="1504" r:id="rId18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4313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848" autoAdjust="0"/>
  </p:normalViewPr>
  <p:slideViewPr>
    <p:cSldViewPr>
      <p:cViewPr>
        <p:scale>
          <a:sx n="100" d="100"/>
          <a:sy n="100" d="100"/>
        </p:scale>
        <p:origin x="-42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145433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Let</a:t>
            </a:r>
            <a:r>
              <a:rPr lang="en-US" altLang="zh-CN" sz="3600" b="1" dirty="0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3600" b="1" dirty="0">
                <a:solidFill>
                  <a:srgbClr val="00B050"/>
                </a:solidFill>
                <a:cs typeface="Times New Roman" panose="02020603050405020304" pitchFamily="18" charset="0"/>
              </a:rPr>
              <a:t>s celebrate!</a:t>
            </a:r>
          </a:p>
        </p:txBody>
      </p:sp>
      <p:sp>
        <p:nvSpPr>
          <p:cNvPr id="8" name="矩形 7"/>
          <p:cNvSpPr/>
          <p:nvPr/>
        </p:nvSpPr>
        <p:spPr>
          <a:xfrm>
            <a:off x="1386068" y="3836592"/>
            <a:ext cx="7759123" cy="438480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Four</a:t>
            </a:r>
            <a:r>
              <a:rPr lang="zh-CN" altLang="en-US" sz="2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kern="100" spc="-38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Grammar—Modals(2)</a:t>
            </a:r>
            <a:endParaRPr lang="zh-CN" altLang="zh-CN" sz="2400" b="1" kern="100" spc="-38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23246" y="4553280"/>
            <a:ext cx="916843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661309"/>
            <a:ext cx="8641125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3.must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的用法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必须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，语气比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should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ought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强烈。其否定形式为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不准；禁止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do 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because 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keep your word.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你不能那么做，因为你得遵守诺言。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88049"/>
            <a:ext cx="8533579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zh-CN" sz="2000" b="1" kern="100" dirty="0">
                <a:solidFill>
                  <a:srgbClr val="7030A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温馨提示</a:t>
            </a:r>
            <a:r>
              <a:rPr lang="en-US" altLang="zh-CN" sz="20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开头的一般疑问句的肯定回答中要用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，否定回答中要用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needn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t/don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have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—Must I finish the paper today?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—Yes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needn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have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今天我必须完成论文吗？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是的，你必须。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不，你不必。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表示有把握的肯定推测，只能用在肯定句中，意为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一定；准是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；在否定句、疑问句中要用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代替。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have worked hard all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day.You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be tired.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辛苦工作了一整天，你一定累了。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对现在情况的推测判断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701009"/>
            <a:ext cx="8587592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表示感情色彩，意为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偏偏；偏要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，常指令人不快的事情。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car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break down just when I was about to start.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我正要出发时车偏偏抛锚了。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142043"/>
            <a:ext cx="8587592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情态动词＋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have done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can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could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may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might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must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have done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表示对过去事情的推测。各情态动词的这种具体用法如下表：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92042" y="1548076"/>
          <a:ext cx="7075227" cy="3453384"/>
        </p:xfrm>
        <a:graphic>
          <a:graphicData uri="http://schemas.openxmlformats.org/drawingml/2006/table">
            <a:tbl>
              <a:tblPr/>
              <a:tblGrid>
                <a:gridCol w="3186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41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can/could have done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过去可能做了</a:t>
                      </a: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表推测</a:t>
                      </a: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本能做而未做</a:t>
                      </a: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表虚拟</a:t>
                      </a:r>
                      <a:r>
                        <a:rPr lang="en-US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4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should/ought to have done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本该做而未做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1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may/might have done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过去也许做了</a:t>
                      </a: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表推测</a:t>
                      </a: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4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本可能做而未做</a:t>
                      </a: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表虚拟</a:t>
                      </a: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must have done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一定已经做了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needn</a:t>
                      </a:r>
                      <a:r>
                        <a:rPr lang="en-US" sz="1900" b="1" kern="100">
                          <a:effectLst/>
                          <a:latin typeface="宋体" panose="02010600030101010101" pitchFamily="2" charset="-122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t have done</a:t>
                      </a:r>
                      <a:endParaRPr lang="zh-CN" sz="19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900" b="1" kern="100" dirty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本不必做而做了</a:t>
                      </a:r>
                      <a:endParaRPr lang="zh-CN" sz="19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19829" marR="198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304024"/>
            <a:ext cx="8587592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From what you said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must have told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all about 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从你所说的来看，她一定把一切都告诉你了。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should have told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me earlier or 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 have gone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with them.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你本应该早点告诉我，不然的话我就会和他们一块去了。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could have sent up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satellite successfully.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他们本来有能力成功发射这颗卫星的。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ought to/should have been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more careful.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你本应该更小心一些的。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needn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have told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them about 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你本来没有必要告诉他们那件事。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3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prstClr val="white"/>
                </a:solidFill>
              </a:rPr>
              <a:t> 2</a:t>
            </a:r>
            <a:endParaRPr lang="en-US" altLang="zh-CN" dirty="0">
              <a:solidFill>
                <a:prstClr val="white"/>
              </a:solidFill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4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prstClr val="white"/>
                </a:solidFill>
                <a:ea typeface="微软雅黑" panose="020B0503020204020204" pitchFamily="34" charset="-122"/>
              </a:rPr>
              <a:t>达标检测</a:t>
            </a:r>
          </a:p>
        </p:txBody>
      </p:sp>
      <p:sp>
        <p:nvSpPr>
          <p:cNvPr id="15" name="矩形 14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当堂检测   基础达标演练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720072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come to the party with you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I am not sure about it.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2.I heard you bought a new book.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have a look at it?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try telephoning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Smith; 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be home now.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4.It is a pity that 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break a leg just before we go on holiday.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5.Look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road is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wet.It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(rain) last night.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6.Her eyes are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red.She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(be) crying last night.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(see) the famous film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Wolf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Warrior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 you know so much about the plot(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情节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8.When I was a child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watch TV whenever I wanted to.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799624" y="268885"/>
            <a:ext cx="5544752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en-US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用适当的情态动词或所给动词的正确形式填空</a:t>
            </a:r>
            <a:endParaRPr lang="zh-CN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5167" y="762962"/>
            <a:ext cx="131829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may/might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76975" y="1226622"/>
            <a:ext cx="63701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33601" y="1698279"/>
            <a:ext cx="5232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can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42065" y="1680591"/>
            <a:ext cx="6081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447273" y="2154086"/>
            <a:ext cx="6786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must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3536" y="2592220"/>
            <a:ext cx="20316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must have rained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81544" y="3040974"/>
            <a:ext cx="183285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must have been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59780" y="3471357"/>
            <a:ext cx="17895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must have seen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30891" y="4382104"/>
            <a:ext cx="7364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could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8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846130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9.I 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find my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purse.I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可能把它忘在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in the supermarket yesterday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not sure.(2018·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天津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10.In today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information age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loss of data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能引起严重的问题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for a company.(2018·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北京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一定小心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the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camera.It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costs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(2015·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四川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可能感到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all the training a waste of time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I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 a hundred percent sure later you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ll be grateful you did it.(2015·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陕西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13.It was so noisy that we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不能听到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 ourselves speak.(2015·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浙江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672115" y="268885"/>
            <a:ext cx="1799770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en-US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  <a:endParaRPr lang="zh-CN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36563" y="912236"/>
            <a:ext cx="2763854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could/might have left it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44972" y="1761848"/>
            <a:ext cx="3023992" cy="68479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can cause serious problems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61153" y="2686879"/>
            <a:ext cx="2438966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must be careful 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45346" y="4041865"/>
            <a:ext cx="1857877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couldn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 hear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0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377119" y="3144252"/>
            <a:ext cx="1034360" cy="68479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may feel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语法导学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34267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语法导学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感悟规律   重点难点剖析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167" y="484709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4238625" algn="l"/>
              </a:tabLst>
            </a:pPr>
            <a:r>
              <a:rPr lang="zh-CN" altLang="en-US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感知以下课文原句，完成方框下的小题</a:t>
            </a:r>
            <a:endParaRPr lang="zh-CN" altLang="zh-CN" sz="2000" b="1" kern="100" dirty="0">
              <a:solidFill>
                <a:srgbClr val="0000FF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51167" y="-1232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语法感知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51167" y="977031"/>
          <a:ext cx="8803914" cy="3970433"/>
        </p:xfrm>
        <a:graphic>
          <a:graphicData uri="http://schemas.openxmlformats.org/drawingml/2006/table">
            <a:tbl>
              <a:tblPr firstRow="1" firstCol="1" bandRow="1"/>
              <a:tblGrid>
                <a:gridCol w="880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0433">
                <a:tc>
                  <a:txBody>
                    <a:bodyPr/>
                    <a:lstStyle/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1.That is why </a:t>
                      </a:r>
                      <a:r>
                        <a:rPr lang="en-US" altLang="zh-CN" sz="1900" b="1" i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Letters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zh-CN" sz="1900" b="1" i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zh-CN" sz="1900" b="1" i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Father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zh-CN" sz="1900" b="1" i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Christmas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could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be the perfect book...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2.The children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must have been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very excited as they opened it.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3.The letters were also beautifully illustrated—each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must have taken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its true author...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4.In another letter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Father Christmas complained about how he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could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not stop his helpers...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5.Interestingly</a:t>
                      </a:r>
                      <a:r>
                        <a:rPr lang="zh-CN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the letters did not contain the usual warnings to children that they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might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  <a:cs typeface="Courier New" panose="02070309020205020404" pitchFamily="49" charset="0"/>
                        </a:rPr>
                        <a:t> not...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71755"/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6....we </a:t>
                      </a:r>
                      <a:r>
                        <a:rPr lang="en-US" altLang="zh-CN" sz="1900" b="1" kern="1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can</a:t>
                      </a:r>
                      <a:r>
                        <a:rPr lang="en-US" altLang="zh-CN" sz="1900" b="1" kern="100" dirty="0" smtClean="0">
                          <a:effectLst/>
                          <a:latin typeface="Times New Roman" panose="02020603050405020304" pitchFamily="18" charset="0"/>
                          <a:ea typeface="华文细黑" panose="02010600040101010101" pitchFamily="2" charset="-122"/>
                        </a:rPr>
                        <a:t> all share the true spirit of giving at Christmas time.</a:t>
                      </a:r>
                      <a:endParaRPr lang="zh-CN" altLang="zh-CN" sz="8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2162" marR="22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08232" y="681978"/>
            <a:ext cx="8727536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以上句子中，句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、句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中的情态动词表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中的情态动词表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中的情态动词表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，意思是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    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4170" y="748669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能力</a:t>
            </a:r>
          </a:p>
        </p:txBody>
      </p:sp>
      <p:sp>
        <p:nvSpPr>
          <p:cNvPr id="16" name="矩形 15"/>
          <p:cNvSpPr/>
          <p:nvPr/>
        </p:nvSpPr>
        <p:spPr>
          <a:xfrm>
            <a:off x="2519504" y="1190066"/>
            <a:ext cx="90792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可能性</a:t>
            </a:r>
          </a:p>
        </p:txBody>
      </p:sp>
      <p:sp>
        <p:nvSpPr>
          <p:cNvPr id="18" name="矩形 17"/>
          <p:cNvSpPr/>
          <p:nvPr/>
        </p:nvSpPr>
        <p:spPr>
          <a:xfrm>
            <a:off x="4951323" y="1625407"/>
            <a:ext cx="193384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一定已经发生了</a:t>
            </a:r>
          </a:p>
        </p:txBody>
      </p:sp>
      <p:sp>
        <p:nvSpPr>
          <p:cNvPr id="8" name="矩形 7"/>
          <p:cNvSpPr/>
          <p:nvPr/>
        </p:nvSpPr>
        <p:spPr>
          <a:xfrm>
            <a:off x="3180364" y="1647512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猜测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8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1005939"/>
            <a:ext cx="8479566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1.can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could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的用法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表示能力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(could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是过去式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My grandmother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do some shopping on the Internet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but she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couldn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last year.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我奶奶会网购了，但是去年她还不会。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表示猜测，意为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可能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，一般用于疑问句和否定句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(could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是过去式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this news be true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？这则消息是真的吗？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437" y="412010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语法精析</a:t>
            </a:r>
            <a:endParaRPr lang="zh-CN" altLang="zh-CN" sz="210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88049"/>
            <a:ext cx="8641125" cy="517061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表示请求和许可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(could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表示更委婉的语气，回答时只能用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Can/Could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go now?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—Yes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我现在可以走了吗？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是的，可以。</a:t>
            </a:r>
            <a:endParaRPr lang="en-US" altLang="zh-CN" sz="2000" b="1" kern="100" dirty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用于肯定的陈述句中，表示理论上或习惯上的可能性。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we all know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anyone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make mistakes.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我们都知道，任何人都可能犯错。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习惯用法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cannot...too...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无论怎样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都不过分，越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越好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。有时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cannot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 never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替代。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cannot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thank 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much for what you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ve done for us.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对于你们为我们所做的一切，我们怎么感激你们都不过分。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196036"/>
            <a:ext cx="8641125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2.may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的用法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表示允许、许可。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在语气上比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更委婉。以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/might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开头的问句在否定回答中要用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mustn</a:t>
            </a:r>
            <a:r>
              <a:rPr lang="en-US" altLang="zh-CN" sz="20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May/Might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play the computer games after supper?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—Yes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No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mustn</a:t>
            </a: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晚饭后我可以玩电脑游戏吗？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——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是的，可以。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不，不行。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437" y="517181"/>
            <a:ext cx="8641125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表示把握不大的推测，意为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可能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，用于肯定句。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语气更加不肯定，指现在或将来，只有在宾语从句中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 do (be)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才表示过去的可能性。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think 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come tomorrow.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我认为明天他可能会来。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told me he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might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be late.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他告诉我他可能会迟到。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(3)may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用于祈使句表示祝愿。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succeed.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祝你成功。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全屏显示(16:9)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IPAPANNEW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2023-01-17T03:22:20Z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6B4425AC30334CB0AA5763F94E2726A4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