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8" r:id="rId2"/>
    <p:sldId id="268" r:id="rId3"/>
    <p:sldId id="305" r:id="rId4"/>
    <p:sldId id="257" r:id="rId5"/>
    <p:sldId id="339" r:id="rId6"/>
    <p:sldId id="356" r:id="rId7"/>
    <p:sldId id="317" r:id="rId8"/>
    <p:sldId id="352" r:id="rId9"/>
    <p:sldId id="303" r:id="rId10"/>
    <p:sldId id="353" r:id="rId11"/>
    <p:sldId id="348" r:id="rId12"/>
    <p:sldId id="354" r:id="rId13"/>
    <p:sldId id="333" r:id="rId14"/>
    <p:sldId id="350" r:id="rId15"/>
    <p:sldId id="282" r:id="rId1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964B"/>
    <a:srgbClr val="A05F87"/>
    <a:srgbClr val="A1C450"/>
    <a:srgbClr val="007CC2"/>
    <a:srgbClr val="202020"/>
    <a:srgbClr val="323232"/>
    <a:srgbClr val="CC3300"/>
    <a:srgbClr val="CC0000"/>
    <a:srgbClr val="FF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2F9A3-3A9A-48AB-AF4F-18F331146BD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E07CF-1B56-4FAF-B129-28A37475AD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614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61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68348A04-DF13-4B22-8A92-1C3629807D0B}" type="slidenum">
              <a:rPr lang="zh-CN" altLang="en-US" smtClean="0">
                <a:latin typeface="Calibri" panose="020F0502020204030204" pitchFamily="34" charset="0"/>
              </a:rPr>
              <a:t>3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7060CA1-A8E9-4830-AB01-4814E3CF6492}" type="slidenum">
              <a:rPr lang="zh-CN" altLang="en-US" smtClean="0">
                <a:latin typeface="Calibri" panose="020F0502020204030204" pitchFamily="34" charset="0"/>
              </a:rPr>
              <a:t>6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11EEC8D-3218-4483-B60B-1ADE3BFBA972}" type="slidenum">
              <a:rPr lang="zh-CN" altLang="en-US" smtClean="0">
                <a:latin typeface="Calibri" panose="020F0502020204030204" pitchFamily="34" charset="0"/>
              </a:rPr>
              <a:t>7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027D76F-81EB-4F7E-9DF8-50C157099934}" type="slidenum">
              <a:rPr lang="zh-CN" altLang="en-US" smtClean="0">
                <a:latin typeface="Calibri" panose="020F0502020204030204" pitchFamily="34" charset="0"/>
              </a:rPr>
              <a:t>9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30A76D6-C6F2-434B-8FB6-237582097B3F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zh-CN" altLang="en-US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7F7965A-A4CF-4576-BFA7-74E2EB2B376F}" type="slidenum">
              <a:rPr lang="zh-CN" altLang="en-US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zh-CN" altLang="en-US"/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5F5BCE7-4713-45E9-AB05-2D5EAB7D5083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0" y="1757122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商中</a:t>
            </a:r>
            <a:r>
              <a:rPr lang="zh-CN" altLang="en-US" sz="5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间、末</a:t>
            </a:r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尾有</a:t>
            </a:r>
            <a:r>
              <a:rPr lang="en-US" altLang="zh-CN" sz="5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的除</a:t>
            </a:r>
            <a:r>
              <a:rPr lang="zh-CN" altLang="en-US" sz="5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法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3351744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prstClr val="white"/>
                </a:solidFill>
              </a:rPr>
              <a:t>第</a:t>
            </a:r>
            <a:r>
              <a:rPr lang="en-US" altLang="zh-CN" sz="2800" b="1" dirty="0" smtClean="0">
                <a:solidFill>
                  <a:prstClr val="white"/>
                </a:solidFill>
              </a:rPr>
              <a:t>2</a:t>
            </a:r>
            <a:r>
              <a:rPr lang="zh-CN" altLang="en-US" sz="2800" b="1" dirty="0" smtClean="0">
                <a:solidFill>
                  <a:prstClr val="white"/>
                </a:solidFill>
              </a:rPr>
              <a:t>课时 </a:t>
            </a:r>
            <a:endParaRPr lang="zh-CN" altLang="en-US" sz="2800" b="1" dirty="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47286" y="4513699"/>
            <a:ext cx="22974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dirty="0">
                <a:solidFill>
                  <a:prstClr val="white"/>
                </a:solidFill>
              </a:rPr>
              <a:t>苏教</a:t>
            </a:r>
            <a:r>
              <a:rPr lang="zh-CN" altLang="en-US" sz="1400" dirty="0" smtClean="0">
                <a:solidFill>
                  <a:prstClr val="white"/>
                </a:solidFill>
              </a:rPr>
              <a:t>版  </a:t>
            </a:r>
            <a:r>
              <a:rPr lang="zh-CN" altLang="en-US" sz="1400" dirty="0">
                <a:solidFill>
                  <a:prstClr val="white"/>
                </a:solidFill>
              </a:rPr>
              <a:t>数学  </a:t>
            </a:r>
            <a:r>
              <a:rPr lang="zh-CN" altLang="en-US" sz="1400" dirty="0" smtClean="0">
                <a:solidFill>
                  <a:prstClr val="white"/>
                </a:solidFill>
              </a:rPr>
              <a:t>三年级  </a:t>
            </a:r>
            <a:r>
              <a:rPr lang="zh-CN" altLang="en-US" sz="1400" dirty="0">
                <a:solidFill>
                  <a:prstClr val="white"/>
                </a:solidFill>
              </a:rPr>
              <a:t>上册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86761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-448733" y="4305301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2531534" y="2262717"/>
            <a:ext cx="20108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49"/>
          <p:cNvSpPr txBox="1">
            <a:spLocks noChangeArrowheads="1"/>
          </p:cNvSpPr>
          <p:nvPr/>
        </p:nvSpPr>
        <p:spPr bwMode="auto">
          <a:xfrm>
            <a:off x="2364316" y="2146301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6153" name="Text Box 35"/>
          <p:cNvSpPr txBox="1">
            <a:spLocks noChangeArrowheads="1"/>
          </p:cNvSpPr>
          <p:nvPr/>
        </p:nvSpPr>
        <p:spPr bwMode="auto">
          <a:xfrm>
            <a:off x="2114167" y="2181086"/>
            <a:ext cx="577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54" name="Text Box 35"/>
          <p:cNvSpPr txBox="1">
            <a:spLocks noChangeArrowheads="1"/>
          </p:cNvSpPr>
          <p:nvPr/>
        </p:nvSpPr>
        <p:spPr bwMode="auto">
          <a:xfrm>
            <a:off x="2760133" y="2203451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3 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1 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53" name="直接连接符 52"/>
          <p:cNvCxnSpPr/>
          <p:nvPr/>
        </p:nvCxnSpPr>
        <p:spPr>
          <a:xfrm flipV="1">
            <a:off x="2571751" y="3331633"/>
            <a:ext cx="1970616" cy="25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V="1">
            <a:off x="2590801" y="4559300"/>
            <a:ext cx="19515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3393017" y="1672167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004734" y="4011084"/>
            <a:ext cx="505884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2760134" y="2802467"/>
            <a:ext cx="505884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004734" y="3445934"/>
            <a:ext cx="505884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981451" y="4658784"/>
            <a:ext cx="505883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3981451" y="1667934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Text Box 35"/>
          <p:cNvSpPr txBox="1">
            <a:spLocks noChangeArrowheads="1"/>
          </p:cNvSpPr>
          <p:nvPr/>
        </p:nvSpPr>
        <p:spPr bwMode="auto">
          <a:xfrm>
            <a:off x="3439202" y="1671764"/>
            <a:ext cx="577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3" name="Text Box 35"/>
          <p:cNvSpPr txBox="1">
            <a:spLocks noChangeArrowheads="1"/>
          </p:cNvSpPr>
          <p:nvPr/>
        </p:nvSpPr>
        <p:spPr bwMode="auto">
          <a:xfrm>
            <a:off x="4048802" y="3413780"/>
            <a:ext cx="577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65" name="Text Box 35"/>
          <p:cNvSpPr txBox="1">
            <a:spLocks noChangeArrowheads="1"/>
          </p:cNvSpPr>
          <p:nvPr/>
        </p:nvSpPr>
        <p:spPr bwMode="auto">
          <a:xfrm>
            <a:off x="776818" y="1500717"/>
            <a:ext cx="5778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1.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1" name="Text Box 35"/>
          <p:cNvSpPr txBox="1">
            <a:spLocks noChangeArrowheads="1"/>
          </p:cNvSpPr>
          <p:nvPr/>
        </p:nvSpPr>
        <p:spPr bwMode="auto">
          <a:xfrm>
            <a:off x="4017050" y="4622398"/>
            <a:ext cx="577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4" name="Text Box 35"/>
          <p:cNvSpPr txBox="1">
            <a:spLocks noChangeArrowheads="1"/>
          </p:cNvSpPr>
          <p:nvPr/>
        </p:nvSpPr>
        <p:spPr bwMode="auto">
          <a:xfrm>
            <a:off x="4046683" y="1650598"/>
            <a:ext cx="577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768601" y="1682751"/>
            <a:ext cx="505884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0" name="Text Box 35"/>
          <p:cNvSpPr txBox="1">
            <a:spLocks noChangeArrowheads="1"/>
          </p:cNvSpPr>
          <p:nvPr/>
        </p:nvSpPr>
        <p:spPr bwMode="auto">
          <a:xfrm>
            <a:off x="2797850" y="1667531"/>
            <a:ext cx="577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2793617" y="2797831"/>
            <a:ext cx="577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3" name="直接连接符 72"/>
          <p:cNvCxnSpPr/>
          <p:nvPr/>
        </p:nvCxnSpPr>
        <p:spPr>
          <a:xfrm>
            <a:off x="5867401" y="2262717"/>
            <a:ext cx="20108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3" name="TextBox 49"/>
          <p:cNvSpPr txBox="1">
            <a:spLocks noChangeArrowheads="1"/>
          </p:cNvSpPr>
          <p:nvPr/>
        </p:nvSpPr>
        <p:spPr bwMode="auto">
          <a:xfrm>
            <a:off x="5709996" y="2148419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6174" name="Text Box 35"/>
          <p:cNvSpPr txBox="1">
            <a:spLocks noChangeArrowheads="1"/>
          </p:cNvSpPr>
          <p:nvPr/>
        </p:nvSpPr>
        <p:spPr bwMode="auto">
          <a:xfrm>
            <a:off x="5386148" y="2250020"/>
            <a:ext cx="577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7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75" name="Text Box 35"/>
          <p:cNvSpPr txBox="1">
            <a:spLocks noChangeArrowheads="1"/>
          </p:cNvSpPr>
          <p:nvPr/>
        </p:nvSpPr>
        <p:spPr bwMode="auto">
          <a:xfrm>
            <a:off x="6096000" y="2203451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4 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9 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6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7" name="直接连接符 76"/>
          <p:cNvCxnSpPr/>
          <p:nvPr/>
        </p:nvCxnSpPr>
        <p:spPr>
          <a:xfrm flipV="1">
            <a:off x="5907617" y="3331633"/>
            <a:ext cx="1970616" cy="25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矩形 78"/>
          <p:cNvSpPr/>
          <p:nvPr/>
        </p:nvSpPr>
        <p:spPr>
          <a:xfrm>
            <a:off x="6728884" y="1672167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7351184" y="3448051"/>
            <a:ext cx="505883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6096001" y="2802467"/>
            <a:ext cx="505884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7317317" y="1667934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5" name="Text Box 35"/>
          <p:cNvSpPr txBox="1">
            <a:spLocks noChangeArrowheads="1"/>
          </p:cNvSpPr>
          <p:nvPr/>
        </p:nvSpPr>
        <p:spPr bwMode="auto">
          <a:xfrm>
            <a:off x="6775068" y="1671764"/>
            <a:ext cx="577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7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7" name="Text Box 35"/>
          <p:cNvSpPr txBox="1">
            <a:spLocks noChangeArrowheads="1"/>
          </p:cNvSpPr>
          <p:nvPr/>
        </p:nvSpPr>
        <p:spPr bwMode="auto">
          <a:xfrm>
            <a:off x="7380435" y="3437064"/>
            <a:ext cx="577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6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9" name="Text Box 35"/>
          <p:cNvSpPr txBox="1">
            <a:spLocks noChangeArrowheads="1"/>
          </p:cNvSpPr>
          <p:nvPr/>
        </p:nvSpPr>
        <p:spPr bwMode="auto">
          <a:xfrm>
            <a:off x="7382550" y="1650598"/>
            <a:ext cx="577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3407834" y="3441701"/>
            <a:ext cx="505884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3386667" y="4017434"/>
            <a:ext cx="505884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2" name="Text Box 35"/>
          <p:cNvSpPr txBox="1">
            <a:spLocks noChangeArrowheads="1"/>
          </p:cNvSpPr>
          <p:nvPr/>
        </p:nvSpPr>
        <p:spPr bwMode="auto">
          <a:xfrm>
            <a:off x="3430735" y="3437064"/>
            <a:ext cx="577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" name="组合 10"/>
          <p:cNvGrpSpPr/>
          <p:nvPr/>
        </p:nvGrpSpPr>
        <p:grpSpPr bwMode="auto">
          <a:xfrm>
            <a:off x="3422267" y="3978930"/>
            <a:ext cx="1193800" cy="546625"/>
            <a:chOff x="2534505" y="2945433"/>
            <a:chExt cx="896121" cy="410052"/>
          </a:xfrm>
        </p:grpSpPr>
        <p:sp>
          <p:nvSpPr>
            <p:cNvPr id="6202" name="Text Box 35"/>
            <p:cNvSpPr txBox="1">
              <a:spLocks noChangeArrowheads="1"/>
            </p:cNvSpPr>
            <p:nvPr/>
          </p:nvSpPr>
          <p:spPr bwMode="auto">
            <a:xfrm>
              <a:off x="2997239" y="2945433"/>
              <a:ext cx="433387" cy="392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203" name="Text Box 35"/>
            <p:cNvSpPr txBox="1">
              <a:spLocks noChangeArrowheads="1"/>
            </p:cNvSpPr>
            <p:nvPr/>
          </p:nvSpPr>
          <p:spPr bwMode="auto">
            <a:xfrm>
              <a:off x="2534505" y="2962991"/>
              <a:ext cx="433387" cy="392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endPara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96" name="直接连接符 69"/>
          <p:cNvCxnSpPr/>
          <p:nvPr/>
        </p:nvCxnSpPr>
        <p:spPr bwMode="auto">
          <a:xfrm>
            <a:off x="8949267" y="2262717"/>
            <a:ext cx="20129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9" name="TextBox 70"/>
          <p:cNvSpPr txBox="1">
            <a:spLocks noChangeArrowheads="1"/>
          </p:cNvSpPr>
          <p:nvPr/>
        </p:nvSpPr>
        <p:spPr bwMode="auto">
          <a:xfrm>
            <a:off x="8789747" y="2148419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6190" name="Text Box 35"/>
          <p:cNvSpPr txBox="1">
            <a:spLocks noChangeArrowheads="1"/>
          </p:cNvSpPr>
          <p:nvPr/>
        </p:nvSpPr>
        <p:spPr bwMode="auto">
          <a:xfrm>
            <a:off x="9177867" y="2205567"/>
            <a:ext cx="19833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8 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0  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  1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" name="Text Box 35"/>
          <p:cNvSpPr txBox="1">
            <a:spLocks noChangeArrowheads="1"/>
          </p:cNvSpPr>
          <p:nvPr/>
        </p:nvSpPr>
        <p:spPr bwMode="auto">
          <a:xfrm>
            <a:off x="9163052" y="2755901"/>
            <a:ext cx="7916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8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01" name="直接连接符 73"/>
          <p:cNvCxnSpPr/>
          <p:nvPr/>
        </p:nvCxnSpPr>
        <p:spPr bwMode="auto">
          <a:xfrm>
            <a:off x="8989484" y="3357033"/>
            <a:ext cx="197273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 Box 35"/>
          <p:cNvSpPr txBox="1">
            <a:spLocks noChangeArrowheads="1"/>
          </p:cNvSpPr>
          <p:nvPr/>
        </p:nvSpPr>
        <p:spPr bwMode="auto">
          <a:xfrm>
            <a:off x="9800167" y="3429001"/>
            <a:ext cx="577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9" name="Text Box 35"/>
          <p:cNvSpPr txBox="1">
            <a:spLocks noChangeArrowheads="1"/>
          </p:cNvSpPr>
          <p:nvPr/>
        </p:nvSpPr>
        <p:spPr bwMode="auto">
          <a:xfrm>
            <a:off x="9177867" y="1579034"/>
            <a:ext cx="5799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0" name="Text Box 35"/>
          <p:cNvSpPr txBox="1">
            <a:spLocks noChangeArrowheads="1"/>
          </p:cNvSpPr>
          <p:nvPr/>
        </p:nvSpPr>
        <p:spPr bwMode="auto">
          <a:xfrm>
            <a:off x="9806518" y="1568451"/>
            <a:ext cx="577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96" name="Text Box 23"/>
          <p:cNvSpPr txBox="1">
            <a:spLocks noChangeArrowheads="1"/>
          </p:cNvSpPr>
          <p:nvPr/>
        </p:nvSpPr>
        <p:spPr bwMode="auto">
          <a:xfrm>
            <a:off x="8400281" y="2207687"/>
            <a:ext cx="656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10428818" y="1572685"/>
            <a:ext cx="577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" name="组合 11"/>
          <p:cNvGrpSpPr/>
          <p:nvPr/>
        </p:nvGrpSpPr>
        <p:grpSpPr bwMode="auto">
          <a:xfrm>
            <a:off x="6184517" y="2861330"/>
            <a:ext cx="1208617" cy="527451"/>
            <a:chOff x="4566154" y="2045270"/>
            <a:chExt cx="906016" cy="395586"/>
          </a:xfrm>
        </p:grpSpPr>
        <p:sp>
          <p:nvSpPr>
            <p:cNvPr id="6200" name="Text Box 35"/>
            <p:cNvSpPr txBox="1">
              <a:spLocks noChangeArrowheads="1"/>
            </p:cNvSpPr>
            <p:nvPr/>
          </p:nvSpPr>
          <p:spPr bwMode="auto">
            <a:xfrm>
              <a:off x="4566154" y="2048443"/>
              <a:ext cx="433387" cy="39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endPara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201" name="Text Box 35"/>
            <p:cNvSpPr txBox="1">
              <a:spLocks noChangeArrowheads="1"/>
            </p:cNvSpPr>
            <p:nvPr/>
          </p:nvSpPr>
          <p:spPr bwMode="auto">
            <a:xfrm>
              <a:off x="5038783" y="2045270"/>
              <a:ext cx="433387" cy="39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9</a:t>
              </a:r>
              <a:endPara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46" name="矩形 145"/>
          <p:cNvSpPr/>
          <p:nvPr/>
        </p:nvSpPr>
        <p:spPr>
          <a:xfrm>
            <a:off x="6769100" y="2812192"/>
            <a:ext cx="505884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3" grpId="0"/>
      <p:bldP spid="111" grpId="0"/>
      <p:bldP spid="114" grpId="0"/>
      <p:bldP spid="70" grpId="0"/>
      <p:bldP spid="71" grpId="0"/>
      <p:bldP spid="85" grpId="0"/>
      <p:bldP spid="87" grpId="0"/>
      <p:bldP spid="89" grpId="0"/>
      <p:bldP spid="122" grpId="0"/>
      <p:bldP spid="104" grpId="0"/>
      <p:bldP spid="108" grpId="0"/>
      <p:bldP spid="109" grpId="0"/>
      <p:bldP spid="110" grpId="0"/>
      <p:bldP spid="1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5"/>
          <p:cNvGrpSpPr/>
          <p:nvPr/>
        </p:nvGrpSpPr>
        <p:grpSpPr bwMode="auto">
          <a:xfrm>
            <a:off x="6331146" y="2489763"/>
            <a:ext cx="2582896" cy="2805200"/>
            <a:chOff x="4928637" y="1857221"/>
            <a:chExt cx="1937495" cy="2104502"/>
          </a:xfrm>
        </p:grpSpPr>
        <p:grpSp>
          <p:nvGrpSpPr>
            <p:cNvPr id="7198" name="组合 73"/>
            <p:cNvGrpSpPr/>
            <p:nvPr/>
          </p:nvGrpSpPr>
          <p:grpSpPr bwMode="auto">
            <a:xfrm>
              <a:off x="4928637" y="1857221"/>
              <a:ext cx="1937495" cy="2104502"/>
              <a:chOff x="459630" y="1862356"/>
              <a:chExt cx="1937495" cy="2104502"/>
            </a:xfrm>
          </p:grpSpPr>
          <p:grpSp>
            <p:nvGrpSpPr>
              <p:cNvPr id="7200" name="组合 74"/>
              <p:cNvGrpSpPr/>
              <p:nvPr/>
            </p:nvGrpSpPr>
            <p:grpSpPr bwMode="auto">
              <a:xfrm>
                <a:off x="459630" y="1862356"/>
                <a:ext cx="1937495" cy="2104502"/>
                <a:chOff x="824953" y="1861597"/>
                <a:chExt cx="1937298" cy="2104914"/>
              </a:xfrm>
            </p:grpSpPr>
            <p:cxnSp>
              <p:nvCxnSpPr>
                <p:cNvPr id="77" name="直接连接符 69"/>
                <p:cNvCxnSpPr/>
                <p:nvPr/>
              </p:nvCxnSpPr>
              <p:spPr>
                <a:xfrm>
                  <a:off x="1103570" y="2320336"/>
                  <a:ext cx="150981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03" name="TextBox 70"/>
                <p:cNvSpPr txBox="1">
                  <a:spLocks noChangeArrowheads="1"/>
                </p:cNvSpPr>
                <p:nvPr/>
              </p:nvSpPr>
              <p:spPr bwMode="auto">
                <a:xfrm>
                  <a:off x="995128" y="2250735"/>
                  <a:ext cx="407831" cy="3926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800" dirty="0">
                      <a:latin typeface="微软雅黑" panose="020B0503020204020204" charset="-122"/>
                      <a:ea typeface="微软雅黑" panose="020B0503020204020204" charset="-122"/>
                    </a:rPr>
                    <a:t>）</a:t>
                  </a:r>
                </a:p>
              </p:txBody>
            </p:sp>
            <p:sp>
              <p:nvSpPr>
                <p:cNvPr id="720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276351" y="2277288"/>
                  <a:ext cx="1485900" cy="3926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charset="-122"/>
                      <a:ea typeface="微软雅黑" panose="020B0503020204020204" charset="-122"/>
                    </a:rPr>
                    <a:t>6  3  6</a:t>
                  </a:r>
                  <a:endParaRPr lang="zh-CN" altLang="en-US" sz="280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cxnSp>
              <p:nvCxnSpPr>
                <p:cNvPr id="80" name="直接连接符 73"/>
                <p:cNvCxnSpPr/>
                <p:nvPr/>
              </p:nvCxnSpPr>
              <p:spPr>
                <a:xfrm flipV="1">
                  <a:off x="1133735" y="3122409"/>
                  <a:ext cx="1479645" cy="1905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0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265238" y="2690038"/>
                  <a:ext cx="869950" cy="3926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charset="-122"/>
                      <a:ea typeface="微软雅黑" panose="020B0503020204020204" charset="-122"/>
                    </a:rPr>
                    <a:t>6  3 </a:t>
                  </a:r>
                  <a:endParaRPr lang="zh-CN" altLang="en-US" sz="280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720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34715" y="3573907"/>
                  <a:ext cx="852487" cy="3926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charset="-122"/>
                      <a:ea typeface="微软雅黑" panose="020B0503020204020204" charset="-122"/>
                    </a:rPr>
                    <a:t>   </a:t>
                  </a:r>
                  <a:endParaRPr lang="zh-CN" altLang="en-US" sz="280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7208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928232" y="1861597"/>
                  <a:ext cx="433388" cy="3926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 dirty="0">
                      <a:latin typeface="微软雅黑" panose="020B0503020204020204" charset="-122"/>
                      <a:ea typeface="微软雅黑" panose="020B0503020204020204" charset="-122"/>
                    </a:rPr>
                    <a:t>0</a:t>
                  </a:r>
                  <a:endParaRPr lang="zh-CN" altLang="en-US" sz="2800" dirty="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720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24953" y="2234225"/>
                  <a:ext cx="492031" cy="3926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 dirty="0">
                      <a:latin typeface="微软雅黑" panose="020B0503020204020204" charset="-122"/>
                      <a:ea typeface="微软雅黑" panose="020B0503020204020204" charset="-122"/>
                    </a:rPr>
                    <a:t>9</a:t>
                  </a:r>
                  <a:endParaRPr lang="zh-CN" altLang="en-US" sz="2800" dirty="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</p:grpSp>
          <p:sp>
            <p:nvSpPr>
              <p:cNvPr id="7201" name="Text Box 35"/>
              <p:cNvSpPr txBox="1">
                <a:spLocks noChangeArrowheads="1"/>
              </p:cNvSpPr>
              <p:nvPr/>
            </p:nvSpPr>
            <p:spPr bwMode="auto">
              <a:xfrm>
                <a:off x="1229564" y="1872166"/>
                <a:ext cx="433432" cy="392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7</a:t>
                </a:r>
                <a:endPara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7199" name="Text Box 35"/>
            <p:cNvSpPr txBox="1">
              <a:spLocks noChangeArrowheads="1"/>
            </p:cNvSpPr>
            <p:nvPr/>
          </p:nvSpPr>
          <p:spPr bwMode="auto">
            <a:xfrm>
              <a:off x="6017233" y="3176047"/>
              <a:ext cx="592079" cy="392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</a:rPr>
                <a:t>6</a:t>
              </a:r>
              <a:endPara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" name="组合 2"/>
          <p:cNvGrpSpPr/>
          <p:nvPr/>
        </p:nvGrpSpPr>
        <p:grpSpPr bwMode="auto">
          <a:xfrm>
            <a:off x="500009" y="2502839"/>
            <a:ext cx="2688339" cy="3533146"/>
            <a:chOff x="380872" y="1855335"/>
            <a:chExt cx="2016254" cy="2649735"/>
          </a:xfrm>
        </p:grpSpPr>
        <p:grpSp>
          <p:nvGrpSpPr>
            <p:cNvPr id="7223" name="组合 1"/>
            <p:cNvGrpSpPr/>
            <p:nvPr/>
          </p:nvGrpSpPr>
          <p:grpSpPr bwMode="auto">
            <a:xfrm>
              <a:off x="380872" y="1855335"/>
              <a:ext cx="2016254" cy="2649735"/>
              <a:chOff x="746203" y="1854573"/>
              <a:chExt cx="2016048" cy="2650253"/>
            </a:xfrm>
          </p:grpSpPr>
          <p:cxnSp>
            <p:nvCxnSpPr>
              <p:cNvPr id="124" name="直接连接符 69"/>
              <p:cNvCxnSpPr/>
              <p:nvPr/>
            </p:nvCxnSpPr>
            <p:spPr>
              <a:xfrm>
                <a:off x="1103483" y="2320150"/>
                <a:ext cx="150955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26" name="TextBox 70"/>
              <p:cNvSpPr txBox="1">
                <a:spLocks noChangeArrowheads="1"/>
              </p:cNvSpPr>
              <p:nvPr/>
            </p:nvSpPr>
            <p:spPr bwMode="auto">
              <a:xfrm>
                <a:off x="969475" y="2232330"/>
                <a:ext cx="407763" cy="392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dirty="0">
                    <a:latin typeface="微软雅黑" panose="020B0503020204020204" charset="-122"/>
                    <a:ea typeface="微软雅黑" panose="020B0503020204020204" charset="-122"/>
                  </a:rPr>
                  <a:t>）</a:t>
                </a:r>
              </a:p>
            </p:txBody>
          </p:sp>
          <p:sp>
            <p:nvSpPr>
              <p:cNvPr id="7227" name="Text Box 35"/>
              <p:cNvSpPr txBox="1">
                <a:spLocks noChangeArrowheads="1"/>
              </p:cNvSpPr>
              <p:nvPr/>
            </p:nvSpPr>
            <p:spPr bwMode="auto">
              <a:xfrm>
                <a:off x="1276351" y="2277288"/>
                <a:ext cx="1485900" cy="392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8 </a:t>
                </a:r>
                <a:r>
                  <a:rPr lang="en-US" altLang="zh-CN" sz="2800" dirty="0" smtClean="0">
                    <a:latin typeface="微软雅黑" panose="020B0503020204020204" charset="-122"/>
                    <a:ea typeface="微软雅黑" panose="020B0503020204020204" charset="-122"/>
                  </a:rPr>
                  <a:t>  2   </a:t>
                </a:r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0</a:t>
                </a:r>
                <a:endPara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cxnSp>
            <p:nvCxnSpPr>
              <p:cNvPr id="128" name="直接连接符 73"/>
              <p:cNvCxnSpPr/>
              <p:nvPr/>
            </p:nvCxnSpPr>
            <p:spPr>
              <a:xfrm flipV="1">
                <a:off x="1133642" y="3121957"/>
                <a:ext cx="1479399" cy="190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接连接符 74"/>
              <p:cNvCxnSpPr/>
              <p:nvPr/>
            </p:nvCxnSpPr>
            <p:spPr>
              <a:xfrm flipV="1">
                <a:off x="1149515" y="4044432"/>
                <a:ext cx="146352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30" name="Text Box 35"/>
              <p:cNvSpPr txBox="1">
                <a:spLocks noChangeArrowheads="1"/>
              </p:cNvSpPr>
              <p:nvPr/>
            </p:nvSpPr>
            <p:spPr bwMode="auto">
              <a:xfrm>
                <a:off x="1265382" y="2634196"/>
                <a:ext cx="869950" cy="392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charset="-122"/>
                    <a:ea typeface="微软雅黑" panose="020B0503020204020204" charset="-122"/>
                  </a:rPr>
                  <a:t>8</a:t>
                </a:r>
                <a:endPara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7231" name="Text Box 35"/>
              <p:cNvSpPr txBox="1">
                <a:spLocks noChangeArrowheads="1"/>
              </p:cNvSpPr>
              <p:nvPr/>
            </p:nvSpPr>
            <p:spPr bwMode="auto">
              <a:xfrm>
                <a:off x="1735138" y="3153994"/>
                <a:ext cx="909638" cy="392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charset="-122"/>
                    <a:ea typeface="微软雅黑" panose="020B0503020204020204" charset="-122"/>
                  </a:rPr>
                  <a:t>2  0</a:t>
                </a:r>
                <a:endPara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7232" name="Text Box 35"/>
              <p:cNvSpPr txBox="1">
                <a:spLocks noChangeArrowheads="1"/>
              </p:cNvSpPr>
              <p:nvPr/>
            </p:nvSpPr>
            <p:spPr bwMode="auto">
              <a:xfrm>
                <a:off x="1720238" y="3584039"/>
                <a:ext cx="852487" cy="392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charset="-122"/>
                    <a:ea typeface="微软雅黑" panose="020B0503020204020204" charset="-122"/>
                  </a:rPr>
                  <a:t>2  0</a:t>
                </a:r>
                <a:endPara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7233" name="Text Box 35"/>
              <p:cNvSpPr txBox="1">
                <a:spLocks noChangeArrowheads="1"/>
              </p:cNvSpPr>
              <p:nvPr/>
            </p:nvSpPr>
            <p:spPr bwMode="auto">
              <a:xfrm>
                <a:off x="2053045" y="4112353"/>
                <a:ext cx="433387" cy="392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0</a:t>
                </a:r>
                <a:endPara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7234" name="Text Box 35"/>
              <p:cNvSpPr txBox="1">
                <a:spLocks noChangeArrowheads="1"/>
              </p:cNvSpPr>
              <p:nvPr/>
            </p:nvSpPr>
            <p:spPr bwMode="auto">
              <a:xfrm>
                <a:off x="1282684" y="1854573"/>
                <a:ext cx="433388" cy="392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2</a:t>
                </a:r>
                <a:endPara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7235" name="Text Box 35"/>
              <p:cNvSpPr txBox="1">
                <a:spLocks noChangeArrowheads="1"/>
              </p:cNvSpPr>
              <p:nvPr/>
            </p:nvSpPr>
            <p:spPr bwMode="auto">
              <a:xfrm>
                <a:off x="2053045" y="1866029"/>
                <a:ext cx="433388" cy="392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5</a:t>
                </a:r>
                <a:endPara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7236" name="Text Box 23"/>
              <p:cNvSpPr txBox="1">
                <a:spLocks noChangeArrowheads="1"/>
              </p:cNvSpPr>
              <p:nvPr/>
            </p:nvSpPr>
            <p:spPr bwMode="auto">
              <a:xfrm>
                <a:off x="746203" y="2247046"/>
                <a:ext cx="492031" cy="392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4</a:t>
                </a:r>
                <a:endPara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7224" name="Text Box 35"/>
            <p:cNvSpPr txBox="1">
              <a:spLocks noChangeArrowheads="1"/>
            </p:cNvSpPr>
            <p:nvPr/>
          </p:nvSpPr>
          <p:spPr bwMode="auto">
            <a:xfrm>
              <a:off x="1320578" y="1860682"/>
              <a:ext cx="433432" cy="392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</a:rPr>
                <a:t>0</a:t>
              </a:r>
              <a:endPara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7172" name="Text Box 23"/>
          <p:cNvSpPr txBox="1">
            <a:spLocks noChangeArrowheads="1"/>
          </p:cNvSpPr>
          <p:nvPr/>
        </p:nvSpPr>
        <p:spPr bwMode="auto">
          <a:xfrm>
            <a:off x="253038" y="884896"/>
            <a:ext cx="5778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2.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73" name="Text Box 23"/>
          <p:cNvSpPr txBox="1">
            <a:spLocks noChangeArrowheads="1"/>
          </p:cNvSpPr>
          <p:nvPr/>
        </p:nvSpPr>
        <p:spPr bwMode="auto">
          <a:xfrm>
            <a:off x="966356" y="876430"/>
            <a:ext cx="68177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用竖式计算，并验算。</a:t>
            </a:r>
          </a:p>
        </p:txBody>
      </p:sp>
      <p:sp>
        <p:nvSpPr>
          <p:cNvPr id="7174" name="Text Box 23"/>
          <p:cNvSpPr txBox="1">
            <a:spLocks noChangeArrowheads="1"/>
          </p:cNvSpPr>
          <p:nvPr/>
        </p:nvSpPr>
        <p:spPr bwMode="auto">
          <a:xfrm>
            <a:off x="2554818" y="1619251"/>
            <a:ext cx="19621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820÷4=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75" name="Text Box 23"/>
          <p:cNvSpPr txBox="1">
            <a:spLocks noChangeArrowheads="1"/>
          </p:cNvSpPr>
          <p:nvPr/>
        </p:nvSpPr>
        <p:spPr bwMode="auto">
          <a:xfrm>
            <a:off x="7742767" y="1585385"/>
            <a:ext cx="2434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636÷9=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017" name="Text Box 23"/>
          <p:cNvSpPr txBox="1">
            <a:spLocks noChangeArrowheads="1"/>
          </p:cNvSpPr>
          <p:nvPr/>
        </p:nvSpPr>
        <p:spPr bwMode="auto">
          <a:xfrm>
            <a:off x="4047068" y="1615018"/>
            <a:ext cx="23008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205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018" name="Text Box 23"/>
          <p:cNvSpPr txBox="1">
            <a:spLocks noChangeArrowheads="1"/>
          </p:cNvSpPr>
          <p:nvPr/>
        </p:nvSpPr>
        <p:spPr bwMode="auto">
          <a:xfrm>
            <a:off x="9359900" y="1570567"/>
            <a:ext cx="26246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70……6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3020484" y="2702985"/>
            <a:ext cx="3242733" cy="1904998"/>
            <a:chOff x="2265363" y="2027240"/>
            <a:chExt cx="2432537" cy="1428232"/>
          </a:xfrm>
        </p:grpSpPr>
        <p:grpSp>
          <p:nvGrpSpPr>
            <p:cNvPr id="7210" name="组合 2"/>
            <p:cNvGrpSpPr/>
            <p:nvPr/>
          </p:nvGrpSpPr>
          <p:grpSpPr bwMode="auto">
            <a:xfrm>
              <a:off x="2265363" y="2027240"/>
              <a:ext cx="2432537" cy="1428232"/>
              <a:chOff x="2484011" y="2062162"/>
              <a:chExt cx="2431856" cy="1428745"/>
            </a:xfrm>
          </p:grpSpPr>
          <p:sp>
            <p:nvSpPr>
              <p:cNvPr id="7212" name="Text Box 23"/>
              <p:cNvSpPr txBox="1">
                <a:spLocks noChangeArrowheads="1"/>
              </p:cNvSpPr>
              <p:nvPr/>
            </p:nvSpPr>
            <p:spPr bwMode="auto">
              <a:xfrm>
                <a:off x="2484011" y="2537173"/>
                <a:ext cx="912022" cy="3924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>
                    <a:latin typeface="微软雅黑" panose="020B0503020204020204" charset="-122"/>
                    <a:ea typeface="微软雅黑" panose="020B0503020204020204" charset="-122"/>
                  </a:rPr>
                  <a:t>验算：</a:t>
                </a:r>
                <a:endPara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grpSp>
            <p:nvGrpSpPr>
              <p:cNvPr id="7213" name="Group 80"/>
              <p:cNvGrpSpPr/>
              <p:nvPr/>
            </p:nvGrpSpPr>
            <p:grpSpPr bwMode="auto">
              <a:xfrm>
                <a:off x="3491880" y="2062162"/>
                <a:ext cx="1423987" cy="1019175"/>
                <a:chOff x="4007" y="1121"/>
                <a:chExt cx="897" cy="642"/>
              </a:xfrm>
            </p:grpSpPr>
            <p:sp>
              <p:nvSpPr>
                <p:cNvPr id="7218" name="Rectangle 60"/>
                <p:cNvSpPr>
                  <a:spLocks noChangeArrowheads="1"/>
                </p:cNvSpPr>
                <p:nvPr/>
              </p:nvSpPr>
              <p:spPr bwMode="auto">
                <a:xfrm>
                  <a:off x="4007" y="1446"/>
                  <a:ext cx="213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charset="-122"/>
                      <a:ea typeface="微软雅黑" panose="020B0503020204020204" charset="-122"/>
                    </a:rPr>
                    <a:t>×</a:t>
                  </a:r>
                  <a:endParaRPr lang="zh-CN" altLang="en-US" sz="2800"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7219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4007" y="1756"/>
                  <a:ext cx="897" cy="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800"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722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77" y="1121"/>
                  <a:ext cx="181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charset="-122"/>
                      <a:ea typeface="微软雅黑" panose="020B0503020204020204" charset="-122"/>
                    </a:rPr>
                    <a:t>0</a:t>
                  </a:r>
                  <a:endParaRPr lang="zh-CN" altLang="en-US" sz="280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722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587" y="1121"/>
                  <a:ext cx="181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charset="-122"/>
                      <a:ea typeface="微软雅黑" panose="020B0503020204020204" charset="-122"/>
                    </a:rPr>
                    <a:t>5</a:t>
                  </a:r>
                  <a:endParaRPr lang="zh-CN" altLang="en-US" sz="280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722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587" y="1439"/>
                  <a:ext cx="181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charset="-122"/>
                      <a:ea typeface="微软雅黑" panose="020B0503020204020204" charset="-122"/>
                    </a:rPr>
                    <a:t>4</a:t>
                  </a:r>
                  <a:endParaRPr lang="zh-CN" altLang="en-US" sz="280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</p:grpSp>
          <p:grpSp>
            <p:nvGrpSpPr>
              <p:cNvPr id="7214" name="Group 81"/>
              <p:cNvGrpSpPr/>
              <p:nvPr/>
            </p:nvGrpSpPr>
            <p:grpSpPr bwMode="auto">
              <a:xfrm>
                <a:off x="3741117" y="3087683"/>
                <a:ext cx="958850" cy="403224"/>
                <a:chOff x="4164" y="1767"/>
                <a:chExt cx="604" cy="254"/>
              </a:xfrm>
            </p:grpSpPr>
            <p:sp>
              <p:nvSpPr>
                <p:cNvPr id="721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60" y="1767"/>
                  <a:ext cx="181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charset="-122"/>
                      <a:ea typeface="微软雅黑" panose="020B0503020204020204" charset="-122"/>
                    </a:rPr>
                    <a:t>2</a:t>
                  </a:r>
                  <a:endParaRPr lang="zh-CN" altLang="en-US" sz="280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721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587" y="1770"/>
                  <a:ext cx="181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charset="-122"/>
                      <a:ea typeface="微软雅黑" panose="020B0503020204020204" charset="-122"/>
                    </a:rPr>
                    <a:t>0</a:t>
                  </a:r>
                  <a:endParaRPr lang="zh-CN" altLang="en-US" sz="280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721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164" y="1774"/>
                  <a:ext cx="181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charset="-122"/>
                      <a:ea typeface="微软雅黑" panose="020B0503020204020204" charset="-122"/>
                    </a:rPr>
                    <a:t>8</a:t>
                  </a:r>
                  <a:endParaRPr lang="zh-CN" altLang="en-US" sz="280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</p:grpSp>
        </p:grpSp>
        <p:sp>
          <p:nvSpPr>
            <p:cNvPr id="7211" name="Text Box 23"/>
            <p:cNvSpPr txBox="1">
              <a:spLocks noChangeArrowheads="1"/>
            </p:cNvSpPr>
            <p:nvPr/>
          </p:nvSpPr>
          <p:spPr bwMode="auto">
            <a:xfrm>
              <a:off x="3523230" y="2041393"/>
              <a:ext cx="287418" cy="392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1" name="组合 105"/>
          <p:cNvGrpSpPr/>
          <p:nvPr/>
        </p:nvGrpSpPr>
        <p:grpSpPr bwMode="auto">
          <a:xfrm>
            <a:off x="8674664" y="2663353"/>
            <a:ext cx="3410661" cy="3014380"/>
            <a:chOff x="2265887" y="2094726"/>
            <a:chExt cx="2557279" cy="2261598"/>
          </a:xfrm>
        </p:grpSpPr>
        <p:grpSp>
          <p:nvGrpSpPr>
            <p:cNvPr id="7182" name="组合 5"/>
            <p:cNvGrpSpPr/>
            <p:nvPr/>
          </p:nvGrpSpPr>
          <p:grpSpPr bwMode="auto">
            <a:xfrm>
              <a:off x="2265887" y="2094726"/>
              <a:ext cx="2557279" cy="2261598"/>
              <a:chOff x="2278857" y="2094726"/>
              <a:chExt cx="2557279" cy="2261598"/>
            </a:xfrm>
          </p:grpSpPr>
          <p:grpSp>
            <p:nvGrpSpPr>
              <p:cNvPr id="7184" name="组合 2"/>
              <p:cNvGrpSpPr/>
              <p:nvPr/>
            </p:nvGrpSpPr>
            <p:grpSpPr bwMode="auto">
              <a:xfrm>
                <a:off x="2278857" y="2094726"/>
                <a:ext cx="2431856" cy="1376357"/>
                <a:chOff x="2484011" y="2130425"/>
                <a:chExt cx="2431856" cy="1376357"/>
              </a:xfrm>
            </p:grpSpPr>
            <p:sp>
              <p:nvSpPr>
                <p:cNvPr id="718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484011" y="2537173"/>
                  <a:ext cx="912022" cy="392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800">
                      <a:latin typeface="微软雅黑" panose="020B0503020204020204" charset="-122"/>
                      <a:ea typeface="微软雅黑" panose="020B0503020204020204" charset="-122"/>
                    </a:rPr>
                    <a:t>验算：</a:t>
                  </a:r>
                  <a:endParaRPr lang="zh-CN" altLang="en-US" sz="280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grpSp>
              <p:nvGrpSpPr>
                <p:cNvPr id="7188" name="Group 80"/>
                <p:cNvGrpSpPr/>
                <p:nvPr/>
              </p:nvGrpSpPr>
              <p:grpSpPr bwMode="auto">
                <a:xfrm>
                  <a:off x="3491880" y="2130425"/>
                  <a:ext cx="1423987" cy="950913"/>
                  <a:chOff x="4007" y="1164"/>
                  <a:chExt cx="897" cy="599"/>
                </a:xfrm>
              </p:grpSpPr>
              <p:sp>
                <p:nvSpPr>
                  <p:cNvPr id="7193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007" y="1446"/>
                    <a:ext cx="213" cy="2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charset="-122"/>
                        <a:ea typeface="微软雅黑" panose="020B0503020204020204" charset="-122"/>
                      </a:rPr>
                      <a:t>×</a:t>
                    </a:r>
                    <a:endParaRPr lang="zh-CN" altLang="en-US" sz="2800"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7194" name="Line 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07" y="1756"/>
                    <a:ext cx="897" cy="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800"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7195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9" y="1164"/>
                    <a:ext cx="181" cy="2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 dirty="0">
                        <a:latin typeface="微软雅黑" panose="020B0503020204020204" charset="-122"/>
                        <a:ea typeface="微软雅黑" panose="020B0503020204020204" charset="-122"/>
                      </a:rPr>
                      <a:t>7</a:t>
                    </a:r>
                    <a:endParaRPr lang="zh-CN" altLang="en-US" sz="2800" dirty="0">
                      <a:solidFill>
                        <a:srgbClr val="FF0000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7196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78" y="1165"/>
                    <a:ext cx="181" cy="2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 dirty="0">
                        <a:latin typeface="微软雅黑" panose="020B0503020204020204" charset="-122"/>
                        <a:ea typeface="微软雅黑" panose="020B0503020204020204" charset="-122"/>
                      </a:rPr>
                      <a:t>0</a:t>
                    </a:r>
                    <a:endParaRPr lang="zh-CN" altLang="en-US" sz="2800" dirty="0">
                      <a:solidFill>
                        <a:srgbClr val="FF0000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7197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81" y="1446"/>
                    <a:ext cx="181" cy="2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charset="-122"/>
                        <a:ea typeface="微软雅黑" panose="020B0503020204020204" charset="-122"/>
                      </a:rPr>
                      <a:t>9</a:t>
                    </a:r>
                    <a:endParaRPr lang="zh-CN" altLang="en-US" sz="2800">
                      <a:solidFill>
                        <a:srgbClr val="FF0000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</p:grpSp>
            <p:grpSp>
              <p:nvGrpSpPr>
                <p:cNvPr id="7189" name="Group 81"/>
                <p:cNvGrpSpPr/>
                <p:nvPr/>
              </p:nvGrpSpPr>
              <p:grpSpPr bwMode="auto">
                <a:xfrm>
                  <a:off x="3728420" y="3113083"/>
                  <a:ext cx="976313" cy="393699"/>
                  <a:chOff x="4156" y="1783"/>
                  <a:chExt cx="615" cy="248"/>
                </a:xfrm>
              </p:grpSpPr>
              <p:sp>
                <p:nvSpPr>
                  <p:cNvPr id="7190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81" y="1783"/>
                    <a:ext cx="181" cy="2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 dirty="0">
                        <a:latin typeface="微软雅黑" panose="020B0503020204020204" charset="-122"/>
                        <a:ea typeface="微软雅黑" panose="020B0503020204020204" charset="-122"/>
                      </a:rPr>
                      <a:t>3</a:t>
                    </a:r>
                    <a:endParaRPr lang="zh-CN" altLang="en-US" sz="2800" dirty="0">
                      <a:solidFill>
                        <a:srgbClr val="FF0000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7191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0" y="1784"/>
                    <a:ext cx="181" cy="2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 dirty="0">
                        <a:latin typeface="微软雅黑" panose="020B0503020204020204" charset="-122"/>
                        <a:ea typeface="微软雅黑" panose="020B0503020204020204" charset="-122"/>
                      </a:rPr>
                      <a:t>0</a:t>
                    </a:r>
                    <a:endParaRPr lang="zh-CN" altLang="en-US" sz="2800" dirty="0">
                      <a:solidFill>
                        <a:srgbClr val="FF0000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7192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56" y="1783"/>
                    <a:ext cx="181" cy="2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 dirty="0">
                        <a:latin typeface="微软雅黑" panose="020B0503020204020204" charset="-122"/>
                        <a:ea typeface="微软雅黑" panose="020B0503020204020204" charset="-122"/>
                      </a:rPr>
                      <a:t>6</a:t>
                    </a:r>
                    <a:endParaRPr lang="zh-CN" altLang="en-US" sz="2800" dirty="0">
                      <a:solidFill>
                        <a:srgbClr val="FF0000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</p:grpSp>
          </p:grpSp>
          <p:sp>
            <p:nvSpPr>
              <p:cNvPr id="7185" name="Text Box 23"/>
              <p:cNvSpPr txBox="1">
                <a:spLocks noChangeArrowheads="1"/>
              </p:cNvSpPr>
              <p:nvPr/>
            </p:nvSpPr>
            <p:spPr bwMode="auto">
              <a:xfrm>
                <a:off x="3310981" y="3519307"/>
                <a:ext cx="1337830" cy="392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+ </a:t>
                </a:r>
                <a:r>
                  <a:rPr lang="en-US" altLang="zh-CN" sz="2800" dirty="0" smtClean="0">
                    <a:latin typeface="微软雅黑" panose="020B0503020204020204" charset="-122"/>
                    <a:ea typeface="微软雅黑" panose="020B0503020204020204" charset="-122"/>
                  </a:rPr>
                  <a:t>        </a:t>
                </a:r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6</a:t>
                </a:r>
                <a:endPara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7186" name="Text Box 23"/>
              <p:cNvSpPr txBox="1">
                <a:spLocks noChangeArrowheads="1"/>
              </p:cNvSpPr>
              <p:nvPr/>
            </p:nvSpPr>
            <p:spPr bwMode="auto">
              <a:xfrm>
                <a:off x="3461340" y="3967232"/>
                <a:ext cx="1374796" cy="3890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 6 </a:t>
                </a:r>
                <a:r>
                  <a:rPr lang="en-US" altLang="zh-CN" sz="2800" dirty="0" smtClean="0">
                    <a:latin typeface="微软雅黑" panose="020B0503020204020204" charset="-122"/>
                    <a:ea typeface="微软雅黑" panose="020B0503020204020204" charset="-122"/>
                  </a:rPr>
                  <a:t>  3  </a:t>
                </a:r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6</a:t>
                </a:r>
                <a:endPara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cxnSp>
          <p:nvCxnSpPr>
            <p:cNvPr id="108" name="直接连接符 107"/>
            <p:cNvCxnSpPr/>
            <p:nvPr/>
          </p:nvCxnSpPr>
          <p:spPr>
            <a:xfrm>
              <a:off x="3237166" y="3908812"/>
              <a:ext cx="14553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7" grpId="0"/>
      <p:bldP spid="390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23"/>
          <p:cNvSpPr txBox="1">
            <a:spLocks noChangeArrowheads="1"/>
          </p:cNvSpPr>
          <p:nvPr/>
        </p:nvSpPr>
        <p:spPr bwMode="auto">
          <a:xfrm>
            <a:off x="597958" y="771725"/>
            <a:ext cx="5778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2.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97" name="Text Box 23"/>
          <p:cNvSpPr txBox="1">
            <a:spLocks noChangeArrowheads="1"/>
          </p:cNvSpPr>
          <p:nvPr/>
        </p:nvSpPr>
        <p:spPr bwMode="auto">
          <a:xfrm>
            <a:off x="1311276" y="763259"/>
            <a:ext cx="68177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用竖式计算，并验算。</a:t>
            </a:r>
          </a:p>
        </p:txBody>
      </p:sp>
      <p:sp>
        <p:nvSpPr>
          <p:cNvPr id="8198" name="Text Box 23"/>
          <p:cNvSpPr txBox="1">
            <a:spLocks noChangeArrowheads="1"/>
          </p:cNvSpPr>
          <p:nvPr/>
        </p:nvSpPr>
        <p:spPr bwMode="auto">
          <a:xfrm>
            <a:off x="4502151" y="1653117"/>
            <a:ext cx="19621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843÷7=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017" name="Text Box 23"/>
          <p:cNvSpPr txBox="1">
            <a:spLocks noChangeArrowheads="1"/>
          </p:cNvSpPr>
          <p:nvPr/>
        </p:nvSpPr>
        <p:spPr bwMode="auto">
          <a:xfrm>
            <a:off x="5994401" y="1648884"/>
            <a:ext cx="23008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120……3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" name="组合 2"/>
          <p:cNvGrpSpPr/>
          <p:nvPr/>
        </p:nvGrpSpPr>
        <p:grpSpPr bwMode="auto">
          <a:xfrm>
            <a:off x="2497667" y="2382841"/>
            <a:ext cx="2887133" cy="3582334"/>
            <a:chOff x="231851" y="1761654"/>
            <a:chExt cx="2165274" cy="2686044"/>
          </a:xfrm>
        </p:grpSpPr>
        <p:grpSp>
          <p:nvGrpSpPr>
            <p:cNvPr id="8221" name="组合 1"/>
            <p:cNvGrpSpPr/>
            <p:nvPr/>
          </p:nvGrpSpPr>
          <p:grpSpPr bwMode="auto">
            <a:xfrm>
              <a:off x="231851" y="1769936"/>
              <a:ext cx="2165274" cy="2677762"/>
              <a:chOff x="597198" y="1769157"/>
              <a:chExt cx="2165053" cy="2678285"/>
            </a:xfrm>
          </p:grpSpPr>
          <p:cxnSp>
            <p:nvCxnSpPr>
              <p:cNvPr id="124" name="直接连接符 69"/>
              <p:cNvCxnSpPr/>
              <p:nvPr/>
            </p:nvCxnSpPr>
            <p:spPr>
              <a:xfrm>
                <a:off x="1103542" y="2320031"/>
                <a:ext cx="15095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24" name="TextBox 70"/>
              <p:cNvSpPr txBox="1">
                <a:spLocks noChangeArrowheads="1"/>
              </p:cNvSpPr>
              <p:nvPr/>
            </p:nvSpPr>
            <p:spPr bwMode="auto">
              <a:xfrm>
                <a:off x="868363" y="2188388"/>
                <a:ext cx="407748" cy="39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>
                    <a:latin typeface="微软雅黑" panose="020B0503020204020204" charset="-122"/>
                    <a:ea typeface="微软雅黑" panose="020B0503020204020204" charset="-122"/>
                  </a:rPr>
                  <a:t>）</a:t>
                </a:r>
              </a:p>
            </p:txBody>
          </p:sp>
          <p:sp>
            <p:nvSpPr>
              <p:cNvPr id="8225" name="Text Box 35"/>
              <p:cNvSpPr txBox="1">
                <a:spLocks noChangeArrowheads="1"/>
              </p:cNvSpPr>
              <p:nvPr/>
            </p:nvSpPr>
            <p:spPr bwMode="auto">
              <a:xfrm>
                <a:off x="1276351" y="2277288"/>
                <a:ext cx="1485900" cy="39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8  </a:t>
                </a:r>
                <a:r>
                  <a:rPr lang="en-US" altLang="zh-CN" sz="2800" dirty="0" smtClean="0">
                    <a:latin typeface="微软雅黑" panose="020B0503020204020204" charset="-122"/>
                    <a:ea typeface="微软雅黑" panose="020B0503020204020204" charset="-122"/>
                  </a:rPr>
                  <a:t> 4   </a:t>
                </a:r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3</a:t>
                </a:r>
                <a:endPara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cxnSp>
            <p:nvCxnSpPr>
              <p:cNvPr id="128" name="直接连接符 73"/>
              <p:cNvCxnSpPr/>
              <p:nvPr/>
            </p:nvCxnSpPr>
            <p:spPr>
              <a:xfrm flipV="1">
                <a:off x="1133699" y="3121664"/>
                <a:ext cx="1479347" cy="1904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接连接符 74"/>
              <p:cNvCxnSpPr/>
              <p:nvPr/>
            </p:nvCxnSpPr>
            <p:spPr>
              <a:xfrm flipV="1">
                <a:off x="1149572" y="4043939"/>
                <a:ext cx="146347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28" name="Text Box 35"/>
              <p:cNvSpPr txBox="1">
                <a:spLocks noChangeArrowheads="1"/>
              </p:cNvSpPr>
              <p:nvPr/>
            </p:nvSpPr>
            <p:spPr bwMode="auto">
              <a:xfrm>
                <a:off x="1265238" y="2690038"/>
                <a:ext cx="869950" cy="39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charset="-122"/>
                    <a:ea typeface="微软雅黑" panose="020B0503020204020204" charset="-122"/>
                  </a:rPr>
                  <a:t>7</a:t>
                </a:r>
                <a:endPara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8229" name="Text Box 35"/>
              <p:cNvSpPr txBox="1">
                <a:spLocks noChangeArrowheads="1"/>
              </p:cNvSpPr>
              <p:nvPr/>
            </p:nvSpPr>
            <p:spPr bwMode="auto">
              <a:xfrm>
                <a:off x="1270149" y="3131625"/>
                <a:ext cx="1148483" cy="39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1 </a:t>
                </a:r>
                <a:r>
                  <a:rPr lang="en-US" altLang="zh-CN" sz="2800" dirty="0" smtClean="0">
                    <a:latin typeface="微软雅黑" panose="020B0503020204020204" charset="-122"/>
                    <a:ea typeface="微软雅黑" panose="020B0503020204020204" charset="-122"/>
                  </a:rPr>
                  <a:t>  </a:t>
                </a:r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4</a:t>
                </a:r>
                <a:endPara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8230" name="Text Box 35"/>
              <p:cNvSpPr txBox="1">
                <a:spLocks noChangeArrowheads="1"/>
              </p:cNvSpPr>
              <p:nvPr/>
            </p:nvSpPr>
            <p:spPr bwMode="auto">
              <a:xfrm>
                <a:off x="1266824" y="3582860"/>
                <a:ext cx="1151808" cy="39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1 </a:t>
                </a:r>
                <a:r>
                  <a:rPr lang="en-US" altLang="zh-CN" sz="2800" dirty="0" smtClean="0">
                    <a:latin typeface="微软雅黑" panose="020B0503020204020204" charset="-122"/>
                    <a:ea typeface="微软雅黑" panose="020B0503020204020204" charset="-122"/>
                  </a:rPr>
                  <a:t>  </a:t>
                </a:r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4</a:t>
                </a:r>
                <a:endPara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8231" name="Text Box 35"/>
              <p:cNvSpPr txBox="1">
                <a:spLocks noChangeArrowheads="1"/>
              </p:cNvSpPr>
              <p:nvPr/>
            </p:nvSpPr>
            <p:spPr bwMode="auto">
              <a:xfrm>
                <a:off x="2047151" y="4055054"/>
                <a:ext cx="433387" cy="39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3</a:t>
                </a:r>
                <a:endPara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8232" name="Text Box 35"/>
              <p:cNvSpPr txBox="1">
                <a:spLocks noChangeArrowheads="1"/>
              </p:cNvSpPr>
              <p:nvPr/>
            </p:nvSpPr>
            <p:spPr bwMode="auto">
              <a:xfrm>
                <a:off x="1266824" y="1769157"/>
                <a:ext cx="433388" cy="39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charset="-122"/>
                    <a:ea typeface="微软雅黑" panose="020B0503020204020204" charset="-122"/>
                  </a:rPr>
                  <a:t>1</a:t>
                </a:r>
                <a:endPara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8233" name="Text Box 35"/>
              <p:cNvSpPr txBox="1">
                <a:spLocks noChangeArrowheads="1"/>
              </p:cNvSpPr>
              <p:nvPr/>
            </p:nvSpPr>
            <p:spPr bwMode="auto">
              <a:xfrm>
                <a:off x="2124959" y="1781387"/>
                <a:ext cx="433388" cy="39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latin typeface="微软雅黑" panose="020B0503020204020204" charset="-122"/>
                    <a:ea typeface="微软雅黑" panose="020B0503020204020204" charset="-122"/>
                  </a:rPr>
                  <a:t>0</a:t>
                </a:r>
                <a:endParaRPr lang="zh-CN" altLang="en-US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8234" name="Text Box 23"/>
              <p:cNvSpPr txBox="1">
                <a:spLocks noChangeArrowheads="1"/>
              </p:cNvSpPr>
              <p:nvPr/>
            </p:nvSpPr>
            <p:spPr bwMode="auto">
              <a:xfrm>
                <a:off x="597198" y="2250093"/>
                <a:ext cx="492031" cy="39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charset="-122"/>
                    <a:ea typeface="微软雅黑" panose="020B0503020204020204" charset="-122"/>
                  </a:rPr>
                  <a:t>7</a:t>
                </a:r>
                <a:endPara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8222" name="Text Box 35"/>
            <p:cNvSpPr txBox="1">
              <a:spLocks noChangeArrowheads="1"/>
            </p:cNvSpPr>
            <p:nvPr/>
          </p:nvSpPr>
          <p:spPr bwMode="auto">
            <a:xfrm>
              <a:off x="1376076" y="1761654"/>
              <a:ext cx="433432" cy="392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" name="组合 4"/>
          <p:cNvGrpSpPr/>
          <p:nvPr/>
        </p:nvGrpSpPr>
        <p:grpSpPr bwMode="auto">
          <a:xfrm>
            <a:off x="5721351" y="2501900"/>
            <a:ext cx="3327400" cy="3190118"/>
            <a:chOff x="4291577" y="1876945"/>
            <a:chExt cx="2495550" cy="2391337"/>
          </a:xfrm>
        </p:grpSpPr>
        <p:grpSp>
          <p:nvGrpSpPr>
            <p:cNvPr id="8202" name="组合 135"/>
            <p:cNvGrpSpPr/>
            <p:nvPr/>
          </p:nvGrpSpPr>
          <p:grpSpPr bwMode="auto">
            <a:xfrm>
              <a:off x="4291577" y="1876945"/>
              <a:ext cx="2495550" cy="1956363"/>
              <a:chOff x="2265887" y="2026463"/>
              <a:chExt cx="2494851" cy="1957066"/>
            </a:xfrm>
          </p:grpSpPr>
          <p:grpSp>
            <p:nvGrpSpPr>
              <p:cNvPr id="8206" name="组合 5"/>
              <p:cNvGrpSpPr/>
              <p:nvPr/>
            </p:nvGrpSpPr>
            <p:grpSpPr bwMode="auto">
              <a:xfrm>
                <a:off x="2265887" y="2026463"/>
                <a:ext cx="2431856" cy="1886188"/>
                <a:chOff x="2278857" y="2026463"/>
                <a:chExt cx="2431856" cy="1886188"/>
              </a:xfrm>
            </p:grpSpPr>
            <p:grpSp>
              <p:nvGrpSpPr>
                <p:cNvPr id="8208" name="组合 2"/>
                <p:cNvGrpSpPr/>
                <p:nvPr/>
              </p:nvGrpSpPr>
              <p:grpSpPr bwMode="auto">
                <a:xfrm>
                  <a:off x="2278857" y="2026463"/>
                  <a:ext cx="2431856" cy="1428745"/>
                  <a:chOff x="2484011" y="2062162"/>
                  <a:chExt cx="2431856" cy="1428745"/>
                </a:xfrm>
              </p:grpSpPr>
              <p:sp>
                <p:nvSpPr>
                  <p:cNvPr id="8210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84011" y="2537173"/>
                    <a:ext cx="912022" cy="3923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zh-CN" altLang="en-US" sz="2800">
                        <a:latin typeface="微软雅黑" panose="020B0503020204020204" charset="-122"/>
                        <a:ea typeface="微软雅黑" panose="020B0503020204020204" charset="-122"/>
                      </a:rPr>
                      <a:t>验算：</a:t>
                    </a:r>
                    <a:endParaRPr lang="zh-CN" altLang="en-US" sz="2800">
                      <a:solidFill>
                        <a:srgbClr val="FF0000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  <p:grpSp>
                <p:nvGrpSpPr>
                  <p:cNvPr id="8211" name="Group 80"/>
                  <p:cNvGrpSpPr/>
                  <p:nvPr/>
                </p:nvGrpSpPr>
                <p:grpSpPr bwMode="auto">
                  <a:xfrm>
                    <a:off x="3491880" y="2062162"/>
                    <a:ext cx="1423987" cy="1019175"/>
                    <a:chOff x="4007" y="1121"/>
                    <a:chExt cx="897" cy="642"/>
                  </a:xfrm>
                </p:grpSpPr>
                <p:sp>
                  <p:nvSpPr>
                    <p:cNvPr id="8216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7" y="1446"/>
                      <a:ext cx="213" cy="2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r>
                        <a:rPr lang="en-US" altLang="zh-CN" sz="2800">
                          <a:latin typeface="微软雅黑" panose="020B0503020204020204" charset="-122"/>
                          <a:ea typeface="微软雅黑" panose="020B0503020204020204" charset="-122"/>
                        </a:rPr>
                        <a:t>×</a:t>
                      </a:r>
                      <a:endParaRPr lang="zh-CN" altLang="en-US" sz="2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p:txBody>
                </p:sp>
                <p:sp>
                  <p:nvSpPr>
                    <p:cNvPr id="8217" name="Line 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007" y="1756"/>
                      <a:ext cx="897" cy="7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 sz="2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p:txBody>
                </p:sp>
                <p:sp>
                  <p:nvSpPr>
                    <p:cNvPr id="8218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83" y="1128"/>
                      <a:ext cx="520" cy="2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r>
                        <a:rPr lang="en-US" altLang="zh-CN" sz="280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1 </a:t>
                      </a:r>
                      <a:r>
                        <a:rPr lang="en-US" altLang="zh-CN" sz="2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 2</a:t>
                      </a:r>
                      <a:endParaRPr lang="zh-CN" altLang="en-US" sz="2800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p:txBody>
                </p:sp>
                <p:sp>
                  <p:nvSpPr>
                    <p:cNvPr id="8219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587" y="1121"/>
                      <a:ext cx="181" cy="2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r>
                        <a:rPr lang="en-US" altLang="zh-CN" sz="2800">
                          <a:latin typeface="微软雅黑" panose="020B0503020204020204" charset="-122"/>
                          <a:ea typeface="微软雅黑" panose="020B0503020204020204" charset="-122"/>
                        </a:rPr>
                        <a:t>0</a:t>
                      </a:r>
                      <a:endParaRPr lang="zh-CN" altLang="en-US" sz="280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p:txBody>
                </p:sp>
                <p:sp>
                  <p:nvSpPr>
                    <p:cNvPr id="8220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81" y="1446"/>
                      <a:ext cx="181" cy="2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r>
                        <a:rPr lang="en-US" altLang="zh-CN" sz="280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7</a:t>
                      </a:r>
                      <a:endParaRPr lang="zh-CN" altLang="en-US" sz="2800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p:txBody>
                </p:sp>
              </p:grpSp>
              <p:grpSp>
                <p:nvGrpSpPr>
                  <p:cNvPr id="8212" name="Group 81"/>
                  <p:cNvGrpSpPr/>
                  <p:nvPr/>
                </p:nvGrpSpPr>
                <p:grpSpPr bwMode="auto">
                  <a:xfrm>
                    <a:off x="3752233" y="3087683"/>
                    <a:ext cx="947738" cy="403224"/>
                    <a:chOff x="4171" y="1767"/>
                    <a:chExt cx="597" cy="254"/>
                  </a:xfrm>
                </p:grpSpPr>
                <p:sp>
                  <p:nvSpPr>
                    <p:cNvPr id="8213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67" y="1767"/>
                      <a:ext cx="181" cy="2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r>
                        <a:rPr lang="en-US" altLang="zh-CN" sz="2800"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zh-CN" altLang="en-US" sz="280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p:txBody>
                </p:sp>
                <p:sp>
                  <p:nvSpPr>
                    <p:cNvPr id="8214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587" y="1770"/>
                      <a:ext cx="181" cy="2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r>
                        <a:rPr lang="en-US" altLang="zh-CN" sz="2800">
                          <a:latin typeface="微软雅黑" panose="020B0503020204020204" charset="-122"/>
                          <a:ea typeface="微软雅黑" panose="020B0503020204020204" charset="-122"/>
                        </a:rPr>
                        <a:t>0</a:t>
                      </a:r>
                      <a:endParaRPr lang="zh-CN" altLang="en-US" sz="280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p:txBody>
                </p:sp>
                <p:sp>
                  <p:nvSpPr>
                    <p:cNvPr id="8215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71" y="1774"/>
                      <a:ext cx="181" cy="2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r>
                        <a:rPr lang="en-US" altLang="zh-CN" sz="2800">
                          <a:latin typeface="微软雅黑" panose="020B0503020204020204" charset="-122"/>
                          <a:ea typeface="微软雅黑" panose="020B0503020204020204" charset="-122"/>
                        </a:rPr>
                        <a:t>8</a:t>
                      </a:r>
                      <a:endParaRPr lang="zh-CN" altLang="en-US" sz="280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p:txBody>
                </p:sp>
              </p:grpSp>
            </p:grpSp>
            <p:sp>
              <p:nvSpPr>
                <p:cNvPr id="820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306178" y="3520300"/>
                  <a:ext cx="1337830" cy="3923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 dirty="0">
                      <a:latin typeface="微软雅黑" panose="020B0503020204020204" charset="-122"/>
                      <a:ea typeface="微软雅黑" panose="020B0503020204020204" charset="-122"/>
                    </a:rPr>
                    <a:t>+   </a:t>
                  </a:r>
                  <a:r>
                    <a:rPr lang="en-US" altLang="zh-CN" sz="2800" dirty="0" smtClean="0">
                      <a:latin typeface="微软雅黑" panose="020B0503020204020204" charset="-122"/>
                      <a:ea typeface="微软雅黑" panose="020B0503020204020204" charset="-122"/>
                    </a:rPr>
                    <a:t>      3</a:t>
                  </a:r>
                  <a:endParaRPr lang="zh-CN" altLang="en-US" sz="2800" dirty="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</p:grpSp>
          <p:cxnSp>
            <p:nvCxnSpPr>
              <p:cNvPr id="138" name="直接连接符 137"/>
              <p:cNvCxnSpPr/>
              <p:nvPr/>
            </p:nvCxnSpPr>
            <p:spPr>
              <a:xfrm>
                <a:off x="3305408" y="3983529"/>
                <a:ext cx="145533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03" name="Text Box 23"/>
            <p:cNvSpPr txBox="1">
              <a:spLocks noChangeArrowheads="1"/>
            </p:cNvSpPr>
            <p:nvPr/>
          </p:nvSpPr>
          <p:spPr bwMode="auto">
            <a:xfrm>
              <a:off x="5880561" y="3864964"/>
              <a:ext cx="287418" cy="392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endPara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204" name="Text Box 23"/>
            <p:cNvSpPr txBox="1">
              <a:spLocks noChangeArrowheads="1"/>
            </p:cNvSpPr>
            <p:nvPr/>
          </p:nvSpPr>
          <p:spPr bwMode="auto">
            <a:xfrm>
              <a:off x="6229909" y="3869725"/>
              <a:ext cx="287418" cy="392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endPara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205" name="Text Box 23"/>
            <p:cNvSpPr txBox="1">
              <a:spLocks noChangeArrowheads="1"/>
            </p:cNvSpPr>
            <p:nvPr/>
          </p:nvSpPr>
          <p:spPr bwMode="auto">
            <a:xfrm>
              <a:off x="5569324" y="3876072"/>
              <a:ext cx="287418" cy="392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8</a:t>
              </a:r>
              <a:endPara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189818" y="4972052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1102785" y="1509185"/>
            <a:ext cx="8657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3.</a:t>
            </a:r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2969685" y="2506133"/>
            <a:ext cx="35263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648÷6=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108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盒）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23" name="Text Box 35"/>
          <p:cNvSpPr txBox="1">
            <a:spLocks noChangeArrowheads="1"/>
          </p:cNvSpPr>
          <p:nvPr/>
        </p:nvSpPr>
        <p:spPr bwMode="auto">
          <a:xfrm>
            <a:off x="1873252" y="1486437"/>
            <a:ext cx="950383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李大爷收获了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648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个柚子。每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6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个装一盒，可以装多少盒？</a:t>
            </a: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3031067" y="4495801"/>
            <a:ext cx="42248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648÷8=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81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盒）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9225" name="Picture 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567" y="2381251"/>
            <a:ext cx="3879851" cy="2745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2874434" y="3119967"/>
            <a:ext cx="41931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答：可以装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108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盒。</a:t>
            </a:r>
          </a:p>
        </p:txBody>
      </p:sp>
      <p:grpSp>
        <p:nvGrpSpPr>
          <p:cNvPr id="9230" name="组合 23"/>
          <p:cNvGrpSpPr/>
          <p:nvPr/>
        </p:nvGrpSpPr>
        <p:grpSpPr bwMode="auto">
          <a:xfrm>
            <a:off x="2322195" y="3740150"/>
            <a:ext cx="4186555" cy="591185"/>
            <a:chOff x="2334046" y="2425977"/>
            <a:chExt cx="3139654" cy="443589"/>
          </a:xfrm>
        </p:grpSpPr>
        <p:sp>
          <p:nvSpPr>
            <p:cNvPr id="9231" name="AutoShape 67"/>
            <p:cNvSpPr>
              <a:spLocks noChangeArrowheads="1"/>
            </p:cNvSpPr>
            <p:nvPr/>
          </p:nvSpPr>
          <p:spPr bwMode="auto">
            <a:xfrm>
              <a:off x="2334046" y="2425977"/>
              <a:ext cx="3107908" cy="443589"/>
            </a:xfrm>
            <a:prstGeom prst="wedgeRoundRectCallout">
              <a:avLst>
                <a:gd name="adj1" fmla="val -63972"/>
                <a:gd name="adj2" fmla="val 53903"/>
                <a:gd name="adj3" fmla="val 16667"/>
              </a:avLst>
            </a:prstGeom>
            <a:solidFill>
              <a:srgbClr val="FFFF00"/>
            </a:solidFill>
            <a:ln w="9525">
              <a:solidFill>
                <a:srgbClr val="FFC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232" name="Text Box 50"/>
            <p:cNvSpPr txBox="1">
              <a:spLocks noChangeArrowheads="1"/>
            </p:cNvSpPr>
            <p:nvPr/>
          </p:nvSpPr>
          <p:spPr bwMode="auto">
            <a:xfrm>
              <a:off x="2410396" y="2493002"/>
              <a:ext cx="3063304" cy="360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如果每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</a:rPr>
                <a:t>8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个装一盒呢？</a:t>
              </a:r>
            </a:p>
          </p:txBody>
        </p:sp>
      </p:grp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2904067" y="5033434"/>
            <a:ext cx="41931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答：可以装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81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  <p:bldP spid="23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189818" y="4972052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1102785" y="1509185"/>
            <a:ext cx="8657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4.</a:t>
            </a:r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5039785" y="4078817"/>
            <a:ext cx="35517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318÷3=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106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(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只）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4656668" y="5020733"/>
            <a:ext cx="522181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答：这些蜻蜓平均每小时捕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捉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106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只蚊子。</a:t>
            </a:r>
          </a:p>
        </p:txBody>
      </p:sp>
      <p:sp>
        <p:nvSpPr>
          <p:cNvPr id="10248" name="Text Box 35"/>
          <p:cNvSpPr txBox="1">
            <a:spLocks noChangeArrowheads="1"/>
          </p:cNvSpPr>
          <p:nvPr/>
        </p:nvSpPr>
        <p:spPr bwMode="auto">
          <a:xfrm>
            <a:off x="1873252" y="1562101"/>
            <a:ext cx="95038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只蜻蜓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小时一共捕捉了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318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只蚊子。</a:t>
            </a:r>
          </a:p>
        </p:txBody>
      </p:sp>
      <p:pic>
        <p:nvPicPr>
          <p:cNvPr id="10249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0151" y="2556933"/>
            <a:ext cx="286808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AutoShape 67"/>
          <p:cNvSpPr>
            <a:spLocks noChangeArrowheads="1"/>
          </p:cNvSpPr>
          <p:nvPr/>
        </p:nvSpPr>
        <p:spPr bwMode="auto">
          <a:xfrm>
            <a:off x="5615518" y="2410884"/>
            <a:ext cx="3744383" cy="1109133"/>
          </a:xfrm>
          <a:prstGeom prst="wedgeRoundRectCallout">
            <a:avLst>
              <a:gd name="adj1" fmla="val 59243"/>
              <a:gd name="adj2" fmla="val 46206"/>
              <a:gd name="adj3" fmla="val 16667"/>
            </a:avLst>
          </a:prstGeom>
          <a:solidFill>
            <a:srgbClr val="63964B"/>
          </a:solidFill>
          <a:ln w="9525">
            <a:solidFill>
              <a:srgbClr val="0070C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52" name="Text Box 35"/>
          <p:cNvSpPr txBox="1">
            <a:spLocks noChangeArrowheads="1"/>
          </p:cNvSpPr>
          <p:nvPr/>
        </p:nvSpPr>
        <p:spPr bwMode="auto">
          <a:xfrm>
            <a:off x="5699993" y="2488396"/>
            <a:ext cx="389274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这些蜻蜓平均每小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时捕捉多少只蚊子？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79293" y="813062"/>
            <a:ext cx="10410825" cy="5517942"/>
          </a:xfrm>
          <a:prstGeom prst="rect">
            <a:avLst/>
          </a:prstGeom>
        </p:spPr>
      </p:pic>
      <p:sp>
        <p:nvSpPr>
          <p:cNvPr id="5" name="文本框 6"/>
          <p:cNvSpPr txBox="1"/>
          <p:nvPr/>
        </p:nvSpPr>
        <p:spPr>
          <a:xfrm>
            <a:off x="2022255" y="689565"/>
            <a:ext cx="4714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这节课你有什么收获？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669051" y="2128227"/>
            <a:ext cx="7431308" cy="260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除到被除数的哪一位不够商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，就在这一位上商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0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占位。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三位数除以一位数，商可能是三位数，也可能是两位数。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441132" y="1240155"/>
            <a:ext cx="9309735" cy="4109085"/>
          </a:xfrm>
          <a:prstGeom prst="roundRect">
            <a:avLst/>
          </a:prstGeom>
          <a:ln>
            <a:solidFill>
              <a:srgbClr val="A1C4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942781" y="1828911"/>
            <a:ext cx="8306435" cy="2576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掌握商中间或末尾有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的除法的笔算方法，并能正确笔算。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理解哪一位上不够商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时要商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占位的算理。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能估计商的大小或商是几位数，发展数感。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53"/>
          <p:cNvGrpSpPr/>
          <p:nvPr/>
        </p:nvGrpSpPr>
        <p:grpSpPr bwMode="auto">
          <a:xfrm>
            <a:off x="2667000" y="2500314"/>
            <a:ext cx="2705100" cy="815975"/>
            <a:chOff x="2724152" y="2846905"/>
            <a:chExt cx="2705104" cy="816146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429003" y="2927884"/>
              <a:ext cx="2000253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4" name="TextBox 1"/>
            <p:cNvSpPr txBox="1">
              <a:spLocks noChangeArrowheads="1"/>
            </p:cNvSpPr>
            <p:nvPr/>
          </p:nvSpPr>
          <p:spPr bwMode="auto">
            <a:xfrm>
              <a:off x="4795854" y="2925763"/>
              <a:ext cx="633402" cy="5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125" name="TextBox 1"/>
            <p:cNvSpPr txBox="1">
              <a:spLocks noChangeArrowheads="1"/>
            </p:cNvSpPr>
            <p:nvPr/>
          </p:nvSpPr>
          <p:spPr bwMode="auto">
            <a:xfrm>
              <a:off x="4162452" y="2928934"/>
              <a:ext cx="633402" cy="5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0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126" name="TextBox 1"/>
            <p:cNvSpPr txBox="1">
              <a:spLocks noChangeArrowheads="1"/>
            </p:cNvSpPr>
            <p:nvPr/>
          </p:nvSpPr>
          <p:spPr bwMode="auto">
            <a:xfrm>
              <a:off x="3509970" y="2928934"/>
              <a:ext cx="633402" cy="5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127" name="TextBox 1"/>
            <p:cNvSpPr txBox="1">
              <a:spLocks noChangeArrowheads="1"/>
            </p:cNvSpPr>
            <p:nvPr/>
          </p:nvSpPr>
          <p:spPr bwMode="auto">
            <a:xfrm>
              <a:off x="2724152" y="2928934"/>
              <a:ext cx="633402" cy="5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8" name="弧形 27"/>
            <p:cNvSpPr/>
            <p:nvPr/>
          </p:nvSpPr>
          <p:spPr>
            <a:xfrm rot="2347503">
              <a:off x="2820990" y="2846905"/>
              <a:ext cx="709613" cy="816146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3462338" y="1928813"/>
            <a:ext cx="633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3452814" y="3000376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3381375" y="3571875"/>
            <a:ext cx="2000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"/>
          <p:cNvSpPr txBox="1">
            <a:spLocks noChangeArrowheads="1"/>
          </p:cNvSpPr>
          <p:nvPr/>
        </p:nvSpPr>
        <p:spPr bwMode="auto">
          <a:xfrm>
            <a:off x="4095750" y="1928813"/>
            <a:ext cx="642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4738689" y="3500438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4738689" y="3925888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3381375" y="4497389"/>
            <a:ext cx="200025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4738689" y="1928813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TextBox 1"/>
          <p:cNvSpPr txBox="1">
            <a:spLocks noChangeArrowheads="1"/>
          </p:cNvSpPr>
          <p:nvPr/>
        </p:nvSpPr>
        <p:spPr bwMode="auto">
          <a:xfrm>
            <a:off x="4738689" y="4429126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" name="组合 53"/>
          <p:cNvGrpSpPr/>
          <p:nvPr/>
        </p:nvGrpSpPr>
        <p:grpSpPr bwMode="auto">
          <a:xfrm>
            <a:off x="6238875" y="2497139"/>
            <a:ext cx="2705100" cy="815975"/>
            <a:chOff x="2724152" y="2846905"/>
            <a:chExt cx="2705104" cy="816146"/>
          </a:xfrm>
        </p:grpSpPr>
        <p:cxnSp>
          <p:nvCxnSpPr>
            <p:cNvPr id="65" name="直接连接符 64"/>
            <p:cNvCxnSpPr/>
            <p:nvPr/>
          </p:nvCxnSpPr>
          <p:spPr>
            <a:xfrm>
              <a:off x="3429003" y="2927884"/>
              <a:ext cx="2000253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0" name="TextBox 1"/>
            <p:cNvSpPr txBox="1">
              <a:spLocks noChangeArrowheads="1"/>
            </p:cNvSpPr>
            <p:nvPr/>
          </p:nvSpPr>
          <p:spPr bwMode="auto">
            <a:xfrm>
              <a:off x="4795854" y="2925763"/>
              <a:ext cx="633402" cy="5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0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141" name="TextBox 1"/>
            <p:cNvSpPr txBox="1">
              <a:spLocks noChangeArrowheads="1"/>
            </p:cNvSpPr>
            <p:nvPr/>
          </p:nvSpPr>
          <p:spPr bwMode="auto">
            <a:xfrm>
              <a:off x="4162452" y="2928934"/>
              <a:ext cx="633402" cy="5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8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142" name="TextBox 1"/>
            <p:cNvSpPr txBox="1">
              <a:spLocks noChangeArrowheads="1"/>
            </p:cNvSpPr>
            <p:nvPr/>
          </p:nvSpPr>
          <p:spPr bwMode="auto">
            <a:xfrm>
              <a:off x="3509970" y="2928934"/>
              <a:ext cx="633402" cy="5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143" name="TextBox 1"/>
            <p:cNvSpPr txBox="1">
              <a:spLocks noChangeArrowheads="1"/>
            </p:cNvSpPr>
            <p:nvPr/>
          </p:nvSpPr>
          <p:spPr bwMode="auto">
            <a:xfrm>
              <a:off x="2724152" y="2928934"/>
              <a:ext cx="633402" cy="5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0" name="弧形 69"/>
            <p:cNvSpPr/>
            <p:nvPr/>
          </p:nvSpPr>
          <p:spPr>
            <a:xfrm rot="2347503">
              <a:off x="2820990" y="2846905"/>
              <a:ext cx="709613" cy="816146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71" name="TextBox 1"/>
          <p:cNvSpPr txBox="1">
            <a:spLocks noChangeArrowheads="1"/>
          </p:cNvSpPr>
          <p:nvPr/>
        </p:nvSpPr>
        <p:spPr bwMode="auto">
          <a:xfrm>
            <a:off x="7034213" y="1925638"/>
            <a:ext cx="633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2" name="TextBox 1"/>
          <p:cNvSpPr txBox="1">
            <a:spLocks noChangeArrowheads="1"/>
          </p:cNvSpPr>
          <p:nvPr/>
        </p:nvSpPr>
        <p:spPr bwMode="auto">
          <a:xfrm>
            <a:off x="7024689" y="2997201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3" name="直接连接符 72"/>
          <p:cNvCxnSpPr/>
          <p:nvPr/>
        </p:nvCxnSpPr>
        <p:spPr>
          <a:xfrm>
            <a:off x="6953250" y="3568700"/>
            <a:ext cx="2000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1"/>
          <p:cNvSpPr txBox="1">
            <a:spLocks noChangeArrowheads="1"/>
          </p:cNvSpPr>
          <p:nvPr/>
        </p:nvSpPr>
        <p:spPr bwMode="auto">
          <a:xfrm>
            <a:off x="7667625" y="3565526"/>
            <a:ext cx="642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8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5" name="TextBox 1"/>
          <p:cNvSpPr txBox="1">
            <a:spLocks noChangeArrowheads="1"/>
          </p:cNvSpPr>
          <p:nvPr/>
        </p:nvSpPr>
        <p:spPr bwMode="auto">
          <a:xfrm>
            <a:off x="7667625" y="1925638"/>
            <a:ext cx="642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6" name="TextBox 1"/>
          <p:cNvSpPr txBox="1">
            <a:spLocks noChangeArrowheads="1"/>
          </p:cNvSpPr>
          <p:nvPr/>
        </p:nvSpPr>
        <p:spPr bwMode="auto">
          <a:xfrm>
            <a:off x="7667625" y="3994151"/>
            <a:ext cx="642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8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7" name="直接连接符 76"/>
          <p:cNvCxnSpPr/>
          <p:nvPr/>
        </p:nvCxnSpPr>
        <p:spPr>
          <a:xfrm>
            <a:off x="6953250" y="4565650"/>
            <a:ext cx="2000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1"/>
          <p:cNvSpPr txBox="1">
            <a:spLocks noChangeArrowheads="1"/>
          </p:cNvSpPr>
          <p:nvPr/>
        </p:nvSpPr>
        <p:spPr bwMode="auto">
          <a:xfrm>
            <a:off x="7667625" y="4497388"/>
            <a:ext cx="642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9" name="TextBox 1"/>
          <p:cNvSpPr txBox="1">
            <a:spLocks noChangeArrowheads="1"/>
          </p:cNvSpPr>
          <p:nvPr/>
        </p:nvSpPr>
        <p:spPr bwMode="auto">
          <a:xfrm>
            <a:off x="8310564" y="1925638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3" grpId="0"/>
      <p:bldP spid="34" grpId="0"/>
      <p:bldP spid="36" grpId="0"/>
      <p:bldP spid="37" grpId="0"/>
      <p:bldP spid="71" grpId="0"/>
      <p:bldP spid="72" grpId="0"/>
      <p:bldP spid="74" grpId="0"/>
      <p:bldP spid="75" grpId="0"/>
      <p:bldP spid="76" grpId="0"/>
      <p:bldP spid="78" grpId="0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1564218" y="867833"/>
            <a:ext cx="904451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星光小学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432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名女生表演团体操，每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人托一个花环。</a:t>
            </a:r>
          </a:p>
        </p:txBody>
      </p:sp>
      <p:pic>
        <p:nvPicPr>
          <p:cNvPr id="4" name="Picture 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8634" y="1911351"/>
            <a:ext cx="7556500" cy="2563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2188634" y="4474634"/>
            <a:ext cx="3775393" cy="523220"/>
          </a:xfrm>
          <a:prstGeom prst="rect">
            <a:avLst/>
          </a:prstGeom>
          <a:solidFill>
            <a:srgbClr val="A1C4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一共需要多少个花环？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941830" y="4997854"/>
            <a:ext cx="83083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“每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人托一个花环，一共要多少个花环？”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想一想，该怎么列式？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189818" y="4972052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77" name="Text Box 23"/>
          <p:cNvSpPr txBox="1">
            <a:spLocks noChangeArrowheads="1"/>
          </p:cNvSpPr>
          <p:nvPr/>
        </p:nvSpPr>
        <p:spPr bwMode="auto">
          <a:xfrm>
            <a:off x="1564218" y="867833"/>
            <a:ext cx="9044516" cy="14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星光小学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432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名女生表演团体操，每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</a:rPr>
              <a:t>人托一个花环，一共需要多少个花环？</a:t>
            </a:r>
          </a:p>
        </p:txBody>
      </p:sp>
      <p:sp>
        <p:nvSpPr>
          <p:cNvPr id="49" name="Text Box 23"/>
          <p:cNvSpPr txBox="1">
            <a:spLocks noChangeArrowheads="1"/>
          </p:cNvSpPr>
          <p:nvPr/>
        </p:nvSpPr>
        <p:spPr bwMode="auto">
          <a:xfrm>
            <a:off x="3839633" y="4381501"/>
            <a:ext cx="4607984" cy="66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432÷4= </a:t>
            </a:r>
            <a:r>
              <a:rPr lang="en-US" altLang="zh-CN" sz="2800" u="sng" dirty="0">
                <a:solidFill>
                  <a:srgbClr val="3366FF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   ）</a:t>
            </a: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2351617" y="5154085"/>
            <a:ext cx="86254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先估计商是几位数，再用竖式计算。</a:t>
            </a:r>
          </a:p>
        </p:txBody>
      </p:sp>
      <p:pic>
        <p:nvPicPr>
          <p:cNvPr id="3080" name="Picture 4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1617" y="2388105"/>
            <a:ext cx="6831541" cy="223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1" name="组合 14"/>
          <p:cNvGrpSpPr/>
          <p:nvPr/>
        </p:nvGrpSpPr>
        <p:grpSpPr bwMode="auto">
          <a:xfrm>
            <a:off x="3667126" y="1139826"/>
            <a:ext cx="4786313" cy="576263"/>
            <a:chOff x="1857339" y="5426093"/>
            <a:chExt cx="4786363" cy="576263"/>
          </a:xfrm>
        </p:grpSpPr>
        <p:sp>
          <p:nvSpPr>
            <p:cNvPr id="9222" name="TextBox 1"/>
            <p:cNvSpPr txBox="1">
              <a:spLocks noChangeArrowheads="1"/>
            </p:cNvSpPr>
            <p:nvPr/>
          </p:nvSpPr>
          <p:spPr bwMode="auto">
            <a:xfrm>
              <a:off x="1857339" y="5426093"/>
              <a:ext cx="200026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432÷4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＝</a:t>
              </a:r>
            </a:p>
          </p:txBody>
        </p:sp>
        <p:sp>
          <p:nvSpPr>
            <p:cNvPr id="9223" name="TextBox 1"/>
            <p:cNvSpPr txBox="1">
              <a:spLocks noChangeArrowheads="1"/>
            </p:cNvSpPr>
            <p:nvPr/>
          </p:nvSpPr>
          <p:spPr bwMode="auto">
            <a:xfrm>
              <a:off x="4643438" y="5426093"/>
              <a:ext cx="200026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（      ）</a:t>
              </a: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3786172" y="6000768"/>
              <a:ext cx="114301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圆角矩形标注 49"/>
          <p:cNvSpPr/>
          <p:nvPr/>
        </p:nvSpPr>
        <p:spPr bwMode="auto">
          <a:xfrm>
            <a:off x="4333240" y="2500630"/>
            <a:ext cx="5143500" cy="785495"/>
          </a:xfrm>
          <a:prstGeom prst="wedgeRoundRectCallout">
            <a:avLst>
              <a:gd name="adj1" fmla="val -57881"/>
              <a:gd name="adj2" fmla="val -51317"/>
              <a:gd name="adj3" fmla="val 16667"/>
            </a:avLst>
          </a:prstGeom>
          <a:solidFill>
            <a:srgbClr val="A05F8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先估一估，商是几位数？</a:t>
            </a:r>
          </a:p>
        </p:txBody>
      </p:sp>
      <p:sp>
        <p:nvSpPr>
          <p:cNvPr id="52" name="TextBox 1"/>
          <p:cNvSpPr txBox="1">
            <a:spLocks noChangeArrowheads="1"/>
          </p:cNvSpPr>
          <p:nvPr/>
        </p:nvSpPr>
        <p:spPr bwMode="auto">
          <a:xfrm>
            <a:off x="4024313" y="3994151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4×100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53" name="TextBox 1"/>
          <p:cNvSpPr txBox="1">
            <a:spLocks noChangeArrowheads="1"/>
          </p:cNvSpPr>
          <p:nvPr/>
        </p:nvSpPr>
        <p:spPr bwMode="auto">
          <a:xfrm>
            <a:off x="5667369" y="4009887"/>
            <a:ext cx="1857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400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" name="圆角矩形标注 60"/>
          <p:cNvSpPr/>
          <p:nvPr/>
        </p:nvSpPr>
        <p:spPr bwMode="auto">
          <a:xfrm>
            <a:off x="3952876" y="5072064"/>
            <a:ext cx="5286375" cy="642937"/>
          </a:xfrm>
          <a:prstGeom prst="wedgeRoundRectCallout">
            <a:avLst>
              <a:gd name="adj1" fmla="val 49939"/>
              <a:gd name="adj2" fmla="val 25466"/>
              <a:gd name="adj3" fmla="val 16667"/>
            </a:avLst>
          </a:prstGeom>
          <a:solidFill>
            <a:srgbClr val="A05F8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商比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100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大，是三位数。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9" name="组合 14"/>
          <p:cNvGrpSpPr/>
          <p:nvPr/>
        </p:nvGrpSpPr>
        <p:grpSpPr bwMode="auto">
          <a:xfrm>
            <a:off x="3667126" y="1139826"/>
            <a:ext cx="4786313" cy="576263"/>
            <a:chOff x="1857339" y="5426093"/>
            <a:chExt cx="4786363" cy="576263"/>
          </a:xfrm>
        </p:grpSpPr>
        <p:sp>
          <p:nvSpPr>
            <p:cNvPr id="11270" name="TextBox 1"/>
            <p:cNvSpPr txBox="1">
              <a:spLocks noChangeArrowheads="1"/>
            </p:cNvSpPr>
            <p:nvPr/>
          </p:nvSpPr>
          <p:spPr bwMode="auto">
            <a:xfrm>
              <a:off x="1857339" y="5426093"/>
              <a:ext cx="200026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432÷4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＝</a:t>
              </a:r>
            </a:p>
          </p:txBody>
        </p:sp>
        <p:sp>
          <p:nvSpPr>
            <p:cNvPr id="11271" name="TextBox 1"/>
            <p:cNvSpPr txBox="1">
              <a:spLocks noChangeArrowheads="1"/>
            </p:cNvSpPr>
            <p:nvPr/>
          </p:nvSpPr>
          <p:spPr bwMode="auto">
            <a:xfrm>
              <a:off x="4643438" y="5426093"/>
              <a:ext cx="200026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（      ）</a:t>
              </a: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3786172" y="6000768"/>
              <a:ext cx="114301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1"/>
          <p:cNvSpPr txBox="1">
            <a:spLocks noChangeArrowheads="1"/>
          </p:cNvSpPr>
          <p:nvPr/>
        </p:nvSpPr>
        <p:spPr bwMode="auto">
          <a:xfrm>
            <a:off x="5667375" y="1143001"/>
            <a:ext cx="8572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108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9" name="TextBox 1"/>
          <p:cNvSpPr txBox="1">
            <a:spLocks noChangeArrowheads="1"/>
          </p:cNvSpPr>
          <p:nvPr/>
        </p:nvSpPr>
        <p:spPr bwMode="auto">
          <a:xfrm>
            <a:off x="6781593" y="1143001"/>
            <a:ext cx="8572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个</a:t>
            </a:r>
          </a:p>
        </p:txBody>
      </p:sp>
      <p:grpSp>
        <p:nvGrpSpPr>
          <p:cNvPr id="4" name="组合 53"/>
          <p:cNvGrpSpPr/>
          <p:nvPr/>
        </p:nvGrpSpPr>
        <p:grpSpPr bwMode="auto">
          <a:xfrm>
            <a:off x="2881313" y="2500314"/>
            <a:ext cx="2705100" cy="815975"/>
            <a:chOff x="2724152" y="2846905"/>
            <a:chExt cx="2705104" cy="816146"/>
          </a:xfrm>
        </p:grpSpPr>
        <p:cxnSp>
          <p:nvCxnSpPr>
            <p:cNvPr id="50" name="直接连接符 49"/>
            <p:cNvCxnSpPr/>
            <p:nvPr/>
          </p:nvCxnSpPr>
          <p:spPr>
            <a:xfrm>
              <a:off x="3429003" y="2927884"/>
              <a:ext cx="2000253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7" name="TextBox 1"/>
            <p:cNvSpPr txBox="1">
              <a:spLocks noChangeArrowheads="1"/>
            </p:cNvSpPr>
            <p:nvPr/>
          </p:nvSpPr>
          <p:spPr bwMode="auto">
            <a:xfrm>
              <a:off x="4795854" y="2925763"/>
              <a:ext cx="633402" cy="5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1278" name="TextBox 1"/>
            <p:cNvSpPr txBox="1">
              <a:spLocks noChangeArrowheads="1"/>
            </p:cNvSpPr>
            <p:nvPr/>
          </p:nvSpPr>
          <p:spPr bwMode="auto">
            <a:xfrm>
              <a:off x="4162452" y="2928934"/>
              <a:ext cx="633402" cy="5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1279" name="TextBox 1"/>
            <p:cNvSpPr txBox="1">
              <a:spLocks noChangeArrowheads="1"/>
            </p:cNvSpPr>
            <p:nvPr/>
          </p:nvSpPr>
          <p:spPr bwMode="auto">
            <a:xfrm>
              <a:off x="3509970" y="2928934"/>
              <a:ext cx="633402" cy="5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1280" name="TextBox 1"/>
            <p:cNvSpPr txBox="1">
              <a:spLocks noChangeArrowheads="1"/>
            </p:cNvSpPr>
            <p:nvPr/>
          </p:nvSpPr>
          <p:spPr bwMode="auto">
            <a:xfrm>
              <a:off x="2724152" y="2928934"/>
              <a:ext cx="633402" cy="5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2" name="弧形 61"/>
            <p:cNvSpPr/>
            <p:nvPr/>
          </p:nvSpPr>
          <p:spPr>
            <a:xfrm rot="2347503">
              <a:off x="2820989" y="2846905"/>
              <a:ext cx="709614" cy="816146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63" name="TextBox 1"/>
          <p:cNvSpPr txBox="1">
            <a:spLocks noChangeArrowheads="1"/>
          </p:cNvSpPr>
          <p:nvPr/>
        </p:nvSpPr>
        <p:spPr bwMode="auto">
          <a:xfrm>
            <a:off x="3676651" y="1928813"/>
            <a:ext cx="633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4" name="TextBox 1"/>
          <p:cNvSpPr txBox="1">
            <a:spLocks noChangeArrowheads="1"/>
          </p:cNvSpPr>
          <p:nvPr/>
        </p:nvSpPr>
        <p:spPr bwMode="auto">
          <a:xfrm>
            <a:off x="3667125" y="3000376"/>
            <a:ext cx="642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65" name="直接连接符 64"/>
          <p:cNvCxnSpPr/>
          <p:nvPr/>
        </p:nvCxnSpPr>
        <p:spPr>
          <a:xfrm>
            <a:off x="3595688" y="3571875"/>
            <a:ext cx="2000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1"/>
          <p:cNvSpPr txBox="1">
            <a:spLocks noChangeArrowheads="1"/>
          </p:cNvSpPr>
          <p:nvPr/>
        </p:nvSpPr>
        <p:spPr bwMode="auto">
          <a:xfrm>
            <a:off x="4310064" y="3568701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0" name="TextBox 1"/>
          <p:cNvSpPr txBox="1">
            <a:spLocks noChangeArrowheads="1"/>
          </p:cNvSpPr>
          <p:nvPr/>
        </p:nvSpPr>
        <p:spPr bwMode="auto">
          <a:xfrm>
            <a:off x="4310064" y="1928813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2" name="TextBox 1"/>
          <p:cNvSpPr txBox="1">
            <a:spLocks noChangeArrowheads="1"/>
          </p:cNvSpPr>
          <p:nvPr/>
        </p:nvSpPr>
        <p:spPr bwMode="auto">
          <a:xfrm>
            <a:off x="4310064" y="3997326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3" name="直接连接符 72"/>
          <p:cNvCxnSpPr/>
          <p:nvPr/>
        </p:nvCxnSpPr>
        <p:spPr>
          <a:xfrm>
            <a:off x="3595688" y="4568825"/>
            <a:ext cx="2000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1"/>
          <p:cNvSpPr txBox="1">
            <a:spLocks noChangeArrowheads="1"/>
          </p:cNvSpPr>
          <p:nvPr/>
        </p:nvSpPr>
        <p:spPr bwMode="auto">
          <a:xfrm>
            <a:off x="4953000" y="4500563"/>
            <a:ext cx="642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5" name="TextBox 1"/>
          <p:cNvSpPr txBox="1">
            <a:spLocks noChangeArrowheads="1"/>
          </p:cNvSpPr>
          <p:nvPr/>
        </p:nvSpPr>
        <p:spPr bwMode="auto">
          <a:xfrm>
            <a:off x="4953000" y="4926013"/>
            <a:ext cx="642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6" name="直接连接符 75"/>
          <p:cNvCxnSpPr/>
          <p:nvPr/>
        </p:nvCxnSpPr>
        <p:spPr>
          <a:xfrm>
            <a:off x="3595688" y="5497514"/>
            <a:ext cx="200025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1"/>
          <p:cNvSpPr txBox="1">
            <a:spLocks noChangeArrowheads="1"/>
          </p:cNvSpPr>
          <p:nvPr/>
        </p:nvSpPr>
        <p:spPr bwMode="auto">
          <a:xfrm>
            <a:off x="4953000" y="1928813"/>
            <a:ext cx="642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8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8" name="TextBox 1"/>
          <p:cNvSpPr txBox="1">
            <a:spLocks noChangeArrowheads="1"/>
          </p:cNvSpPr>
          <p:nvPr/>
        </p:nvSpPr>
        <p:spPr bwMode="auto">
          <a:xfrm>
            <a:off x="4953000" y="5429251"/>
            <a:ext cx="642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79" name="直接箭头连接符 78"/>
          <p:cNvCxnSpPr>
            <a:stCxn id="66" idx="3"/>
            <a:endCxn id="80" idx="1"/>
          </p:cNvCxnSpPr>
          <p:nvPr/>
        </p:nvCxnSpPr>
        <p:spPr>
          <a:xfrm flipV="1">
            <a:off x="4953001" y="3405992"/>
            <a:ext cx="1000125" cy="424319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1"/>
          <p:cNvSpPr txBox="1">
            <a:spLocks noChangeArrowheads="1"/>
          </p:cNvSpPr>
          <p:nvPr/>
        </p:nvSpPr>
        <p:spPr bwMode="auto">
          <a:xfrm>
            <a:off x="5953126" y="2928938"/>
            <a:ext cx="44291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不够除，商的十位应该是多少？</a:t>
            </a:r>
          </a:p>
        </p:txBody>
      </p:sp>
      <p:sp>
        <p:nvSpPr>
          <p:cNvPr id="94" name="TextBox 1"/>
          <p:cNvSpPr txBox="1">
            <a:spLocks noChangeArrowheads="1"/>
          </p:cNvSpPr>
          <p:nvPr/>
        </p:nvSpPr>
        <p:spPr bwMode="auto">
          <a:xfrm>
            <a:off x="4595813" y="5854701"/>
            <a:ext cx="5143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答：一共需要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108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个花环。</a:t>
            </a:r>
          </a:p>
        </p:txBody>
      </p:sp>
      <p:sp>
        <p:nvSpPr>
          <p:cNvPr id="52" name="TextBox 1"/>
          <p:cNvSpPr txBox="1">
            <a:spLocks noChangeArrowheads="1"/>
          </p:cNvSpPr>
          <p:nvPr/>
        </p:nvSpPr>
        <p:spPr bwMode="auto">
          <a:xfrm>
            <a:off x="4310064" y="4500563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" name="TextBox 1"/>
          <p:cNvSpPr txBox="1">
            <a:spLocks noChangeArrowheads="1"/>
          </p:cNvSpPr>
          <p:nvPr/>
        </p:nvSpPr>
        <p:spPr bwMode="auto">
          <a:xfrm>
            <a:off x="4310064" y="4929188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5" name="组合 53"/>
          <p:cNvGrpSpPr/>
          <p:nvPr/>
        </p:nvGrpSpPr>
        <p:grpSpPr bwMode="auto">
          <a:xfrm>
            <a:off x="6238875" y="2500314"/>
            <a:ext cx="2705100" cy="815975"/>
            <a:chOff x="2724152" y="2846905"/>
            <a:chExt cx="2705104" cy="816146"/>
          </a:xfrm>
        </p:grpSpPr>
        <p:cxnSp>
          <p:nvCxnSpPr>
            <p:cNvPr id="55" name="直接连接符 54"/>
            <p:cNvCxnSpPr/>
            <p:nvPr/>
          </p:nvCxnSpPr>
          <p:spPr>
            <a:xfrm>
              <a:off x="3429003" y="2927884"/>
              <a:ext cx="2000253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01" name="TextBox 1"/>
            <p:cNvSpPr txBox="1">
              <a:spLocks noChangeArrowheads="1"/>
            </p:cNvSpPr>
            <p:nvPr/>
          </p:nvSpPr>
          <p:spPr bwMode="auto">
            <a:xfrm>
              <a:off x="4795854" y="2925763"/>
              <a:ext cx="633402" cy="5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1302" name="TextBox 1"/>
            <p:cNvSpPr txBox="1">
              <a:spLocks noChangeArrowheads="1"/>
            </p:cNvSpPr>
            <p:nvPr/>
          </p:nvSpPr>
          <p:spPr bwMode="auto">
            <a:xfrm>
              <a:off x="4162452" y="2928934"/>
              <a:ext cx="633402" cy="5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1303" name="TextBox 1"/>
            <p:cNvSpPr txBox="1">
              <a:spLocks noChangeArrowheads="1"/>
            </p:cNvSpPr>
            <p:nvPr/>
          </p:nvSpPr>
          <p:spPr bwMode="auto">
            <a:xfrm>
              <a:off x="3509970" y="2928934"/>
              <a:ext cx="633402" cy="5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1304" name="TextBox 1"/>
            <p:cNvSpPr txBox="1">
              <a:spLocks noChangeArrowheads="1"/>
            </p:cNvSpPr>
            <p:nvPr/>
          </p:nvSpPr>
          <p:spPr bwMode="auto">
            <a:xfrm>
              <a:off x="2724152" y="2928934"/>
              <a:ext cx="633402" cy="5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9" name="弧形 68"/>
            <p:cNvSpPr/>
            <p:nvPr/>
          </p:nvSpPr>
          <p:spPr>
            <a:xfrm rot="2347503">
              <a:off x="2820990" y="2846905"/>
              <a:ext cx="709613" cy="816146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71" name="TextBox 1"/>
          <p:cNvSpPr txBox="1">
            <a:spLocks noChangeArrowheads="1"/>
          </p:cNvSpPr>
          <p:nvPr/>
        </p:nvSpPr>
        <p:spPr bwMode="auto">
          <a:xfrm>
            <a:off x="7034213" y="1928813"/>
            <a:ext cx="633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" name="TextBox 1"/>
          <p:cNvSpPr txBox="1">
            <a:spLocks noChangeArrowheads="1"/>
          </p:cNvSpPr>
          <p:nvPr/>
        </p:nvSpPr>
        <p:spPr bwMode="auto">
          <a:xfrm>
            <a:off x="7024689" y="3000376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82" name="直接连接符 81"/>
          <p:cNvCxnSpPr/>
          <p:nvPr/>
        </p:nvCxnSpPr>
        <p:spPr>
          <a:xfrm>
            <a:off x="6953250" y="3571875"/>
            <a:ext cx="2000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1"/>
          <p:cNvSpPr txBox="1">
            <a:spLocks noChangeArrowheads="1"/>
          </p:cNvSpPr>
          <p:nvPr/>
        </p:nvSpPr>
        <p:spPr bwMode="auto">
          <a:xfrm>
            <a:off x="7667625" y="1928813"/>
            <a:ext cx="642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8" name="TextBox 1"/>
          <p:cNvSpPr txBox="1">
            <a:spLocks noChangeArrowheads="1"/>
          </p:cNvSpPr>
          <p:nvPr/>
        </p:nvSpPr>
        <p:spPr bwMode="auto">
          <a:xfrm>
            <a:off x="8310564" y="3568701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9" name="TextBox 1"/>
          <p:cNvSpPr txBox="1">
            <a:spLocks noChangeArrowheads="1"/>
          </p:cNvSpPr>
          <p:nvPr/>
        </p:nvSpPr>
        <p:spPr bwMode="auto">
          <a:xfrm>
            <a:off x="8310564" y="3994151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93" name="直接连接符 92"/>
          <p:cNvCxnSpPr/>
          <p:nvPr/>
        </p:nvCxnSpPr>
        <p:spPr>
          <a:xfrm>
            <a:off x="6953250" y="4565650"/>
            <a:ext cx="2000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1"/>
          <p:cNvSpPr txBox="1">
            <a:spLocks noChangeArrowheads="1"/>
          </p:cNvSpPr>
          <p:nvPr/>
        </p:nvSpPr>
        <p:spPr bwMode="auto">
          <a:xfrm>
            <a:off x="8310564" y="1928813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8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6" name="TextBox 1"/>
          <p:cNvSpPr txBox="1">
            <a:spLocks noChangeArrowheads="1"/>
          </p:cNvSpPr>
          <p:nvPr/>
        </p:nvSpPr>
        <p:spPr bwMode="auto">
          <a:xfrm>
            <a:off x="8310564" y="4497388"/>
            <a:ext cx="64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8" name="TextBox 1"/>
          <p:cNvSpPr txBox="1">
            <a:spLocks noChangeArrowheads="1"/>
          </p:cNvSpPr>
          <p:nvPr/>
        </p:nvSpPr>
        <p:spPr bwMode="auto">
          <a:xfrm>
            <a:off x="7667625" y="3568701"/>
            <a:ext cx="642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9" name="TextBox 1"/>
          <p:cNvSpPr txBox="1">
            <a:spLocks noChangeArrowheads="1"/>
          </p:cNvSpPr>
          <p:nvPr/>
        </p:nvSpPr>
        <p:spPr bwMode="auto">
          <a:xfrm>
            <a:off x="7667625" y="3997326"/>
            <a:ext cx="642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4" name="Text Box 50"/>
          <p:cNvSpPr txBox="1">
            <a:spLocks noChangeArrowheads="1"/>
          </p:cNvSpPr>
          <p:nvPr/>
        </p:nvSpPr>
        <p:spPr bwMode="auto">
          <a:xfrm>
            <a:off x="1605413" y="4852301"/>
            <a:ext cx="1962504" cy="867930"/>
          </a:xfrm>
          <a:prstGeom prst="rect">
            <a:avLst/>
          </a:prstGeom>
          <a:solidFill>
            <a:srgbClr val="A05F87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商的十位上为什么写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0？</a:t>
            </a:r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3" grpId="0"/>
      <p:bldP spid="64" grpId="0"/>
      <p:bldP spid="66" grpId="0"/>
      <p:bldP spid="70" grpId="0"/>
      <p:bldP spid="72" grpId="0"/>
      <p:bldP spid="74" grpId="0"/>
      <p:bldP spid="75" grpId="0"/>
      <p:bldP spid="77" grpId="0"/>
      <p:bldP spid="78" grpId="0"/>
      <p:bldP spid="80" grpId="0"/>
      <p:bldP spid="80" grpId="1"/>
      <p:bldP spid="94" grpId="0"/>
      <p:bldP spid="52" grpId="0"/>
      <p:bldP spid="53" grpId="0"/>
      <p:bldP spid="71" grpId="0"/>
      <p:bldP spid="81" grpId="0"/>
      <p:bldP spid="84" grpId="0"/>
      <p:bldP spid="88" grpId="0"/>
      <p:bldP spid="89" grpId="0"/>
      <p:bldP spid="95" grpId="0"/>
      <p:bldP spid="96" grpId="0"/>
      <p:bldP spid="98" grpId="0"/>
      <p:bldP spid="99" grpId="0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23"/>
          <p:cNvSpPr txBox="1">
            <a:spLocks noChangeArrowheads="1"/>
          </p:cNvSpPr>
          <p:nvPr/>
        </p:nvSpPr>
        <p:spPr bwMode="auto">
          <a:xfrm>
            <a:off x="1181100" y="1993900"/>
            <a:ext cx="56832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先说说商是几位数，再计算。</a:t>
            </a:r>
          </a:p>
        </p:txBody>
      </p:sp>
      <p:sp>
        <p:nvSpPr>
          <p:cNvPr id="5125" name="Text Box 35"/>
          <p:cNvSpPr txBox="1">
            <a:spLocks noChangeArrowheads="1"/>
          </p:cNvSpPr>
          <p:nvPr/>
        </p:nvSpPr>
        <p:spPr bwMode="auto">
          <a:xfrm>
            <a:off x="2112962" y="3724758"/>
            <a:ext cx="577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5126" name="组合 18"/>
          <p:cNvGrpSpPr/>
          <p:nvPr/>
        </p:nvGrpSpPr>
        <p:grpSpPr bwMode="auto">
          <a:xfrm>
            <a:off x="2384804" y="3682597"/>
            <a:ext cx="2161796" cy="523220"/>
            <a:chOff x="5927496" y="3305435"/>
            <a:chExt cx="1621348" cy="392415"/>
          </a:xfrm>
        </p:grpSpPr>
        <p:cxnSp>
          <p:nvCxnSpPr>
            <p:cNvPr id="32" name="直接连接符 69"/>
            <p:cNvCxnSpPr/>
            <p:nvPr/>
          </p:nvCxnSpPr>
          <p:spPr>
            <a:xfrm>
              <a:off x="6039131" y="3397816"/>
              <a:ext cx="15097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0" name="TextBox 70"/>
            <p:cNvSpPr txBox="1">
              <a:spLocks noChangeArrowheads="1"/>
            </p:cNvSpPr>
            <p:nvPr/>
          </p:nvSpPr>
          <p:spPr bwMode="auto">
            <a:xfrm>
              <a:off x="5927496" y="3305435"/>
              <a:ext cx="409007" cy="392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）</a:t>
              </a:r>
            </a:p>
          </p:txBody>
        </p:sp>
      </p:grpSp>
      <p:sp>
        <p:nvSpPr>
          <p:cNvPr id="5127" name="Text Box 35"/>
          <p:cNvSpPr txBox="1">
            <a:spLocks noChangeArrowheads="1"/>
          </p:cNvSpPr>
          <p:nvPr/>
        </p:nvSpPr>
        <p:spPr bwMode="auto">
          <a:xfrm>
            <a:off x="2781300" y="3718985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3  6  1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1" name="直接连接符 73"/>
          <p:cNvCxnSpPr/>
          <p:nvPr/>
        </p:nvCxnSpPr>
        <p:spPr>
          <a:xfrm flipV="1">
            <a:off x="2622552" y="4707468"/>
            <a:ext cx="1924049" cy="1481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74"/>
          <p:cNvCxnSpPr/>
          <p:nvPr/>
        </p:nvCxnSpPr>
        <p:spPr>
          <a:xfrm flipV="1">
            <a:off x="2626785" y="5651500"/>
            <a:ext cx="19515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2781301" y="4127501"/>
            <a:ext cx="647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3145367" y="4705622"/>
            <a:ext cx="5672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6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3130552" y="5095088"/>
            <a:ext cx="5693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6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3598618" y="5637935"/>
            <a:ext cx="577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2802905" y="3287770"/>
            <a:ext cx="577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3612421" y="3305560"/>
            <a:ext cx="577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3252542" y="3287770"/>
            <a:ext cx="577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37" name="Text Box 35"/>
          <p:cNvSpPr txBox="1">
            <a:spLocks noChangeArrowheads="1"/>
          </p:cNvSpPr>
          <p:nvPr/>
        </p:nvSpPr>
        <p:spPr bwMode="auto">
          <a:xfrm>
            <a:off x="5936570" y="3689603"/>
            <a:ext cx="577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5138" name="组合 40"/>
          <p:cNvGrpSpPr/>
          <p:nvPr/>
        </p:nvGrpSpPr>
        <p:grpSpPr bwMode="auto">
          <a:xfrm>
            <a:off x="6225495" y="3632856"/>
            <a:ext cx="2162854" cy="523220"/>
            <a:chOff x="5926703" y="3306229"/>
            <a:chExt cx="1622141" cy="392415"/>
          </a:xfrm>
        </p:grpSpPr>
        <p:cxnSp>
          <p:nvCxnSpPr>
            <p:cNvPr id="49" name="直接连接符 69"/>
            <p:cNvCxnSpPr/>
            <p:nvPr/>
          </p:nvCxnSpPr>
          <p:spPr>
            <a:xfrm>
              <a:off x="6039131" y="3397816"/>
              <a:ext cx="15097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8" name="TextBox 70"/>
            <p:cNvSpPr txBox="1">
              <a:spLocks noChangeArrowheads="1"/>
            </p:cNvSpPr>
            <p:nvPr/>
          </p:nvSpPr>
          <p:spPr bwMode="auto">
            <a:xfrm>
              <a:off x="5926703" y="3306229"/>
              <a:ext cx="409007" cy="392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）</a:t>
              </a:r>
            </a:p>
          </p:txBody>
        </p:sp>
      </p:grpSp>
      <p:sp>
        <p:nvSpPr>
          <p:cNvPr id="5139" name="Text Box 35"/>
          <p:cNvSpPr txBox="1">
            <a:spLocks noChangeArrowheads="1"/>
          </p:cNvSpPr>
          <p:nvPr/>
        </p:nvSpPr>
        <p:spPr bwMode="auto">
          <a:xfrm>
            <a:off x="6620933" y="3668185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2  5  2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43" name="直接连接符 73"/>
          <p:cNvCxnSpPr/>
          <p:nvPr/>
        </p:nvCxnSpPr>
        <p:spPr>
          <a:xfrm flipV="1">
            <a:off x="6462185" y="4656668"/>
            <a:ext cx="1926167" cy="1481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35"/>
          <p:cNvSpPr txBox="1">
            <a:spLocks noChangeArrowheads="1"/>
          </p:cNvSpPr>
          <p:nvPr/>
        </p:nvSpPr>
        <p:spPr bwMode="auto">
          <a:xfrm>
            <a:off x="6620934" y="4076701"/>
            <a:ext cx="14774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2  5 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" name="Text Box 35"/>
          <p:cNvSpPr txBox="1">
            <a:spLocks noChangeArrowheads="1"/>
          </p:cNvSpPr>
          <p:nvPr/>
        </p:nvSpPr>
        <p:spPr bwMode="auto">
          <a:xfrm>
            <a:off x="7445316" y="4627842"/>
            <a:ext cx="5672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7451378" y="3231752"/>
            <a:ext cx="577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Text Box 35"/>
          <p:cNvSpPr txBox="1">
            <a:spLocks noChangeArrowheads="1"/>
          </p:cNvSpPr>
          <p:nvPr/>
        </p:nvSpPr>
        <p:spPr bwMode="auto">
          <a:xfrm>
            <a:off x="7001741" y="3214502"/>
            <a:ext cx="577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2857500" y="2626784"/>
            <a:ext cx="1720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三位数</a:t>
            </a:r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6565900" y="2609851"/>
            <a:ext cx="1720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两位数</a:t>
            </a: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415203" y="665976"/>
            <a:ext cx="1548679" cy="584775"/>
          </a:xfrm>
          <a:prstGeom prst="rect">
            <a:avLst/>
          </a:prstGeom>
          <a:solidFill>
            <a:srgbClr val="A1C4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试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一试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9" grpId="0"/>
      <p:bldP spid="31" grpId="0"/>
      <p:bldP spid="16" grpId="0"/>
      <p:bldP spid="17" grpId="0"/>
      <p:bldP spid="18" grpId="0"/>
      <p:bldP spid="45" grpId="0"/>
      <p:bldP spid="46" grpId="0"/>
      <p:bldP spid="39" grpId="0"/>
      <p:bldP spid="40" grpId="0"/>
      <p:bldP spid="52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5"/>
          <p:cNvSpPr txBox="1">
            <a:spLocks noChangeArrowheads="1"/>
          </p:cNvSpPr>
          <p:nvPr/>
        </p:nvSpPr>
        <p:spPr bwMode="auto">
          <a:xfrm>
            <a:off x="2095500" y="2267506"/>
            <a:ext cx="5895109" cy="738664"/>
          </a:xfrm>
          <a:prstGeom prst="rect">
            <a:avLst/>
          </a:prstGeom>
          <a:solidFill>
            <a:srgbClr val="63964B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在除法算式中，不够商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要商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0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占位。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15203" y="665976"/>
            <a:ext cx="1850015" cy="584775"/>
          </a:xfrm>
          <a:prstGeom prst="rect">
            <a:avLst/>
          </a:prstGeom>
          <a:solidFill>
            <a:srgbClr val="A1C4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归纳总结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宽屏</PresentationFormat>
  <Paragraphs>221</Paragraphs>
  <Slides>15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等线</vt:lpstr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2023-01-17T03:22:30Z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BB0FB283F1FA4475B5823CCD83E19F81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