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F17EC17-CC25-4663-A8F9-3D21182CFBF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1641300-66D5-4D6C-BE91-6DA5E32E3C53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8CC7B605-AD8E-4D08-A896-1614FCBB228C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AE87CB1-AF7E-4E4C-9F2A-877F2213B1DD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F8B67E88-1B01-4EC2-B71F-0FFC672FCF80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E5C92D7-C20F-46D0-A38A-FD68D166F670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4AA9993F-059C-433A-9C9D-8F447F431EA9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2BF2A55-CB61-40A0-8FBE-BF16E9C141A0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3827B2F4-12EA-429E-BB24-BDC96BA874A2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1BF6A0B-1A8E-48C3-8E6B-AC78B2440CBE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70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70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70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F22C1DFB-54DB-4EDD-BCF1-BF6D5D385EF2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85FF1D2-1A3D-4534-8BFA-558F02EBBEC6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AA42BC6F-0F2B-4F1D-B381-882DE00D18AC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42F02-51D1-4390-AC54-89665C5392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9A7A5-DF79-4F9C-84FC-A84FB023A53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DEA77-DF8A-4697-998D-A6E650F1AD5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13F6E-BA3E-4832-8D38-7FCF5751694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21702-48C6-4DDA-AC3D-8C2E1947CC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9AF9D-54E5-4FC6-9ECC-3D380346EB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9D22B-F1F5-4F2B-9137-816ED00C75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8036C-3961-4E78-8D40-BA6EFF7638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624B3-A693-4F10-A289-78938A05382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16F69-D364-4049-9F3E-CCCA3B5556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ED58A-2D77-41C8-9B7F-A9CA1DB5881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69298D9-62F0-4C5C-A1DB-D8757000ED0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矩形 8"/>
          <p:cNvSpPr>
            <a:spLocks noChangeArrowheads="1"/>
          </p:cNvSpPr>
          <p:nvPr/>
        </p:nvSpPr>
        <p:spPr bwMode="auto">
          <a:xfrm>
            <a:off x="0" y="181987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5400" b="1" dirty="0">
                <a:solidFill>
                  <a:srgbClr val="C00000"/>
                </a:solidFill>
                <a:latin typeface="Calibri" panose="020F0502020204030204" pitchFamily="34" charset="0"/>
              </a:rPr>
              <a:t>Unit 4 </a:t>
            </a:r>
            <a:r>
              <a:rPr lang="en-US" altLang="zh-CN" sz="5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5400" b="1" dirty="0"/>
              <a:t>Don</a:t>
            </a:r>
            <a:r>
              <a:rPr lang="en-US" altLang="zh-CN" sz="5400" b="1" dirty="0">
                <a:latin typeface="Calibri" panose="020F0502020204030204" pitchFamily="34" charset="0"/>
              </a:rPr>
              <a:t>’</a:t>
            </a:r>
            <a:r>
              <a:rPr lang="en-US" altLang="zh-CN" sz="5400" b="1" dirty="0"/>
              <a:t>t eat in class.</a:t>
            </a:r>
          </a:p>
        </p:txBody>
      </p:sp>
      <p:sp>
        <p:nvSpPr>
          <p:cNvPr id="10" name="矩形 9"/>
          <p:cNvSpPr/>
          <p:nvPr/>
        </p:nvSpPr>
        <p:spPr>
          <a:xfrm>
            <a:off x="2678569" y="448338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矩形 2"/>
          <p:cNvSpPr>
            <a:spLocks noChangeArrowheads="1"/>
          </p:cNvSpPr>
          <p:nvPr/>
        </p:nvSpPr>
        <p:spPr bwMode="auto">
          <a:xfrm>
            <a:off x="0" y="1378327"/>
            <a:ext cx="9144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Don’t </a:t>
            </a:r>
            <a:r>
              <a:rPr lang="en-US" altLang="zh-CN" sz="3200" dirty="0" smtClean="0"/>
              <a:t>___ </a:t>
            </a:r>
            <a:r>
              <a:rPr lang="en-US" altLang="zh-CN" sz="3200" dirty="0"/>
              <a:t>TV for a long time.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watch	</a:t>
            </a:r>
            <a:r>
              <a:rPr lang="en-US" altLang="zh-CN" sz="3200" dirty="0" smtClean="0"/>
              <a:t>  B</a:t>
            </a:r>
            <a:r>
              <a:rPr lang="en-US" altLang="zh-CN" sz="3200" dirty="0"/>
              <a:t>. watches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</a:t>
            </a:r>
            <a:r>
              <a:rPr lang="en-US" altLang="zh-CN" sz="3200" dirty="0" smtClean="0"/>
              <a:t>Watching   D</a:t>
            </a:r>
            <a:r>
              <a:rPr lang="en-US" altLang="zh-CN" sz="3200" dirty="0"/>
              <a:t>. to watch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Gina often helps her mother </a:t>
            </a:r>
            <a:r>
              <a:rPr lang="en-US" altLang="zh-CN" sz="3200" dirty="0" smtClean="0"/>
              <a:t>___ </a:t>
            </a:r>
            <a:r>
              <a:rPr lang="en-US" altLang="zh-CN" sz="3200" dirty="0"/>
              <a:t>the dishes.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</a:t>
            </a:r>
            <a:r>
              <a:rPr lang="en-US" altLang="zh-CN" sz="3200" dirty="0" smtClean="0"/>
              <a:t>Do    B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does    C</a:t>
            </a:r>
            <a:r>
              <a:rPr lang="en-US" altLang="zh-CN" sz="3200" dirty="0"/>
              <a:t>. </a:t>
            </a:r>
            <a:r>
              <a:rPr lang="en-US" altLang="zh-CN" sz="3200" dirty="0" smtClean="0"/>
              <a:t>doing    D.to does</a:t>
            </a:r>
            <a:endParaRPr lang="en-US" altLang="zh-CN" sz="3200" dirty="0"/>
          </a:p>
        </p:txBody>
      </p:sp>
      <p:sp>
        <p:nvSpPr>
          <p:cNvPr id="88067" name="Text Box 21"/>
          <p:cNvSpPr txBox="1">
            <a:spLocks noChangeArrowheads="1"/>
          </p:cNvSpPr>
          <p:nvPr/>
        </p:nvSpPr>
        <p:spPr bwMode="auto">
          <a:xfrm>
            <a:off x="381000" y="3413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88068" name="TextBox 4"/>
          <p:cNvSpPr txBox="1">
            <a:spLocks noChangeArrowheads="1"/>
          </p:cNvSpPr>
          <p:nvPr/>
        </p:nvSpPr>
        <p:spPr bwMode="auto">
          <a:xfrm>
            <a:off x="250825" y="1933952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8069" name="TextBox 5"/>
          <p:cNvSpPr txBox="1">
            <a:spLocks noChangeArrowheads="1"/>
          </p:cNvSpPr>
          <p:nvPr/>
        </p:nvSpPr>
        <p:spPr bwMode="auto">
          <a:xfrm>
            <a:off x="179388" y="3877052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1"/>
          <p:cNvSpPr>
            <a:spLocks noChangeArrowheads="1"/>
          </p:cNvSpPr>
          <p:nvPr/>
        </p:nvSpPr>
        <p:spPr bwMode="auto">
          <a:xfrm>
            <a:off x="152400" y="609600"/>
            <a:ext cx="89916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</a:t>
            </a:r>
            <a:r>
              <a:rPr lang="en-US" altLang="zh-CN" sz="3200" dirty="0" smtClean="0"/>
              <a:t>—___ </a:t>
            </a:r>
            <a:r>
              <a:rPr lang="en-US" altLang="zh-CN" sz="3200" dirty="0"/>
              <a:t>you have to go to school today?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— No, we don’t.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Are	B. Can	C. Do	D. Does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Students have to </a:t>
            </a:r>
            <a:r>
              <a:rPr lang="en-US" altLang="zh-CN" sz="3200" dirty="0" smtClean="0"/>
              <a:t>__ </a:t>
            </a:r>
            <a:r>
              <a:rPr lang="en-US" altLang="zh-CN" sz="3200" dirty="0"/>
              <a:t>the classroom every day.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A. clean	B. cleans	  C. cleaning	D. to clean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5. I usually practice </a:t>
            </a:r>
            <a:r>
              <a:rPr lang="en-US" altLang="zh-CN" sz="3200" dirty="0" smtClean="0"/>
              <a:t>__ </a:t>
            </a:r>
            <a:r>
              <a:rPr lang="en-US" altLang="zh-CN" sz="3200" dirty="0"/>
              <a:t>violin in the morning.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A. playing the		B. play the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to play the		D. playing</a:t>
            </a:r>
          </a:p>
        </p:txBody>
      </p:sp>
      <p:sp>
        <p:nvSpPr>
          <p:cNvPr id="9011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0116" name="TextBox 3"/>
          <p:cNvSpPr txBox="1">
            <a:spLocks noChangeArrowheads="1"/>
          </p:cNvSpPr>
          <p:nvPr/>
        </p:nvSpPr>
        <p:spPr bwMode="auto">
          <a:xfrm>
            <a:off x="395288" y="6207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0117" name="TextBox 4"/>
          <p:cNvSpPr txBox="1">
            <a:spLocks noChangeArrowheads="1"/>
          </p:cNvSpPr>
          <p:nvPr/>
        </p:nvSpPr>
        <p:spPr bwMode="auto">
          <a:xfrm>
            <a:off x="323850" y="2654300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0118" name="TextBox 4"/>
          <p:cNvSpPr txBox="1">
            <a:spLocks noChangeArrowheads="1"/>
          </p:cNvSpPr>
          <p:nvPr/>
        </p:nvSpPr>
        <p:spPr bwMode="auto">
          <a:xfrm>
            <a:off x="395288" y="4527550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1"/>
          <p:cNvSpPr>
            <a:spLocks noChangeArrowheads="1"/>
          </p:cNvSpPr>
          <p:nvPr/>
        </p:nvSpPr>
        <p:spPr bwMode="auto">
          <a:xfrm>
            <a:off x="0" y="571500"/>
            <a:ext cx="9072563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二、根据所给中文写出适当单词。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Tom must come back _______________ (</a:t>
            </a:r>
            <a:r>
              <a:rPr lang="zh-CN" altLang="en-US" sz="3200" dirty="0"/>
              <a:t>在</a:t>
            </a:r>
            <a:r>
              <a:rPr lang="en-US" altLang="zh-CN" sz="3200" dirty="0"/>
              <a:t>…</a:t>
            </a:r>
            <a:r>
              <a:rPr lang="zh-CN" altLang="en-US" sz="3200" dirty="0"/>
              <a:t>以前</a:t>
            </a:r>
            <a:r>
              <a:rPr lang="en-US" altLang="zh-CN" sz="3200" dirty="0"/>
              <a:t>) 10:00.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You can listen to music _______________(</a:t>
            </a:r>
            <a:r>
              <a:rPr lang="zh-CN" altLang="en-US" sz="3200" dirty="0"/>
              <a:t>在外面</a:t>
            </a:r>
            <a:r>
              <a:rPr lang="en-US" altLang="zh-CN" sz="3200" dirty="0"/>
              <a:t>).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There are many_____________(</a:t>
            </a:r>
            <a:r>
              <a:rPr lang="zh-CN" altLang="en-US" sz="3200" dirty="0"/>
              <a:t>规则</a:t>
            </a:r>
            <a:r>
              <a:rPr lang="en-US" altLang="zh-CN" sz="3200" dirty="0"/>
              <a:t>)in our school.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It’s _____________(</a:t>
            </a:r>
            <a:r>
              <a:rPr lang="zh-CN" altLang="en-US" sz="3200" dirty="0"/>
              <a:t>重要的</a:t>
            </a:r>
            <a:r>
              <a:rPr lang="en-US" altLang="zh-CN" sz="3200" dirty="0"/>
              <a:t>) for people to eat breakfast every day.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You need to say __________(</a:t>
            </a:r>
            <a:r>
              <a:rPr lang="zh-CN" altLang="en-US" sz="3200" dirty="0"/>
              <a:t>抱歉的</a:t>
            </a:r>
            <a:r>
              <a:rPr lang="en-US" altLang="zh-CN" sz="3200" dirty="0"/>
              <a:t>) to your friend.</a:t>
            </a:r>
          </a:p>
        </p:txBody>
      </p:sp>
      <p:sp>
        <p:nvSpPr>
          <p:cNvPr id="91139" name="TextBox 13"/>
          <p:cNvSpPr txBox="1">
            <a:spLocks noChangeArrowheads="1"/>
          </p:cNvSpPr>
          <p:nvPr/>
        </p:nvSpPr>
        <p:spPr bwMode="auto">
          <a:xfrm>
            <a:off x="4787900" y="908050"/>
            <a:ext cx="2786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before</a:t>
            </a:r>
          </a:p>
        </p:txBody>
      </p:sp>
      <p:sp>
        <p:nvSpPr>
          <p:cNvPr id="91140" name="TextBox 14"/>
          <p:cNvSpPr txBox="1">
            <a:spLocks noChangeArrowheads="1"/>
          </p:cNvSpPr>
          <p:nvPr/>
        </p:nvSpPr>
        <p:spPr bwMode="auto">
          <a:xfrm>
            <a:off x="5724525" y="1916113"/>
            <a:ext cx="28463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outside</a:t>
            </a:r>
          </a:p>
        </p:txBody>
      </p:sp>
      <p:sp>
        <p:nvSpPr>
          <p:cNvPr id="91141" name="TextBox 16"/>
          <p:cNvSpPr txBox="1">
            <a:spLocks noChangeArrowheads="1"/>
          </p:cNvSpPr>
          <p:nvPr/>
        </p:nvSpPr>
        <p:spPr bwMode="auto">
          <a:xfrm>
            <a:off x="1260475" y="3932238"/>
            <a:ext cx="7072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important</a:t>
            </a:r>
          </a:p>
        </p:txBody>
      </p:sp>
      <p:sp>
        <p:nvSpPr>
          <p:cNvPr id="91142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1143" name="TextBox 26"/>
          <p:cNvSpPr txBox="1">
            <a:spLocks noChangeArrowheads="1"/>
          </p:cNvSpPr>
          <p:nvPr/>
        </p:nvSpPr>
        <p:spPr bwMode="auto">
          <a:xfrm>
            <a:off x="3492500" y="2997200"/>
            <a:ext cx="2722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rules</a:t>
            </a:r>
          </a:p>
        </p:txBody>
      </p:sp>
      <p:sp>
        <p:nvSpPr>
          <p:cNvPr id="91144" name="TextBox 16"/>
          <p:cNvSpPr txBox="1">
            <a:spLocks noChangeArrowheads="1"/>
          </p:cNvSpPr>
          <p:nvPr/>
        </p:nvSpPr>
        <p:spPr bwMode="auto">
          <a:xfrm>
            <a:off x="3924300" y="4941888"/>
            <a:ext cx="2320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sorry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40" grpId="0"/>
      <p:bldP spid="91141" grpId="0"/>
      <p:bldP spid="91143" grpId="0"/>
      <p:bldP spid="911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1"/>
          <p:cNvSpPr>
            <a:spLocks noChangeArrowheads="1"/>
          </p:cNvSpPr>
          <p:nvPr/>
        </p:nvSpPr>
        <p:spPr bwMode="auto">
          <a:xfrm>
            <a:off x="0" y="997327"/>
            <a:ext cx="9144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三、用所给词的适当形式填空。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You must do the </a:t>
            </a:r>
            <a:r>
              <a:rPr lang="en-US" altLang="zh-CN" sz="3200" dirty="0" smtClean="0"/>
              <a:t>______(</a:t>
            </a:r>
            <a:r>
              <a:rPr lang="en-US" altLang="zh-CN" sz="3200" dirty="0"/>
              <a:t>dish) before you go out.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He often helps me ______________(clean) the classroom.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What are the </a:t>
            </a:r>
            <a:r>
              <a:rPr lang="en-US" altLang="zh-CN" sz="3200" dirty="0" smtClean="0"/>
              <a:t>______(</a:t>
            </a:r>
            <a:r>
              <a:rPr lang="en-US" altLang="zh-CN" sz="3200" dirty="0"/>
              <a:t>rule)?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We have to </a:t>
            </a:r>
            <a:r>
              <a:rPr lang="en-US" altLang="zh-CN" sz="3200" dirty="0" smtClean="0"/>
              <a:t>______ (</a:t>
            </a:r>
            <a:r>
              <a:rPr lang="en-US" altLang="zh-CN" sz="3200" dirty="0"/>
              <a:t>be) quiet in the library.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We can’t </a:t>
            </a:r>
            <a:r>
              <a:rPr lang="en-US" altLang="zh-CN" sz="3200" dirty="0" smtClean="0"/>
              <a:t>______(</a:t>
            </a:r>
            <a:r>
              <a:rPr lang="en-US" altLang="zh-CN" sz="3200" dirty="0"/>
              <a:t>eat) in the hallways.</a:t>
            </a:r>
          </a:p>
        </p:txBody>
      </p:sp>
      <p:sp>
        <p:nvSpPr>
          <p:cNvPr id="92163" name="TextBox 3"/>
          <p:cNvSpPr txBox="1">
            <a:spLocks noChangeArrowheads="1"/>
          </p:cNvSpPr>
          <p:nvPr/>
        </p:nvSpPr>
        <p:spPr bwMode="auto">
          <a:xfrm>
            <a:off x="3733801" y="1421190"/>
            <a:ext cx="152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dishes</a:t>
            </a:r>
          </a:p>
        </p:txBody>
      </p:sp>
      <p:sp>
        <p:nvSpPr>
          <p:cNvPr id="92164" name="TextBox 5"/>
          <p:cNvSpPr txBox="1">
            <a:spLocks noChangeArrowheads="1"/>
          </p:cNvSpPr>
          <p:nvPr/>
        </p:nvSpPr>
        <p:spPr bwMode="auto">
          <a:xfrm>
            <a:off x="4138613" y="2411789"/>
            <a:ext cx="4000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clean/ to clean </a:t>
            </a:r>
          </a:p>
        </p:txBody>
      </p:sp>
      <p:sp>
        <p:nvSpPr>
          <p:cNvPr id="92165" name="TextBox 6"/>
          <p:cNvSpPr txBox="1">
            <a:spLocks noChangeArrowheads="1"/>
          </p:cNvSpPr>
          <p:nvPr/>
        </p:nvSpPr>
        <p:spPr bwMode="auto">
          <a:xfrm>
            <a:off x="3348038" y="3850065"/>
            <a:ext cx="81835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be</a:t>
            </a:r>
          </a:p>
        </p:txBody>
      </p:sp>
      <p:sp>
        <p:nvSpPr>
          <p:cNvPr id="92166" name="TextBox 7"/>
          <p:cNvSpPr txBox="1">
            <a:spLocks noChangeArrowheads="1"/>
          </p:cNvSpPr>
          <p:nvPr/>
        </p:nvSpPr>
        <p:spPr bwMode="auto">
          <a:xfrm>
            <a:off x="3379789" y="3318253"/>
            <a:ext cx="15732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rules</a:t>
            </a:r>
          </a:p>
        </p:txBody>
      </p:sp>
      <p:sp>
        <p:nvSpPr>
          <p:cNvPr id="92167" name="TextBox 9"/>
          <p:cNvSpPr txBox="1">
            <a:spLocks noChangeArrowheads="1"/>
          </p:cNvSpPr>
          <p:nvPr/>
        </p:nvSpPr>
        <p:spPr bwMode="auto">
          <a:xfrm>
            <a:off x="2438400" y="4362827"/>
            <a:ext cx="12239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/>
      <p:bldP spid="92165" grpId="0"/>
      <p:bldP spid="92166" grpId="0"/>
      <p:bldP spid="921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152400" y="152400"/>
            <a:ext cx="89154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四、完成句子。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她每天练习游泳两个小时。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She ___________________ for two hours every day.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放学后我必须要照顾我的妹妹。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I </a:t>
            </a:r>
            <a:r>
              <a:rPr lang="en-US" altLang="zh-CN" sz="3200" dirty="0" smtClean="0"/>
              <a:t>________look </a:t>
            </a:r>
            <a:r>
              <a:rPr lang="en-US" altLang="zh-CN" sz="3200" dirty="0"/>
              <a:t>after my sister after school.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在晚上不要出去。</a:t>
            </a:r>
            <a:r>
              <a:rPr lang="en-US" altLang="zh-CN" sz="3200" dirty="0" smtClean="0"/>
              <a:t>_____________ </a:t>
            </a:r>
            <a:r>
              <a:rPr lang="en-US" altLang="zh-CN" sz="3200" dirty="0"/>
              <a:t>at night.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晚饭后你必须洗碗。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You must </a:t>
            </a:r>
            <a:r>
              <a:rPr lang="en-US" altLang="zh-CN" sz="3200" dirty="0" smtClean="0"/>
              <a:t>_____________</a:t>
            </a:r>
            <a:r>
              <a:rPr lang="en-US" altLang="zh-CN" sz="3200" dirty="0"/>
              <a:t>after supper.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Mike</a:t>
            </a:r>
            <a:r>
              <a:rPr lang="zh-CN" altLang="en-US" sz="3200" dirty="0"/>
              <a:t>每天都帮助他妈妈做晚餐。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err="1"/>
              <a:t>Mike</a:t>
            </a:r>
            <a:r>
              <a:rPr lang="en-US" altLang="zh-CN" sz="3200" dirty="0" err="1" smtClean="0"/>
              <a:t>________________________dinner</a:t>
            </a:r>
            <a:r>
              <a:rPr lang="en-US" altLang="zh-CN" sz="3200" dirty="0" smtClean="0"/>
              <a:t> </a:t>
            </a:r>
            <a:r>
              <a:rPr lang="en-US" altLang="zh-CN" sz="3200" dirty="0"/>
              <a:t>every day</a:t>
            </a:r>
            <a:r>
              <a:rPr lang="en-US" altLang="zh-CN" sz="3200" dirty="0" smtClean="0"/>
              <a:t>. </a:t>
            </a:r>
            <a:endParaRPr lang="en-US" altLang="zh-CN" sz="3200" dirty="0"/>
          </a:p>
        </p:txBody>
      </p:sp>
      <p:sp>
        <p:nvSpPr>
          <p:cNvPr id="93187" name="TextBox 3"/>
          <p:cNvSpPr txBox="1">
            <a:spLocks noChangeArrowheads="1"/>
          </p:cNvSpPr>
          <p:nvPr/>
        </p:nvSpPr>
        <p:spPr bwMode="auto">
          <a:xfrm>
            <a:off x="1123950" y="1062038"/>
            <a:ext cx="53197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practices swimming</a:t>
            </a:r>
          </a:p>
        </p:txBody>
      </p:sp>
      <p:sp>
        <p:nvSpPr>
          <p:cNvPr id="93188" name="TextBox 5"/>
          <p:cNvSpPr txBox="1">
            <a:spLocks noChangeArrowheads="1"/>
          </p:cNvSpPr>
          <p:nvPr/>
        </p:nvSpPr>
        <p:spPr bwMode="auto">
          <a:xfrm>
            <a:off x="533400" y="2554287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have to</a:t>
            </a:r>
          </a:p>
        </p:txBody>
      </p:sp>
      <p:sp>
        <p:nvSpPr>
          <p:cNvPr id="93189" name="TextBox 8"/>
          <p:cNvSpPr txBox="1">
            <a:spLocks noChangeArrowheads="1"/>
          </p:cNvSpPr>
          <p:nvPr/>
        </p:nvSpPr>
        <p:spPr bwMode="auto">
          <a:xfrm>
            <a:off x="4114801" y="2981325"/>
            <a:ext cx="2667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Don’t go out</a:t>
            </a:r>
          </a:p>
        </p:txBody>
      </p:sp>
      <p:sp>
        <p:nvSpPr>
          <p:cNvPr id="93190" name="TextBox 11"/>
          <p:cNvSpPr txBox="1">
            <a:spLocks noChangeArrowheads="1"/>
          </p:cNvSpPr>
          <p:nvPr/>
        </p:nvSpPr>
        <p:spPr bwMode="auto">
          <a:xfrm>
            <a:off x="2054225" y="3971925"/>
            <a:ext cx="2898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do the dishes</a:t>
            </a:r>
          </a:p>
        </p:txBody>
      </p:sp>
      <p:sp>
        <p:nvSpPr>
          <p:cNvPr id="93191" name="TextBox 11"/>
          <p:cNvSpPr txBox="1">
            <a:spLocks noChangeArrowheads="1"/>
          </p:cNvSpPr>
          <p:nvPr/>
        </p:nvSpPr>
        <p:spPr bwMode="auto">
          <a:xfrm>
            <a:off x="1066800" y="4962525"/>
            <a:ext cx="556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helps his mother (to) make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/>
      <p:bldP spid="93189" grpId="0"/>
      <p:bldP spid="93190" grpId="0"/>
      <p:bldP spid="931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57188" y="304800"/>
            <a:ext cx="8418512" cy="71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0" y="1295400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en-US" altLang="zh-CN" sz="3200" dirty="0"/>
              <a:t>: out, practice, dish, </a:t>
            </a:r>
            <a:r>
              <a:rPr lang="en-US" altLang="zh-CN" sz="3200" dirty="0" smtClean="0"/>
              <a:t>before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en-US" altLang="zh-CN" sz="3200" dirty="0"/>
              <a:t>: go out, do the </a:t>
            </a:r>
            <a:r>
              <a:rPr lang="en-US" altLang="zh-CN" sz="3200" dirty="0" smtClean="0"/>
              <a:t>dishes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句型</a:t>
            </a:r>
            <a:r>
              <a:rPr lang="en-US" altLang="zh-CN" sz="3200" dirty="0"/>
              <a:t>: 1. ---Can we eat in the </a:t>
            </a:r>
            <a:r>
              <a:rPr lang="en-US" altLang="zh-CN" sz="3200" dirty="0" err="1"/>
              <a:t>classroo</a:t>
            </a:r>
            <a:r>
              <a:rPr lang="en-US" altLang="zh-CN" sz="3200" dirty="0"/>
              <a:t>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    ---No, we can’t, but we can eat in the dining hall.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2. ---Does he have to wear a uniform at school?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---Yes, he does./No, he doesn’t.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3. ---What do you have to do?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–-We have to be quiet in the library</a:t>
            </a:r>
            <a:r>
              <a:rPr lang="en-US" altLang="zh-CN" sz="3200" dirty="0" smtClean="0"/>
              <a:t>.</a:t>
            </a:r>
            <a:endParaRPr lang="en-US" altLang="zh-C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04800" y="3048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0" y="1753612"/>
            <a:ext cx="9144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/>
            <a:r>
              <a:rPr lang="en-US" altLang="zh-CN" sz="3200" dirty="0"/>
              <a:t>1.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adv. </a:t>
            </a:r>
            <a:r>
              <a:rPr lang="zh-CN" altLang="en-US" sz="3200" dirty="0"/>
              <a:t>外出</a:t>
            </a:r>
          </a:p>
          <a:p>
            <a:pPr algn="l"/>
            <a:r>
              <a:rPr lang="en-US" altLang="zh-CN" sz="3200" dirty="0"/>
              <a:t>2.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v. /n. </a:t>
            </a:r>
            <a:r>
              <a:rPr lang="zh-CN" altLang="en-US" sz="3200" dirty="0"/>
              <a:t>练习		</a:t>
            </a:r>
          </a:p>
          <a:p>
            <a:pPr algn="l"/>
            <a:r>
              <a:rPr lang="en-US" altLang="zh-CN" sz="3200" dirty="0"/>
              <a:t>3. </a:t>
            </a:r>
            <a:r>
              <a:rPr lang="en-US" altLang="zh-CN" sz="3200" dirty="0" smtClean="0"/>
              <a:t>______ n</a:t>
            </a:r>
            <a:r>
              <a:rPr lang="en-US" altLang="zh-CN" sz="3200" dirty="0"/>
              <a:t>. </a:t>
            </a:r>
            <a:r>
              <a:rPr lang="zh-CN" altLang="en-US" sz="3200" dirty="0"/>
              <a:t>碟；盘					</a:t>
            </a:r>
          </a:p>
          <a:p>
            <a:pPr algn="l"/>
            <a:r>
              <a:rPr lang="en-US" altLang="zh-CN" sz="3200" dirty="0"/>
              <a:t>4. </a:t>
            </a:r>
            <a:r>
              <a:rPr lang="en-US" altLang="zh-CN" sz="3200" dirty="0" smtClean="0"/>
              <a:t>______ </a:t>
            </a:r>
            <a:r>
              <a:rPr lang="en-US" altLang="zh-CN" sz="3200" dirty="0"/>
              <a:t>prep.&amp; conj. </a:t>
            </a:r>
            <a:r>
              <a:rPr lang="zh-CN" altLang="en-US" sz="3200" dirty="0"/>
              <a:t>在</a:t>
            </a:r>
            <a:r>
              <a:rPr lang="en-US" altLang="zh-CN" sz="3200" dirty="0"/>
              <a:t>……</a:t>
            </a:r>
            <a:r>
              <a:rPr lang="zh-CN" altLang="en-US" sz="3200" dirty="0"/>
              <a:t>之前	</a:t>
            </a:r>
          </a:p>
        </p:txBody>
      </p:sp>
      <p:sp>
        <p:nvSpPr>
          <p:cNvPr id="74756" name="TextBox 9"/>
          <p:cNvSpPr txBox="1">
            <a:spLocks noChangeArrowheads="1"/>
          </p:cNvSpPr>
          <p:nvPr/>
        </p:nvSpPr>
        <p:spPr bwMode="auto">
          <a:xfrm>
            <a:off x="785813" y="2682300"/>
            <a:ext cx="1131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car</a:t>
            </a:r>
          </a:p>
        </p:txBody>
      </p:sp>
      <p:sp>
        <p:nvSpPr>
          <p:cNvPr id="74757" name="TextBox 10"/>
          <p:cNvSpPr txBox="1">
            <a:spLocks noChangeArrowheads="1"/>
          </p:cNvSpPr>
          <p:nvPr/>
        </p:nvSpPr>
        <p:spPr bwMode="auto">
          <a:xfrm>
            <a:off x="838200" y="3182362"/>
            <a:ext cx="128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life</a:t>
            </a:r>
          </a:p>
        </p:txBody>
      </p:sp>
      <p:sp>
        <p:nvSpPr>
          <p:cNvPr id="74758" name="TextBox 11"/>
          <p:cNvSpPr txBox="1">
            <a:spLocks noChangeArrowheads="1"/>
          </p:cNvSpPr>
          <p:nvPr/>
        </p:nvSpPr>
        <p:spPr bwMode="auto">
          <a:xfrm>
            <a:off x="762000" y="4182487"/>
            <a:ext cx="1155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ride</a:t>
            </a:r>
          </a:p>
        </p:txBody>
      </p:sp>
      <p:sp>
        <p:nvSpPr>
          <p:cNvPr id="74759" name="TextBox 12"/>
          <p:cNvSpPr txBox="1">
            <a:spLocks noChangeArrowheads="1"/>
          </p:cNvSpPr>
          <p:nvPr/>
        </p:nvSpPr>
        <p:spPr bwMode="auto">
          <a:xfrm>
            <a:off x="685800" y="3682425"/>
            <a:ext cx="114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0" y="787400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endParaRPr lang="en-US" altLang="zh-CN" sz="3200" dirty="0"/>
          </a:p>
          <a:p>
            <a:pPr algn="l"/>
            <a:r>
              <a:rPr lang="zh-CN" altLang="en-US" sz="3200" dirty="0"/>
              <a:t>二、请认真阅读课本，找出以下短语。</a:t>
            </a:r>
          </a:p>
          <a:p>
            <a:pPr algn="l"/>
            <a:r>
              <a:rPr lang="en-US" altLang="zh-CN" sz="3200" dirty="0"/>
              <a:t>5. </a:t>
            </a:r>
            <a:r>
              <a:rPr lang="zh-CN" altLang="en-US" sz="3200" dirty="0"/>
              <a:t>外出</a:t>
            </a:r>
            <a:r>
              <a:rPr lang="zh-CN" altLang="en-US" sz="3200" u="sng" dirty="0"/>
              <a:t>                             	</a:t>
            </a:r>
            <a:r>
              <a:rPr lang="zh-CN" altLang="en-US" sz="3200" dirty="0"/>
              <a:t>		</a:t>
            </a:r>
          </a:p>
          <a:p>
            <a:pPr algn="l"/>
            <a:r>
              <a:rPr lang="en-US" altLang="zh-CN" sz="3200" dirty="0"/>
              <a:t>6. </a:t>
            </a:r>
            <a:r>
              <a:rPr lang="zh-CN" altLang="en-US" sz="3200" dirty="0"/>
              <a:t>清洗餐具</a:t>
            </a:r>
            <a:r>
              <a:rPr lang="zh-CN" altLang="en-US" sz="3200" u="sng" dirty="0">
                <a:sym typeface="+mn-ea"/>
              </a:rPr>
              <a:t>                             	</a:t>
            </a:r>
            <a:r>
              <a:rPr lang="zh-CN" altLang="en-US" sz="3200" dirty="0"/>
              <a:t>                         </a:t>
            </a:r>
          </a:p>
          <a:p>
            <a:pPr algn="l"/>
            <a:r>
              <a:rPr lang="en-US" altLang="zh-CN" sz="3200" dirty="0"/>
              <a:t>7. </a:t>
            </a:r>
            <a:r>
              <a:rPr lang="zh-CN" altLang="en-US" sz="3200" dirty="0"/>
              <a:t>晚餐前</a:t>
            </a:r>
            <a:r>
              <a:rPr lang="zh-CN" altLang="en-US" sz="3200" u="sng" dirty="0">
                <a:sym typeface="+mn-ea"/>
              </a:rPr>
              <a:t>                             	</a:t>
            </a:r>
            <a:r>
              <a:rPr lang="zh-CN" altLang="en-US" sz="3200" dirty="0"/>
              <a:t>                           </a:t>
            </a:r>
          </a:p>
          <a:p>
            <a:pPr algn="l"/>
            <a:r>
              <a:rPr lang="en-US" altLang="zh-CN" sz="3200" dirty="0"/>
              <a:t>8. </a:t>
            </a:r>
            <a:r>
              <a:rPr lang="zh-CN" altLang="en-US" sz="3200" dirty="0"/>
              <a:t>在上学的日子里</a:t>
            </a:r>
            <a:r>
              <a:rPr lang="zh-CN" altLang="en-US" sz="3200" u="sng" dirty="0">
                <a:sym typeface="+mn-ea"/>
              </a:rPr>
              <a:t>                             	</a:t>
            </a:r>
            <a:r>
              <a:rPr lang="zh-CN" altLang="en-US" sz="3200" dirty="0"/>
              <a:t>	</a:t>
            </a:r>
          </a:p>
          <a:p>
            <a:pPr algn="l"/>
            <a:r>
              <a:rPr lang="en-US" altLang="zh-CN" sz="3200" dirty="0"/>
              <a:t>9. </a:t>
            </a:r>
            <a:r>
              <a:rPr lang="zh-CN" altLang="en-US" sz="3200" dirty="0"/>
              <a:t>在上学期间的晚上</a:t>
            </a:r>
            <a:r>
              <a:rPr lang="zh-CN" altLang="en-US" sz="3200" u="sng" dirty="0">
                <a:sym typeface="+mn-ea"/>
              </a:rPr>
              <a:t>                             	</a:t>
            </a:r>
            <a:r>
              <a:rPr lang="zh-CN" altLang="en-US" sz="3200" dirty="0"/>
              <a:t>                 </a:t>
            </a:r>
          </a:p>
          <a:p>
            <a:pPr algn="l"/>
            <a:r>
              <a:rPr lang="en-US" altLang="zh-CN" sz="3200" dirty="0"/>
              <a:t>10. </a:t>
            </a:r>
            <a:r>
              <a:rPr lang="zh-CN" altLang="en-US" sz="3200" dirty="0"/>
              <a:t>做早餐 </a:t>
            </a:r>
            <a:r>
              <a:rPr lang="zh-CN" altLang="en-US" sz="3200" u="sng" dirty="0">
                <a:sym typeface="+mn-ea"/>
              </a:rPr>
              <a:t>                             	</a:t>
            </a:r>
            <a:r>
              <a:rPr lang="zh-CN" altLang="en-US" sz="3200" dirty="0"/>
              <a:t>            	            </a:t>
            </a:r>
          </a:p>
          <a:p>
            <a:pPr algn="l"/>
            <a:r>
              <a:rPr lang="en-US" altLang="zh-CN" sz="3200" dirty="0"/>
              <a:t>11. </a:t>
            </a:r>
            <a:r>
              <a:rPr lang="zh-CN" altLang="en-US" sz="3200" dirty="0"/>
              <a:t>打扫房间 </a:t>
            </a:r>
            <a:r>
              <a:rPr lang="zh-CN" altLang="en-US" sz="3200" u="sng" dirty="0">
                <a:sym typeface="+mn-ea"/>
              </a:rPr>
              <a:t>                             	</a:t>
            </a:r>
            <a:r>
              <a:rPr lang="zh-CN" altLang="en-US" sz="3200" dirty="0"/>
              <a:t>            	</a:t>
            </a:r>
          </a:p>
          <a:p>
            <a:pPr algn="l"/>
            <a:r>
              <a:rPr lang="en-US" altLang="zh-CN" sz="3200" dirty="0"/>
              <a:t>12. </a:t>
            </a:r>
            <a:r>
              <a:rPr lang="zh-CN" altLang="en-US" sz="3200" dirty="0"/>
              <a:t>练习钢琴 </a:t>
            </a:r>
            <a:r>
              <a:rPr lang="zh-CN" altLang="en-US" sz="3200" u="sng" dirty="0">
                <a:sym typeface="+mn-ea"/>
              </a:rPr>
              <a:t>                             	</a:t>
            </a:r>
            <a:r>
              <a:rPr lang="zh-CN" altLang="en-US" sz="3200" dirty="0"/>
              <a:t>                        </a:t>
            </a:r>
          </a:p>
        </p:txBody>
      </p:sp>
      <p:sp>
        <p:nvSpPr>
          <p:cNvPr id="77828" name="TextBox 9"/>
          <p:cNvSpPr txBox="1">
            <a:spLocks noChangeArrowheads="1"/>
          </p:cNvSpPr>
          <p:nvPr/>
        </p:nvSpPr>
        <p:spPr bwMode="auto">
          <a:xfrm>
            <a:off x="1547813" y="1628775"/>
            <a:ext cx="2214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go out</a:t>
            </a:r>
          </a:p>
        </p:txBody>
      </p:sp>
      <p:sp>
        <p:nvSpPr>
          <p:cNvPr id="77829" name="TextBox 10"/>
          <p:cNvSpPr txBox="1">
            <a:spLocks noChangeArrowheads="1"/>
          </p:cNvSpPr>
          <p:nvPr/>
        </p:nvSpPr>
        <p:spPr bwMode="auto">
          <a:xfrm>
            <a:off x="2987675" y="2205038"/>
            <a:ext cx="3178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 the dishes</a:t>
            </a:r>
          </a:p>
        </p:txBody>
      </p:sp>
      <p:sp>
        <p:nvSpPr>
          <p:cNvPr id="77830" name="TextBox 11"/>
          <p:cNvSpPr txBox="1">
            <a:spLocks noChangeArrowheads="1"/>
          </p:cNvSpPr>
          <p:nvPr/>
        </p:nvSpPr>
        <p:spPr bwMode="auto">
          <a:xfrm>
            <a:off x="3924300" y="3140075"/>
            <a:ext cx="3713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on school days</a:t>
            </a:r>
          </a:p>
        </p:txBody>
      </p:sp>
      <p:sp>
        <p:nvSpPr>
          <p:cNvPr id="77831" name="TextBox 12"/>
          <p:cNvSpPr txBox="1">
            <a:spLocks noChangeArrowheads="1"/>
          </p:cNvSpPr>
          <p:nvPr/>
        </p:nvSpPr>
        <p:spPr bwMode="auto">
          <a:xfrm>
            <a:off x="2051050" y="2708275"/>
            <a:ext cx="3536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before dinner</a:t>
            </a:r>
          </a:p>
        </p:txBody>
      </p:sp>
      <p:sp>
        <p:nvSpPr>
          <p:cNvPr id="77832" name="TextBox 11"/>
          <p:cNvSpPr txBox="1">
            <a:spLocks noChangeArrowheads="1"/>
          </p:cNvSpPr>
          <p:nvPr/>
        </p:nvSpPr>
        <p:spPr bwMode="auto">
          <a:xfrm>
            <a:off x="4140200" y="3644900"/>
            <a:ext cx="4086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on school nights</a:t>
            </a:r>
          </a:p>
        </p:txBody>
      </p:sp>
      <p:sp>
        <p:nvSpPr>
          <p:cNvPr id="77833" name="TextBox 11"/>
          <p:cNvSpPr txBox="1">
            <a:spLocks noChangeArrowheads="1"/>
          </p:cNvSpPr>
          <p:nvPr/>
        </p:nvSpPr>
        <p:spPr bwMode="auto">
          <a:xfrm>
            <a:off x="2484438" y="4149725"/>
            <a:ext cx="53768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make breakfast</a:t>
            </a:r>
          </a:p>
        </p:txBody>
      </p:sp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2484438" y="4724400"/>
            <a:ext cx="52657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clean the/one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</a:rPr>
              <a:t>s room	</a:t>
            </a:r>
          </a:p>
        </p:txBody>
      </p:sp>
      <p:sp>
        <p:nvSpPr>
          <p:cNvPr id="77835" name="TextBox 11"/>
          <p:cNvSpPr txBox="1">
            <a:spLocks noChangeArrowheads="1"/>
          </p:cNvSpPr>
          <p:nvPr/>
        </p:nvSpPr>
        <p:spPr bwMode="auto">
          <a:xfrm>
            <a:off x="2555875" y="5156200"/>
            <a:ext cx="5518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practice (playing) the piano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  <p:bldP spid="77834" grpId="0"/>
      <p:bldP spid="778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3810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1149727"/>
            <a:ext cx="9144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三、熟读</a:t>
            </a:r>
            <a:r>
              <a:rPr lang="en-US" altLang="zh-CN" sz="3200" dirty="0"/>
              <a:t>Grammar Focus</a:t>
            </a:r>
            <a:r>
              <a:rPr lang="zh-CN" altLang="en-US" sz="3200" dirty="0"/>
              <a:t>，完成下列句子。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他必须在学校穿校服吗？</a:t>
            </a:r>
            <a:r>
              <a:rPr lang="en-US" altLang="zh-CN" sz="3200" dirty="0"/>
              <a:t>(have to)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_________________________________________________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不要在走廊奔跑。</a:t>
            </a:r>
            <a:r>
              <a:rPr lang="en-US" altLang="zh-CN" sz="3200" dirty="0"/>
              <a:t>(don’t)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___________________________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我们能在教室吃东西吗？</a:t>
            </a:r>
            <a:r>
              <a:rPr lang="en-US" altLang="zh-CN" sz="3200" dirty="0"/>
              <a:t>(can) </a:t>
            </a:r>
            <a:r>
              <a:rPr lang="en-US" altLang="zh-CN" sz="3200" dirty="0" smtClean="0"/>
              <a:t>____________________________</a:t>
            </a:r>
            <a:endParaRPr lang="en-US" altLang="zh-CN" sz="3200" dirty="0"/>
          </a:p>
        </p:txBody>
      </p:sp>
      <p:sp>
        <p:nvSpPr>
          <p:cNvPr id="79876" name="TextBox 13"/>
          <p:cNvSpPr txBox="1">
            <a:spLocks noChangeArrowheads="1"/>
          </p:cNvSpPr>
          <p:nvPr/>
        </p:nvSpPr>
        <p:spPr bwMode="auto">
          <a:xfrm>
            <a:off x="79375" y="2149852"/>
            <a:ext cx="82264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sym typeface="Arial" panose="020B0604020202020204" pitchFamily="34" charset="0"/>
              </a:rPr>
              <a:t>Does he have to wear the school uniform at school?</a:t>
            </a:r>
          </a:p>
        </p:txBody>
      </p:sp>
      <p:sp>
        <p:nvSpPr>
          <p:cNvPr id="79877" name="TextBox 15"/>
          <p:cNvSpPr txBox="1">
            <a:spLocks noChangeArrowheads="1"/>
          </p:cNvSpPr>
          <p:nvPr/>
        </p:nvSpPr>
        <p:spPr bwMode="auto">
          <a:xfrm>
            <a:off x="0" y="3500815"/>
            <a:ext cx="7099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sym typeface="Arial" panose="020B0604020202020204" pitchFamily="34" charset="0"/>
              </a:rPr>
              <a:t> Don’t run in the hallways.</a:t>
            </a:r>
          </a:p>
        </p:txBody>
      </p:sp>
      <p:sp>
        <p:nvSpPr>
          <p:cNvPr id="79878" name="TextBox 17"/>
          <p:cNvSpPr txBox="1">
            <a:spLocks noChangeArrowheads="1"/>
          </p:cNvSpPr>
          <p:nvPr/>
        </p:nvSpPr>
        <p:spPr bwMode="auto">
          <a:xfrm>
            <a:off x="147638" y="4495800"/>
            <a:ext cx="61007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sym typeface="Arial" panose="020B0604020202020204" pitchFamily="34" charset="0"/>
              </a:rPr>
              <a:t>Can we eat in the classroom?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250825"/>
            <a:ext cx="8418513" cy="71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1066800"/>
            <a:ext cx="9144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★must</a:t>
            </a:r>
            <a:r>
              <a:rPr lang="zh-CN" altLang="en-US" sz="3000" dirty="0"/>
              <a:t>和</a:t>
            </a:r>
            <a:r>
              <a:rPr lang="en-US" altLang="zh-CN" sz="3000" dirty="0"/>
              <a:t>have to</a:t>
            </a:r>
            <a:r>
              <a:rPr lang="zh-CN" altLang="en-US" sz="3000" dirty="0"/>
              <a:t>的区别：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1. must</a:t>
            </a:r>
            <a:r>
              <a:rPr lang="zh-CN" altLang="en-US" sz="3000" dirty="0"/>
              <a:t>表示主观上的必须，而</a:t>
            </a:r>
            <a:r>
              <a:rPr lang="en-US" altLang="zh-CN" sz="3000" dirty="0"/>
              <a:t>have to</a:t>
            </a:r>
            <a:r>
              <a:rPr lang="zh-CN" altLang="en-US" sz="3000" dirty="0"/>
              <a:t>侧重客观上的必要性。如：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You must go to school now. </a:t>
            </a:r>
            <a:r>
              <a:rPr lang="zh-CN" altLang="en-US" sz="3000" dirty="0"/>
              <a:t>你必须现在就上学。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I have to stay at home and look after my grandmother. </a:t>
            </a:r>
            <a:r>
              <a:rPr lang="zh-CN" altLang="en-US" sz="3000" dirty="0"/>
              <a:t>我必须呆在家照顾我奶奶。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2. must</a:t>
            </a:r>
            <a:r>
              <a:rPr lang="zh-CN" altLang="en-US" sz="3000" dirty="0"/>
              <a:t>的否定形式</a:t>
            </a:r>
            <a:r>
              <a:rPr lang="en-US" altLang="zh-CN" sz="3000" dirty="0"/>
              <a:t>mustn’t</a:t>
            </a:r>
            <a:r>
              <a:rPr lang="zh-CN" altLang="en-US" sz="3000" dirty="0"/>
              <a:t>表示禁止，不许；</a:t>
            </a:r>
            <a:r>
              <a:rPr lang="en-US" altLang="zh-CN" sz="3000" dirty="0"/>
              <a:t>have to</a:t>
            </a:r>
            <a:r>
              <a:rPr lang="zh-CN" altLang="en-US" sz="3000" dirty="0"/>
              <a:t>的否定形式</a:t>
            </a:r>
            <a:r>
              <a:rPr lang="en-US" altLang="zh-CN" sz="3000" dirty="0"/>
              <a:t>don’t/doesn’t have to</a:t>
            </a:r>
            <a:r>
              <a:rPr lang="zh-CN" altLang="en-US" sz="3000" dirty="0"/>
              <a:t>表示不需要，不必要。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3.must</a:t>
            </a:r>
            <a:r>
              <a:rPr lang="zh-CN" altLang="en-US" sz="3000" dirty="0"/>
              <a:t>和</a:t>
            </a:r>
            <a:r>
              <a:rPr lang="en-US" altLang="zh-CN" sz="3000" dirty="0"/>
              <a:t>have to</a:t>
            </a:r>
            <a:r>
              <a:rPr lang="zh-CN" altLang="en-US" sz="3000" dirty="0"/>
              <a:t>都是情态动词，都接动词原形，</a:t>
            </a:r>
            <a:r>
              <a:rPr lang="en-US" altLang="zh-CN" sz="3000" dirty="0"/>
              <a:t>must</a:t>
            </a:r>
            <a:r>
              <a:rPr lang="zh-CN" altLang="en-US" sz="3000" dirty="0"/>
              <a:t>无人称和数的变化，而</a:t>
            </a:r>
            <a:r>
              <a:rPr lang="en-US" altLang="zh-CN" sz="3000" dirty="0"/>
              <a:t>have to</a:t>
            </a:r>
            <a:r>
              <a:rPr lang="zh-CN" altLang="en-US" sz="3000" dirty="0"/>
              <a:t>有时态和人称的变化</a:t>
            </a:r>
            <a:r>
              <a:rPr lang="zh-CN" altLang="en-US" sz="3000" dirty="0" smtClean="0"/>
              <a:t>。</a:t>
            </a:r>
            <a:endParaRPr lang="zh-CN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0" y="38100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4.</a:t>
            </a:r>
            <a:r>
              <a:rPr lang="zh-CN" altLang="en-US" sz="3200" dirty="0">
                <a:sym typeface="Arial" panose="020B0604020202020204" pitchFamily="34" charset="0"/>
              </a:rPr>
              <a:t>用</a:t>
            </a:r>
            <a:r>
              <a:rPr lang="en-US" altLang="zh-CN" sz="3200" dirty="0">
                <a:sym typeface="Arial" panose="020B0604020202020204" pitchFamily="34" charset="0"/>
              </a:rPr>
              <a:t>must</a:t>
            </a:r>
            <a:r>
              <a:rPr lang="zh-CN" altLang="en-US" sz="3200" dirty="0">
                <a:sym typeface="Arial" panose="020B0604020202020204" pitchFamily="34" charset="0"/>
              </a:rPr>
              <a:t>和用</a:t>
            </a:r>
            <a:r>
              <a:rPr lang="en-US" altLang="zh-CN" sz="3200" dirty="0">
                <a:sym typeface="Arial" panose="020B0604020202020204" pitchFamily="34" charset="0"/>
              </a:rPr>
              <a:t>have to</a:t>
            </a:r>
            <a:r>
              <a:rPr lang="zh-CN" altLang="en-US" sz="3200" dirty="0">
                <a:sym typeface="Arial" panose="020B0604020202020204" pitchFamily="34" charset="0"/>
              </a:rPr>
              <a:t>构成的一般疑问句，肯定回答和否定回答方式不一样。试比较：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---Must I finish my homework first?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---Yes, you must./No, you needn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t./No, you don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 have to.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---Does she have to go home now?		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---Yes, she does. /No, she doesn</a:t>
            </a:r>
            <a:r>
              <a:rPr lang="en-US" altLang="zh-CN" sz="3200" dirty="0"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练习：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1) Bob can not go to the cinema because he____</a:t>
            </a:r>
            <a:r>
              <a:rPr lang="en-US" altLang="zh-CN" sz="3200" u="sng" dirty="0">
                <a:sym typeface="Arial" panose="020B0604020202020204" pitchFamily="34" charset="0"/>
              </a:rPr>
              <a:t>      </a:t>
            </a:r>
            <a:r>
              <a:rPr lang="en-US" altLang="zh-CN" sz="3200" dirty="0">
                <a:sym typeface="Arial" panose="020B0604020202020204" pitchFamily="34" charset="0"/>
              </a:rPr>
              <a:t>  help Dad in the garden.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can 	B. can not	C. has to 	D. </a:t>
            </a:r>
            <a:r>
              <a:rPr lang="en-US" altLang="zh-CN" sz="3200" dirty="0" smtClean="0">
                <a:sym typeface="Arial" panose="020B0604020202020204" pitchFamily="34" charset="0"/>
              </a:rPr>
              <a:t>must</a:t>
            </a:r>
            <a:endParaRPr lang="en-US" altLang="zh-CN" sz="3200" dirty="0">
              <a:sym typeface="Arial" panose="020B0604020202020204" pitchFamily="34" charset="0"/>
            </a:endParaRPr>
          </a:p>
        </p:txBody>
      </p:sp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8101013" y="4170362"/>
            <a:ext cx="919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22860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2)--- </a:t>
            </a:r>
            <a:r>
              <a:rPr lang="en-US" altLang="zh-CN" sz="3200" u="sng" dirty="0">
                <a:sym typeface="宋体" panose="02010600030101010101" pitchFamily="2" charset="-122"/>
              </a:rPr>
              <a:t>        </a:t>
            </a:r>
            <a:r>
              <a:rPr lang="en-US" altLang="zh-CN" sz="3200" dirty="0">
                <a:sym typeface="宋体" panose="02010600030101010101" pitchFamily="2" charset="-122"/>
              </a:rPr>
              <a:t>I do the dishes first?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 </a:t>
            </a:r>
            <a:r>
              <a:rPr lang="en-US" altLang="zh-CN" sz="3200" dirty="0" smtClean="0">
                <a:sym typeface="宋体" panose="02010600030101010101" pitchFamily="2" charset="-122"/>
              </a:rPr>
              <a:t>---</a:t>
            </a:r>
            <a:r>
              <a:rPr lang="en-US" altLang="zh-CN" sz="3200" dirty="0">
                <a:sym typeface="宋体" panose="02010600030101010101" pitchFamily="2" charset="-122"/>
              </a:rPr>
              <a:t>No, you</a:t>
            </a:r>
            <a:r>
              <a:rPr lang="en-US" altLang="zh-CN" sz="3200" u="sng" dirty="0">
                <a:sym typeface="宋体" panose="02010600030101010101" pitchFamily="2" charset="-122"/>
              </a:rPr>
              <a:t>       </a:t>
            </a:r>
            <a:r>
              <a:rPr lang="en-US" altLang="zh-CN" sz="3200" dirty="0">
                <a:sym typeface="宋体" panose="02010600030101010101" pitchFamily="2" charset="-122"/>
              </a:rPr>
              <a:t> . You can do your homework first.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A. Must; mustn</a:t>
            </a:r>
            <a:r>
              <a:rPr lang="en-US" altLang="zh-CN" sz="3200" dirty="0">
                <a:latin typeface="Calibri" panose="020F0502020204030204" pitchFamily="34" charset="0"/>
                <a:sym typeface="宋体" panose="02010600030101010101" pitchFamily="2" charset="-122"/>
              </a:rPr>
              <a:t>’</a:t>
            </a:r>
            <a:r>
              <a:rPr lang="en-US" altLang="zh-CN" sz="3200" dirty="0">
                <a:sym typeface="宋体" panose="02010600030101010101" pitchFamily="2" charset="-122"/>
              </a:rPr>
              <a:t>t	</a:t>
            </a:r>
            <a:r>
              <a:rPr lang="en-US" altLang="zh-CN" sz="3200" dirty="0" smtClean="0">
                <a:sym typeface="宋体" panose="02010600030101010101" pitchFamily="2" charset="-122"/>
              </a:rPr>
              <a:t>B</a:t>
            </a:r>
            <a:r>
              <a:rPr lang="en-US" altLang="zh-CN" sz="3200" dirty="0">
                <a:sym typeface="宋体" panose="02010600030101010101" pitchFamily="2" charset="-122"/>
              </a:rPr>
              <a:t>. Can; mustn</a:t>
            </a:r>
            <a:r>
              <a:rPr lang="en-US" altLang="zh-CN" sz="3200" dirty="0">
                <a:latin typeface="Calibri" panose="020F0502020204030204" pitchFamily="34" charset="0"/>
                <a:sym typeface="宋体" panose="02010600030101010101" pitchFamily="2" charset="-122"/>
              </a:rPr>
              <a:t>’</a:t>
            </a:r>
            <a:r>
              <a:rPr lang="en-US" altLang="zh-CN" sz="3200" dirty="0">
                <a:sym typeface="宋体" panose="02010600030101010101" pitchFamily="2" charset="-122"/>
              </a:rPr>
              <a:t>t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C. Must; needn</a:t>
            </a:r>
            <a:r>
              <a:rPr lang="en-US" altLang="zh-CN" sz="3200" dirty="0">
                <a:latin typeface="Calibri" panose="020F0502020204030204" pitchFamily="34" charset="0"/>
                <a:sym typeface="宋体" panose="02010600030101010101" pitchFamily="2" charset="-122"/>
              </a:rPr>
              <a:t>’</a:t>
            </a:r>
            <a:r>
              <a:rPr lang="en-US" altLang="zh-CN" sz="3200" dirty="0">
                <a:sym typeface="宋体" panose="02010600030101010101" pitchFamily="2" charset="-122"/>
              </a:rPr>
              <a:t>t	</a:t>
            </a:r>
            <a:r>
              <a:rPr lang="en-US" altLang="zh-CN" sz="3200" dirty="0" smtClean="0">
                <a:sym typeface="宋体" panose="02010600030101010101" pitchFamily="2" charset="-122"/>
              </a:rPr>
              <a:t>D</a:t>
            </a:r>
            <a:r>
              <a:rPr lang="en-US" altLang="zh-CN" sz="3200" dirty="0">
                <a:sym typeface="宋体" panose="02010600030101010101" pitchFamily="2" charset="-122"/>
              </a:rPr>
              <a:t>. Must; must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★help</a:t>
            </a:r>
            <a:r>
              <a:rPr lang="zh-CN" altLang="en-US" sz="3200" dirty="0">
                <a:sym typeface="宋体" panose="02010600030101010101" pitchFamily="2" charset="-122"/>
              </a:rPr>
              <a:t>的意思及用法：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1. help sb. (to) do </a:t>
            </a:r>
            <a:r>
              <a:rPr lang="en-US" altLang="zh-CN" sz="3200" dirty="0" err="1">
                <a:sym typeface="宋体" panose="02010600030101010101" pitchFamily="2" charset="-122"/>
              </a:rPr>
              <a:t>sth</a:t>
            </a:r>
            <a:r>
              <a:rPr lang="en-US" altLang="zh-CN" sz="3200" dirty="0">
                <a:sym typeface="宋体" panose="02010600030101010101" pitchFamily="2" charset="-122"/>
              </a:rPr>
              <a:t>.</a:t>
            </a:r>
            <a:r>
              <a:rPr lang="zh-CN" altLang="en-US" sz="3200" dirty="0">
                <a:sym typeface="宋体" panose="02010600030101010101" pitchFamily="2" charset="-122"/>
              </a:rPr>
              <a:t>帮助某人做某事；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2. help (sb.) with </a:t>
            </a:r>
            <a:r>
              <a:rPr lang="en-US" altLang="zh-CN" sz="3200" dirty="0" err="1">
                <a:sym typeface="宋体" panose="02010600030101010101" pitchFamily="2" charset="-122"/>
              </a:rPr>
              <a:t>sth</a:t>
            </a:r>
            <a:r>
              <a:rPr lang="en-US" altLang="zh-CN" sz="3200" dirty="0">
                <a:sym typeface="宋体" panose="02010600030101010101" pitchFamily="2" charset="-122"/>
              </a:rPr>
              <a:t>.</a:t>
            </a:r>
            <a:r>
              <a:rPr lang="zh-CN" altLang="en-US" sz="3200" dirty="0">
                <a:sym typeface="宋体" panose="02010600030101010101" pitchFamily="2" charset="-122"/>
              </a:rPr>
              <a:t>在某方面帮助某人。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3) </a:t>
            </a:r>
            <a:r>
              <a:rPr lang="zh-CN" altLang="en-US" sz="3200" dirty="0">
                <a:sym typeface="宋体" panose="02010600030101010101" pitchFamily="2" charset="-122"/>
              </a:rPr>
              <a:t>在周末，我帮助妈妈打扫房间。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On weekends, I  </a:t>
            </a:r>
            <a:r>
              <a:rPr lang="en-US" altLang="zh-CN" sz="3200" u="sng" dirty="0">
                <a:sym typeface="宋体" panose="02010600030101010101" pitchFamily="2" charset="-122"/>
              </a:rPr>
              <a:t>                                   </a:t>
            </a:r>
            <a:r>
              <a:rPr lang="en-US" altLang="zh-CN" sz="3200" dirty="0">
                <a:sym typeface="宋体" panose="02010600030101010101" pitchFamily="2" charset="-122"/>
              </a:rPr>
              <a:t> the room.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4) </a:t>
            </a:r>
            <a:r>
              <a:rPr lang="zh-CN" altLang="en-US" sz="3200" dirty="0">
                <a:sym typeface="宋体" panose="02010600030101010101" pitchFamily="2" charset="-122"/>
              </a:rPr>
              <a:t>我姐姐经常帮助我学英语。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My sister often </a:t>
            </a:r>
            <a:r>
              <a:rPr lang="en-US" altLang="zh-CN" sz="3200" dirty="0" smtClean="0">
                <a:sym typeface="宋体" panose="02010600030101010101" pitchFamily="2" charset="-122"/>
              </a:rPr>
              <a:t>_____________ </a:t>
            </a:r>
            <a:r>
              <a:rPr lang="en-US" altLang="zh-CN" sz="3200" dirty="0">
                <a:sym typeface="宋体" panose="02010600030101010101" pitchFamily="2" charset="-122"/>
              </a:rPr>
              <a:t>English.</a:t>
            </a:r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2819400" y="4070350"/>
            <a:ext cx="46513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help my mother clean 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971550" y="130175"/>
            <a:ext cx="36433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  <a:endParaRPr lang="en-US" altLang="en-US" sz="3200" b="1">
              <a:solidFill>
                <a:srgbClr val="FF0000"/>
              </a:solidFill>
            </a:endParaRPr>
          </a:p>
        </p:txBody>
      </p:sp>
      <p:sp>
        <p:nvSpPr>
          <p:cNvPr id="84997" name="TextBox 2"/>
          <p:cNvSpPr txBox="1">
            <a:spLocks noChangeArrowheads="1"/>
          </p:cNvSpPr>
          <p:nvPr/>
        </p:nvSpPr>
        <p:spPr bwMode="auto">
          <a:xfrm>
            <a:off x="2819400" y="5029200"/>
            <a:ext cx="3032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helps me 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/>
              <a:t>Period 2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课本</a:t>
            </a:r>
            <a:r>
              <a:rPr lang="en-US" altLang="zh-CN" sz="3200" b="1" dirty="0"/>
              <a:t>P21-P22)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/>
              <a:t>成效追踪</a:t>
            </a:r>
            <a:endParaRPr lang="zh-CN" altLang="en-US" sz="3200" dirty="0"/>
          </a:p>
        </p:txBody>
      </p:sp>
      <p:sp>
        <p:nvSpPr>
          <p:cNvPr id="86019" name="矩形 2"/>
          <p:cNvSpPr>
            <a:spLocks noChangeArrowheads="1"/>
          </p:cNvSpPr>
          <p:nvPr/>
        </p:nvSpPr>
        <p:spPr bwMode="auto">
          <a:xfrm>
            <a:off x="0" y="928688"/>
            <a:ext cx="9144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practice</a:t>
            </a:r>
            <a:r>
              <a:rPr lang="zh-CN" altLang="en-US" sz="3000" dirty="0"/>
              <a:t>的意思及用法：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practice</a:t>
            </a:r>
            <a:r>
              <a:rPr lang="zh-CN" altLang="en-US" sz="3000" dirty="0"/>
              <a:t>作及物动词，意为“训练，练习”，后接名词、代</a:t>
            </a:r>
            <a:r>
              <a:rPr lang="zh-CN" altLang="en-US" sz="3000" dirty="0" smtClean="0"/>
              <a:t>词和</a:t>
            </a:r>
            <a:r>
              <a:rPr lang="en-US" altLang="zh-CN" sz="3000" dirty="0" smtClean="0"/>
              <a:t>_______</a:t>
            </a:r>
            <a:r>
              <a:rPr lang="zh-CN" altLang="en-US" sz="3000" dirty="0" smtClean="0"/>
              <a:t>作</a:t>
            </a:r>
            <a:r>
              <a:rPr lang="zh-CN" altLang="en-US" sz="3000" dirty="0"/>
              <a:t>宾语，如</a:t>
            </a:r>
            <a:r>
              <a:rPr lang="en-US" altLang="zh-CN" sz="3000" dirty="0"/>
              <a:t>practice playing the guitar</a:t>
            </a:r>
            <a:r>
              <a:rPr lang="zh-CN" altLang="en-US" sz="3000" dirty="0"/>
              <a:t>；它还可作不可数名词，意为“练习，实践”。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000" dirty="0"/>
              <a:t>练习：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1. </a:t>
            </a:r>
            <a:r>
              <a:rPr lang="zh-CN" altLang="en-US" sz="3000" dirty="0"/>
              <a:t>我们经常练习画画。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We often </a:t>
            </a:r>
            <a:r>
              <a:rPr lang="en-US" altLang="zh-CN" sz="3000" dirty="0" smtClean="0"/>
              <a:t>____________________.</a:t>
            </a:r>
            <a:endParaRPr lang="en-US" altLang="zh-CN" sz="30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2. </a:t>
            </a:r>
            <a:r>
              <a:rPr lang="zh-CN" altLang="en-US" sz="3000" dirty="0"/>
              <a:t>她每天练习弹钢琴。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She </a:t>
            </a:r>
            <a:r>
              <a:rPr lang="en-US" altLang="zh-CN" sz="3000" u="sng" dirty="0"/>
              <a:t>                                                   </a:t>
            </a:r>
            <a:r>
              <a:rPr lang="en-US" altLang="zh-CN" sz="3000" u="sng" dirty="0" smtClean="0"/>
              <a:t> </a:t>
            </a:r>
            <a:r>
              <a:rPr lang="en-US" altLang="zh-CN" sz="3000" dirty="0"/>
              <a:t>every day.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3. </a:t>
            </a:r>
            <a:r>
              <a:rPr lang="zh-CN" altLang="en-US" sz="3000" dirty="0"/>
              <a:t>讲英语需要多加练习。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Speaking English needs a lot of 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000" dirty="0"/>
              <a:t>4. </a:t>
            </a:r>
            <a:r>
              <a:rPr lang="zh-CN" altLang="en-US" sz="3000" dirty="0"/>
              <a:t>熟能生巧。</a:t>
            </a:r>
            <a:r>
              <a:rPr lang="zh-CN" altLang="en-US" sz="3000" u="sng" dirty="0"/>
              <a:t>                 </a:t>
            </a:r>
            <a:r>
              <a:rPr lang="en-US" altLang="zh-CN" sz="3000" dirty="0"/>
              <a:t>makes perfect.</a:t>
            </a:r>
          </a:p>
        </p:txBody>
      </p:sp>
      <p:sp>
        <p:nvSpPr>
          <p:cNvPr id="86020" name="TextBox 9"/>
          <p:cNvSpPr txBox="1">
            <a:spLocks noChangeArrowheads="1"/>
          </p:cNvSpPr>
          <p:nvPr/>
        </p:nvSpPr>
        <p:spPr bwMode="auto">
          <a:xfrm>
            <a:off x="1143000" y="1828800"/>
            <a:ext cx="2581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动名词</a:t>
            </a:r>
          </a:p>
        </p:txBody>
      </p:sp>
      <p:sp>
        <p:nvSpPr>
          <p:cNvPr id="86021" name="矩形 14"/>
          <p:cNvSpPr>
            <a:spLocks noChangeArrowheads="1"/>
          </p:cNvSpPr>
          <p:nvPr/>
        </p:nvSpPr>
        <p:spPr bwMode="auto">
          <a:xfrm>
            <a:off x="1752600" y="3581400"/>
            <a:ext cx="51530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practice drawing</a:t>
            </a:r>
          </a:p>
        </p:txBody>
      </p:sp>
      <p:sp>
        <p:nvSpPr>
          <p:cNvPr id="86022" name="矩形 14"/>
          <p:cNvSpPr>
            <a:spLocks noChangeArrowheads="1"/>
          </p:cNvSpPr>
          <p:nvPr/>
        </p:nvSpPr>
        <p:spPr bwMode="auto">
          <a:xfrm>
            <a:off x="822325" y="4495800"/>
            <a:ext cx="5578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practices playing the piano</a:t>
            </a:r>
          </a:p>
        </p:txBody>
      </p:sp>
      <p:sp>
        <p:nvSpPr>
          <p:cNvPr id="86023" name="TextBox 9"/>
          <p:cNvSpPr txBox="1">
            <a:spLocks noChangeArrowheads="1"/>
          </p:cNvSpPr>
          <p:nvPr/>
        </p:nvSpPr>
        <p:spPr bwMode="auto">
          <a:xfrm>
            <a:off x="5486400" y="5364162"/>
            <a:ext cx="2581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err="1">
                <a:solidFill>
                  <a:srgbClr val="FF0000"/>
                </a:solidFill>
              </a:rPr>
              <a:t>practise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86024" name="TextBox 9"/>
          <p:cNvSpPr txBox="1">
            <a:spLocks noChangeArrowheads="1"/>
          </p:cNvSpPr>
          <p:nvPr/>
        </p:nvSpPr>
        <p:spPr bwMode="auto">
          <a:xfrm>
            <a:off x="2286000" y="5867400"/>
            <a:ext cx="2581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err="1">
                <a:solidFill>
                  <a:srgbClr val="FF0000"/>
                </a:solidFill>
              </a:rPr>
              <a:t>Practise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  <p:bldP spid="86023" grpId="0"/>
      <p:bldP spid="86024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922</Words>
  <Application>Microsoft Office PowerPoint</Application>
  <PresentationFormat>全屏显示(4:3)</PresentationFormat>
  <Paragraphs>171</Paragraphs>
  <Slides>14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2023-01-17T03:22:35Z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241E1A9E3F18481D8140F525D8E1E0B3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