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heme/theme2.xml" ContentType="application/vnd.openxmlformats-officedocument.them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heme/theme3.xml" ContentType="application/vnd.openxmlformats-officedocument.them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84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</p:sldIdLst>
  <p:sldSz cx="9144000" cy="5143500" type="screen16x9"/>
  <p:notesSz cx="6858000" cy="9144000"/>
  <p:custDataLst>
    <p:tags r:id="rId4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8" autoAdjust="0"/>
    <p:restoredTop sz="94660" autoAdjust="0"/>
  </p:normalViewPr>
  <p:slideViewPr>
    <p:cSldViewPr>
      <p:cViewPr>
        <p:scale>
          <a:sx n="130" d="100"/>
          <a:sy n="130" d="100"/>
        </p:scale>
        <p:origin x="-1320" y="-348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heme" Target="../theme/theme3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页眉占位符 1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7283" name="日期占位符 2"/>
          <p:cNvSpPr>
            <a:spLocks noGrp="1" noChangeArrowheads="1"/>
          </p:cNvSpPr>
          <p:nvPr>
            <p:ph type="dt" sz="quarter" idx="2"/>
            <p:custDataLst>
              <p:tags r:id="rId3"/>
            </p:custDataLst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7284" name="页脚占位符 3"/>
          <p:cNvSpPr>
            <a:spLocks noGrp="1" noChangeArrowheads="1"/>
          </p:cNvSpPr>
          <p:nvPr>
            <p:ph type="ftr" sz="quarter" idx="3"/>
            <p:custDataLst>
              <p:tags r:id="rId4"/>
            </p:custDataLst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7285" name="灯片编号占位符 4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fld id="{D26956FA-2977-4765-A2DB-23B3E1C6BB8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2" Type="http://schemas.openxmlformats.org/officeDocument/2006/relationships/tags" Target="../tags/tag158.xml"/><Relationship Id="rId1" Type="http://schemas.openxmlformats.org/officeDocument/2006/relationships/theme" Target="../theme/theme2.xml"/><Relationship Id="rId6" Type="http://schemas.openxmlformats.org/officeDocument/2006/relationships/tags" Target="../tags/tag162.xml"/><Relationship Id="rId5" Type="http://schemas.openxmlformats.org/officeDocument/2006/relationships/tags" Target="../tags/tag161.xml"/><Relationship Id="rId4" Type="http://schemas.openxmlformats.org/officeDocument/2006/relationships/tags" Target="../tags/tag16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页眉占位符 1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6259" name="日期占位符 2"/>
          <p:cNvSpPr>
            <a:spLocks noGrp="1" noChangeArrowheads="1"/>
          </p:cNvSpPr>
          <p:nvPr>
            <p:ph type="dt" idx="2"/>
            <p:custDataLst>
              <p:tags r:id="rId3"/>
            </p:custDataLst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4340" name="幻灯片图像占位符 3"/>
          <p:cNvSpPr>
            <a:spLocks noGrp="1" noRot="1" noChangeAspect="1"/>
          </p:cNvSpPr>
          <p:nvPr>
            <p:ph type="sldImg" idx="4294967295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96261" name="备注占位符 4"/>
          <p:cNvSpPr>
            <a:spLocks noGrp="1" noChangeArrowheads="1"/>
          </p:cNvSpPr>
          <p:nvPr>
            <p:ph type="body" sz="quarter" idx="1"/>
            <p:custDataLst>
              <p:tags r:id="rId5"/>
            </p:custDataLst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96262" name="页脚占位符 5"/>
          <p:cNvSpPr>
            <a:spLocks noGrp="1" noChangeArrowheads="1"/>
          </p:cNvSpPr>
          <p:nvPr>
            <p:ph type="ftr" sz="quarter" idx="3"/>
            <p:custDataLst>
              <p:tags r:id="rId6"/>
            </p:custDataLst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6263" name="灯片编号占位符 6"/>
          <p:cNvSpPr>
            <a:spLocks noGrp="1" noChangeArrowheads="1"/>
          </p:cNvSpPr>
          <p:nvPr>
            <p:ph type="sldNum" sz="quarter" idx="4"/>
            <p:custDataLst>
              <p:tags r:id="rId7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fld id="{872B1844-86B5-484B-ACC8-B35499C69B5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3429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6858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0287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3716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slide" Target="../slides/slide1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8308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fld id="{0155BC41-1094-4147-B0CE-1FBD61D54669}" type="slidenum">
              <a:rPr lang="zh-CN" altLang="en-US">
                <a:latin typeface="Arial" panose="020B0604020202020204" pitchFamily="34" charset="0"/>
              </a:rPr>
              <a:t>1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4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4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4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4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4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4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46F0878-BD07-4B07-885B-98729AC77E9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2AEAC80-1628-4D43-8A4A-44E3A862A923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BCEDFCD-4026-4E12-B972-8696C6C8447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8735C00-1A61-4A2F-A937-799C956A0145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75B96D2-B68F-45BD-B573-516C8271D46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B539C2C-094D-4D16-B963-2AF98660473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31F445C-7C4E-4376-B277-F04E35ADBE8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A8488D3-F9FE-4B8B-8E28-BFBFE9FA4976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93B9022-C781-412E-B796-2F93B077E33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8ED85F5-661B-4770-B50E-31A082F6F60B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5C38E36-EA9D-48F1-9E13-10FDF633349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92378F3-745B-448F-B913-F4F2102C94BC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9FE73BF-EBAA-4A0C-A211-C97ABA69044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5076557-6469-4A97-A18B-7B49180390C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266C62A-9BDE-4D91-8643-B6BBE1189F1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E200FEB-C931-4351-8871-BBA9639F3C8E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5CA4A81-BF20-437D-929E-5AD2F6F8FC8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6683A74-00A9-4377-8243-C9E8F1F9B03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E18BF18-824F-4299-B5A6-556C8A56A5E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E585C72-1879-409C-B6E3-B34327934931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4597660-B1ED-4721-9D3C-7600D661AC3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22DCEE4-DF3A-4238-932B-8F6528A8202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0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DF23296-81D7-450C-B57B-E987B0E11EF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4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D5B7BDE-DD19-46D8-80E2-BDA72AE8DB4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E515097-2CD6-4F09-9DB6-D9AFEADBA15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DBC3CE3-4E2F-417F-8A93-4B317A129451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58F0DF2-3FF3-4E9E-854D-8A156458675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ADBFDE6-F2B8-4C87-95C1-F33FD3D9CDB2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2A80577-C5F8-421A-8DD4-9F22CEA4B95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A398BD4-46F6-4FE3-9E0E-23DDA413C84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FDA6DDC-C53E-4163-978E-C5A9D349E37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F7C700A-D73D-4C1E-98D7-033465F7ADE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DAF4292-0C53-4E83-9FA7-42851D61C59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9B32946-DA6E-468A-A81A-90983CFEDEE2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D49BF9B-D138-46D7-A3E0-B68EFB66F33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F2B63CB-CE71-44F8-922D-FD14549E10AD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9ABBBE4-DDB4-4D7A-B67B-2A660BBBF33A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7C7C06B-CE82-4335-91D7-3D398E72DFB7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9621825-6F11-4E75-8CFE-5C5CF0F53A4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2507DD7-2F6E-4EAE-BE52-4ECCD84F099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2F205B1-500B-47E2-88D1-38E0D84820F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B8E0421-0538-49F2-84AE-8BAEE31993AD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6F75C7D-1201-4C15-BAEF-6C8303FE85C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5885B4F-0CAA-4CC9-BAE6-622D470CE6B8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lIns="76200" tIns="28575" rIns="57150" bIns="28575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29FAF8-81DB-4F06-8D17-2268C601543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6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127A520-0D62-46E1-B87E-563FF006DC05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页脚占位符 7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D3BE616-D608-4DD3-976D-4F0A2C4C6CE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BA99BE9-2E36-4EF6-B02A-700844D3C3FB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AEE24AF-F589-4CC8-916E-43D3BEE581B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BE3F7AB-76BF-4A80-AD15-F1C5DEB3AE2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34AE569-390A-4A8C-8F84-5A620734138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3249D13-43B9-4506-957C-9D16B3B9E6B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933A68A-7772-42F5-93B1-77936549EEB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488697C-F015-410C-A7D1-AFF42F03ABCC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A0F348E-9118-4AE2-BCA1-7401E5605FDA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7298C59-2299-4537-8520-C30CB93E0E5A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F1E9EB4-097B-4191-8421-39CF06C2D85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20E8A9-F6DC-42B4-B5A0-5B517F12727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A570EAF-8281-4CBC-9BAD-AB3348F9EF2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985AC63-A9D3-49E3-BEBC-1051E7F34493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266CB46-A0F2-401A-97C9-B2928B693F8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7EFDDEE-7089-43DA-902D-3851BE14323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7276EB9-01C3-450B-AB16-DDCD1A57CF4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8B03AE7-061C-41A6-9299-C5F6A450A493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ADDACB3-2ABD-4AAA-A0B2-AF8FD50BB3C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252B76E-32EE-42A9-83C4-DB2DB61B3E6D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灯片编号占位符 4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C90F09B-B85B-4238-AEAC-3081F3A6ECC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54D3104-F8F1-42DC-8106-82D79FD4D9F2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E9C85FC-093B-4AF5-9BB6-A8F8E40D4F4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A54DA8E-3021-4355-BA89-BFF4DC572ADA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3168B5-2204-4145-A928-8998FAE8B4A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F6FA5E-C7BA-4E29-BD40-B2EECBF866A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67FEDC-3238-4C91-8056-AC42AF72EDA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C073C51-FA5A-4731-B306-4CF633BDCD1D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F5A7D79-DC52-426D-B2E3-2A46170C1D9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AB91574-BD18-4769-A780-B6988B50020B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C94455D-A19A-414C-97B4-2FC2DE5BE08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B4B45B4-A45C-41D6-B69B-33AB5FDD37FE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BC630EF-578E-4A4D-94BB-CD4FB9F9712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18982AF-4F3A-46A4-A53B-F6CEFBBEA9F2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D5BC0E6-C1A7-4F07-97C9-D160C291C3C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C22547C-9AD2-48A2-827B-6E52C6D5798C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D96B398-16DB-406B-A204-D6755F23CCC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9DA4F03-91A9-4C69-9489-2676B0D7BB5B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832B8C3-0DCF-4AD3-9DEE-7E5BF6AB61A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0F8A40C-6135-4C16-9D6A-645D84E4F78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D96AA02-0E5D-4238-B88E-1AA3F99FA89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5D5F3E8-DECC-4B8A-BAC2-0668F20050EC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4135275-DA50-4E6C-8E9B-F8D933ACF9C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" name="日期占位符 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E487D97-F064-4A63-81F1-FC3BD7DBE61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3237CB1-D267-4704-8CAE-46471B573D1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F3DBF7E-B853-43D9-964B-295B62FEDF8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lang="zh-CN" altLang="en-US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25982DC-C6C2-45E4-9351-0CC8C7072C8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4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4B36FFD-5B31-4715-8C1C-71DA44D0D79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rIns="351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4B95B0B-8960-417E-A28F-6FC5F84EB30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AC9D8DB-65B1-466F-AF15-6FB6D7C80212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灯片编号占位符 4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84EE66B-3670-4B5E-BD75-62DC73FD419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A5B70EB-373A-4C1C-810B-676CBF7E56F1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lIns="67500" tIns="35100" rIns="67500" bIns="351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4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EF42595-C9AB-48BB-BF64-250051D1324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9DA7665-77C5-4FD7-AAC8-612E6F83FF03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ags" Target="../tags/tag3.xml"/><Relationship Id="rId58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ags" Target="../tags/tag6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ags" Target="../tags/tag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  <p:custDataLst>
              <p:tags r:id="rId53"/>
            </p:custDataLst>
          </p:nvPr>
        </p:nvSpPr>
        <p:spPr bwMode="auto"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  <p:custDataLst>
              <p:tags r:id="rId54"/>
            </p:custDataLst>
          </p:nvPr>
        </p:nvSpPr>
        <p:spPr bwMode="auto"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00" tIns="35100" rIns="67500" bIns="3510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  <p:custDataLst>
              <p:tags r:id="rId55"/>
            </p:custDataLst>
          </p:nvPr>
        </p:nvSpPr>
        <p:spPr bwMode="auto">
          <a:xfrm>
            <a:off x="459581" y="4736306"/>
            <a:ext cx="2025254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fld id="{4C264666-4BF8-4CB8-9ED8-4E0B7189C61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  <p:custDataLst>
              <p:tags r:id="rId56"/>
            </p:custDataLst>
          </p:nvPr>
        </p:nvSpPr>
        <p:spPr bwMode="auto">
          <a:xfrm>
            <a:off x="3087291" y="4736306"/>
            <a:ext cx="2969419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ctr"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  <p:custDataLst>
              <p:tags r:id="rId57"/>
            </p:custDataLst>
          </p:nvPr>
        </p:nvSpPr>
        <p:spPr bwMode="auto">
          <a:xfrm>
            <a:off x="6657975" y="4736306"/>
            <a:ext cx="2025254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r"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fld id="{965D3F27-8E3B-463B-81B0-FE65F68AE3AB}" type="slidenum">
              <a:rPr lang="zh-CN" altLang="en-US"/>
              <a:t>‹#›</a:t>
            </a:fld>
            <a:endParaRPr lang="zh-CN" altLang="en-US"/>
          </a:p>
        </p:txBody>
      </p:sp>
    </p:spTree>
    <p:custDataLst>
      <p:tags r:id="rId5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</p:sldLayoutIdLst>
  <p:txStyles>
    <p:titleStyle>
      <a:lvl1pPr algn="l" rtl="0" fontAlgn="base">
        <a:spcBef>
          <a:spcPct val="0"/>
        </a:spcBef>
        <a:spcAft>
          <a:spcPct val="0"/>
        </a:spcAft>
        <a:buSzPct val="100000"/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fontAlgn="base">
        <a:lnSpc>
          <a:spcPct val="130000"/>
        </a:lnSpc>
        <a:spcBef>
          <a:spcPct val="0"/>
        </a:spcBef>
        <a:spcAft>
          <a:spcPts val="750"/>
        </a:spcAft>
        <a:buSzPct val="100000"/>
        <a:buFont typeface="Arial" panose="020B0604020202020204" pitchFamily="34" charset="0"/>
        <a:buChar char="●"/>
        <a:defRPr kern="1200" spc="113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SzPct val="100000"/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SzPct val="100000"/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SzPct val="100000"/>
        <a:buFont typeface="Wingdings" panose="05000000000000000000" pitchFamily="2" charset="2"/>
        <a:buChar char=""/>
        <a:tabLst>
          <a:tab pos="1207135" algn="l"/>
        </a:tabLst>
        <a:defRPr sz="1100" kern="1200" spc="113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SzPct val="100000"/>
        <a:buFont typeface="Arial" panose="020B0604020202020204" pitchFamily="34" charset="0"/>
        <a:buChar char="•"/>
        <a:tabLst>
          <a:tab pos="1207135" algn="l"/>
        </a:tabLst>
        <a:defRPr sz="1100" kern="1200" spc="113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13" Type="http://schemas.openxmlformats.org/officeDocument/2006/relationships/tags" Target="../tags/tag232.xml"/><Relationship Id="rId18" Type="http://schemas.openxmlformats.org/officeDocument/2006/relationships/image" Target="../media/image7.png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tags" Target="../tags/tag231.xml"/><Relationship Id="rId17" Type="http://schemas.openxmlformats.org/officeDocument/2006/relationships/slideLayout" Target="../slideLayouts/slideLayout19.xml"/><Relationship Id="rId2" Type="http://schemas.openxmlformats.org/officeDocument/2006/relationships/tags" Target="../tags/tag221.xml"/><Relationship Id="rId16" Type="http://schemas.openxmlformats.org/officeDocument/2006/relationships/tags" Target="../tags/tag235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5" Type="http://schemas.openxmlformats.org/officeDocument/2006/relationships/tags" Target="../tags/tag234.xml"/><Relationship Id="rId10" Type="http://schemas.openxmlformats.org/officeDocument/2006/relationships/tags" Target="../tags/tag229.xml"/><Relationship Id="rId4" Type="http://schemas.openxmlformats.org/officeDocument/2006/relationships/tags" Target="../tags/tag223.xml"/><Relationship Id="rId9" Type="http://schemas.openxmlformats.org/officeDocument/2006/relationships/tags" Target="../tags/tag228.xml"/><Relationship Id="rId14" Type="http://schemas.openxmlformats.org/officeDocument/2006/relationships/tags" Target="../tags/tag23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tags" Target="../tags/tag238.xml"/><Relationship Id="rId7" Type="http://schemas.openxmlformats.org/officeDocument/2006/relationships/image" Target="../media/image8.jpeg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6" Type="http://schemas.openxmlformats.org/officeDocument/2006/relationships/slideLayout" Target="../slideLayouts/slideLayout20.xml"/><Relationship Id="rId5" Type="http://schemas.openxmlformats.org/officeDocument/2006/relationships/tags" Target="../tags/tag240.xml"/><Relationship Id="rId10" Type="http://schemas.openxmlformats.org/officeDocument/2006/relationships/image" Target="../media/image11.jpeg"/><Relationship Id="rId4" Type="http://schemas.openxmlformats.org/officeDocument/2006/relationships/tags" Target="../tags/tag239.xml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tags" Target="../tags/tag243.xml"/><Relationship Id="rId7" Type="http://schemas.openxmlformats.org/officeDocument/2006/relationships/slideLayout" Target="../slideLayouts/slideLayout21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5" Type="http://schemas.openxmlformats.org/officeDocument/2006/relationships/tags" Target="../tags/tag245.xml"/><Relationship Id="rId4" Type="http://schemas.openxmlformats.org/officeDocument/2006/relationships/tags" Target="../tags/tag244.xml"/><Relationship Id="rId9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tags" Target="../tags/tag249.xml"/><Relationship Id="rId7" Type="http://schemas.openxmlformats.org/officeDocument/2006/relationships/slideLayout" Target="../slideLayouts/slideLayout2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5" Type="http://schemas.openxmlformats.org/officeDocument/2006/relationships/tags" Target="../tags/tag251.xml"/><Relationship Id="rId4" Type="http://schemas.openxmlformats.org/officeDocument/2006/relationships/tags" Target="../tags/tag250.xml"/><Relationship Id="rId9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tags" Target="../tags/tag255.xml"/><Relationship Id="rId7" Type="http://schemas.openxmlformats.org/officeDocument/2006/relationships/slideLayout" Target="../slideLayouts/slideLayout23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5" Type="http://schemas.openxmlformats.org/officeDocument/2006/relationships/tags" Target="../tags/tag257.xml"/><Relationship Id="rId4" Type="http://schemas.openxmlformats.org/officeDocument/2006/relationships/tags" Target="../tags/tag256.xml"/><Relationship Id="rId9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7" Type="http://schemas.openxmlformats.org/officeDocument/2006/relationships/image" Target="../media/image17.jpeg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263.xml"/><Relationship Id="rId4" Type="http://schemas.openxmlformats.org/officeDocument/2006/relationships/tags" Target="../tags/tag26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68.xml"/><Relationship Id="rId4" Type="http://schemas.openxmlformats.org/officeDocument/2006/relationships/tags" Target="../tags/tag26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270.xml"/><Relationship Id="rId1" Type="http://schemas.openxmlformats.org/officeDocument/2006/relationships/tags" Target="../tags/tag26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tags" Target="../tags/tag272.xml"/><Relationship Id="rId1" Type="http://schemas.openxmlformats.org/officeDocument/2006/relationships/tags" Target="../tags/tag27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ags" Target="../tags/tag27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76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5" Type="http://schemas.openxmlformats.org/officeDocument/2006/relationships/slideLayout" Target="../slideLayouts/slideLayout29.xml"/><Relationship Id="rId4" Type="http://schemas.openxmlformats.org/officeDocument/2006/relationships/tags" Target="../tags/tag27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tags" Target="../tags/tag280.xml"/><Relationship Id="rId7" Type="http://schemas.openxmlformats.org/officeDocument/2006/relationships/tags" Target="../tags/tag284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5" Type="http://schemas.openxmlformats.org/officeDocument/2006/relationships/tags" Target="../tags/tag282.xml"/><Relationship Id="rId4" Type="http://schemas.openxmlformats.org/officeDocument/2006/relationships/tags" Target="../tags/tag28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6" Type="http://schemas.openxmlformats.org/officeDocument/2006/relationships/slideLayout" Target="../slideLayouts/slideLayout31.xml"/><Relationship Id="rId5" Type="http://schemas.openxmlformats.org/officeDocument/2006/relationships/tags" Target="../tags/tag289.xml"/><Relationship Id="rId4" Type="http://schemas.openxmlformats.org/officeDocument/2006/relationships/tags" Target="../tags/tag28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92.xml"/><Relationship Id="rId2" Type="http://schemas.openxmlformats.org/officeDocument/2006/relationships/tags" Target="../tags/tag291.xml"/><Relationship Id="rId1" Type="http://schemas.openxmlformats.org/officeDocument/2006/relationships/tags" Target="../tags/tag290.xml"/><Relationship Id="rId5" Type="http://schemas.openxmlformats.org/officeDocument/2006/relationships/slideLayout" Target="../slideLayouts/slideLayout32.xml"/><Relationship Id="rId4" Type="http://schemas.openxmlformats.org/officeDocument/2006/relationships/tags" Target="../tags/tag29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3.xml"/><Relationship Id="rId1" Type="http://schemas.openxmlformats.org/officeDocument/2006/relationships/tags" Target="../tags/tag29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29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29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6.xml"/><Relationship Id="rId1" Type="http://schemas.openxmlformats.org/officeDocument/2006/relationships/tags" Target="../tags/tag29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7.xml"/><Relationship Id="rId1" Type="http://schemas.openxmlformats.org/officeDocument/2006/relationships/tags" Target="../tags/tag29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301.xml"/><Relationship Id="rId2" Type="http://schemas.openxmlformats.org/officeDocument/2006/relationships/tags" Target="../tags/tag300.xml"/><Relationship Id="rId1" Type="http://schemas.openxmlformats.org/officeDocument/2006/relationships/tags" Target="../tags/tag299.xml"/><Relationship Id="rId4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ags" Target="../tags/tag30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305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4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308.xml"/><Relationship Id="rId7" Type="http://schemas.openxmlformats.org/officeDocument/2006/relationships/slideLayout" Target="../slideLayouts/slideLayout41.xml"/><Relationship Id="rId2" Type="http://schemas.openxmlformats.org/officeDocument/2006/relationships/tags" Target="../tags/tag307.xml"/><Relationship Id="rId1" Type="http://schemas.openxmlformats.org/officeDocument/2006/relationships/tags" Target="../tags/tag306.xml"/><Relationship Id="rId6" Type="http://schemas.openxmlformats.org/officeDocument/2006/relationships/tags" Target="../tags/tag311.xml"/><Relationship Id="rId5" Type="http://schemas.openxmlformats.org/officeDocument/2006/relationships/tags" Target="../tags/tag310.xml"/><Relationship Id="rId4" Type="http://schemas.openxmlformats.org/officeDocument/2006/relationships/tags" Target="../tags/tag30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4" Type="http://schemas.openxmlformats.org/officeDocument/2006/relationships/slideLayout" Target="../slideLayouts/slideLayout4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tags" Target="../tags/tag316.xml"/><Relationship Id="rId1" Type="http://schemas.openxmlformats.org/officeDocument/2006/relationships/tags" Target="../tags/tag3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tags" Target="../tags/tag318.xml"/><Relationship Id="rId1" Type="http://schemas.openxmlformats.org/officeDocument/2006/relationships/tags" Target="../tags/tag3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321.xml"/><Relationship Id="rId2" Type="http://schemas.openxmlformats.org/officeDocument/2006/relationships/tags" Target="../tags/tag320.xml"/><Relationship Id="rId1" Type="http://schemas.openxmlformats.org/officeDocument/2006/relationships/tags" Target="../tags/tag319.xml"/><Relationship Id="rId5" Type="http://schemas.openxmlformats.org/officeDocument/2006/relationships/slideLayout" Target="../slideLayouts/slideLayout45.xml"/><Relationship Id="rId4" Type="http://schemas.openxmlformats.org/officeDocument/2006/relationships/tags" Target="../tags/tag32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tags" Target="../tags/tag325.xml"/><Relationship Id="rId7" Type="http://schemas.openxmlformats.org/officeDocument/2006/relationships/tags" Target="../tags/tag329.xml"/><Relationship Id="rId2" Type="http://schemas.openxmlformats.org/officeDocument/2006/relationships/tags" Target="../tags/tag324.xml"/><Relationship Id="rId1" Type="http://schemas.openxmlformats.org/officeDocument/2006/relationships/tags" Target="../tags/tag323.xml"/><Relationship Id="rId6" Type="http://schemas.openxmlformats.org/officeDocument/2006/relationships/tags" Target="../tags/tag328.xml"/><Relationship Id="rId5" Type="http://schemas.openxmlformats.org/officeDocument/2006/relationships/tags" Target="../tags/tag327.xml"/><Relationship Id="rId4" Type="http://schemas.openxmlformats.org/officeDocument/2006/relationships/tags" Target="../tags/tag32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tags" Target="../tags/tag332.xml"/><Relationship Id="rId7" Type="http://schemas.openxmlformats.org/officeDocument/2006/relationships/tags" Target="../tags/tag336.xml"/><Relationship Id="rId2" Type="http://schemas.openxmlformats.org/officeDocument/2006/relationships/tags" Target="../tags/tag331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5" Type="http://schemas.openxmlformats.org/officeDocument/2006/relationships/tags" Target="../tags/tag334.xml"/><Relationship Id="rId4" Type="http://schemas.openxmlformats.org/officeDocument/2006/relationships/tags" Target="../tags/tag33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339.xml"/><Relationship Id="rId7" Type="http://schemas.openxmlformats.org/officeDocument/2006/relationships/slideLayout" Target="../slideLayouts/slideLayout48.xml"/><Relationship Id="rId2" Type="http://schemas.openxmlformats.org/officeDocument/2006/relationships/tags" Target="../tags/tag338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5" Type="http://schemas.openxmlformats.org/officeDocument/2006/relationships/tags" Target="../tags/tag341.xml"/><Relationship Id="rId4" Type="http://schemas.openxmlformats.org/officeDocument/2006/relationships/tags" Target="../tags/tag3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345.xml"/><Relationship Id="rId2" Type="http://schemas.openxmlformats.org/officeDocument/2006/relationships/tags" Target="../tags/tag344.xml"/><Relationship Id="rId1" Type="http://schemas.openxmlformats.org/officeDocument/2006/relationships/tags" Target="../tags/tag343.xml"/><Relationship Id="rId5" Type="http://schemas.openxmlformats.org/officeDocument/2006/relationships/image" Target="../media/image18.png"/><Relationship Id="rId4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13" Type="http://schemas.openxmlformats.org/officeDocument/2006/relationships/tags" Target="../tags/tag194.xml"/><Relationship Id="rId3" Type="http://schemas.openxmlformats.org/officeDocument/2006/relationships/tags" Target="../tags/tag184.xml"/><Relationship Id="rId7" Type="http://schemas.openxmlformats.org/officeDocument/2006/relationships/tags" Target="../tags/tag188.xml"/><Relationship Id="rId12" Type="http://schemas.openxmlformats.org/officeDocument/2006/relationships/tags" Target="../tags/tag193.xml"/><Relationship Id="rId17" Type="http://schemas.openxmlformats.org/officeDocument/2006/relationships/slideLayout" Target="../slideLayouts/slideLayout16.xml"/><Relationship Id="rId2" Type="http://schemas.openxmlformats.org/officeDocument/2006/relationships/tags" Target="../tags/tag183.xml"/><Relationship Id="rId16" Type="http://schemas.openxmlformats.org/officeDocument/2006/relationships/tags" Target="../tags/tag197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5" Type="http://schemas.openxmlformats.org/officeDocument/2006/relationships/tags" Target="../tags/tag186.xml"/><Relationship Id="rId15" Type="http://schemas.openxmlformats.org/officeDocument/2006/relationships/tags" Target="../tags/tag196.xml"/><Relationship Id="rId10" Type="http://schemas.openxmlformats.org/officeDocument/2006/relationships/tags" Target="../tags/tag191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tags" Target="../tags/tag19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05.xml"/><Relationship Id="rId13" Type="http://schemas.openxmlformats.org/officeDocument/2006/relationships/tags" Target="../tags/tag210.xml"/><Relationship Id="rId3" Type="http://schemas.openxmlformats.org/officeDocument/2006/relationships/tags" Target="../tags/tag200.xml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17" Type="http://schemas.openxmlformats.org/officeDocument/2006/relationships/slideLayout" Target="../slideLayouts/slideLayout17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10" Type="http://schemas.openxmlformats.org/officeDocument/2006/relationships/tags" Target="../tags/tag207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16.xml"/><Relationship Id="rId7" Type="http://schemas.openxmlformats.org/officeDocument/2006/relationships/slideLayout" Target="../slideLayouts/slideLayout18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4"/>
          <p:cNvSpPr>
            <a:spLocks noChangeArrowheads="1"/>
          </p:cNvSpPr>
          <p:nvPr/>
        </p:nvSpPr>
        <p:spPr bwMode="auto">
          <a:xfrm>
            <a:off x="4763" y="629841"/>
            <a:ext cx="9144000" cy="4513659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5299" name="矩形 3"/>
          <p:cNvSpPr>
            <a:spLocks noChangeArrowheads="1"/>
          </p:cNvSpPr>
          <p:nvPr/>
        </p:nvSpPr>
        <p:spPr bwMode="auto">
          <a:xfrm>
            <a:off x="3443120" y="905897"/>
            <a:ext cx="2267287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Module 6</a:t>
            </a:r>
            <a:r>
              <a:rPr lang="en-US" altLang="zh-CN" sz="2400" b="1" dirty="0">
                <a:solidFill>
                  <a:srgbClr val="262626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Unit 1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5300" name="矩形 4"/>
          <p:cNvSpPr>
            <a:spLocks noChangeArrowheads="1"/>
          </p:cNvSpPr>
          <p:nvPr/>
        </p:nvSpPr>
        <p:spPr bwMode="auto">
          <a:xfrm>
            <a:off x="521550" y="1727598"/>
            <a:ext cx="8304981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It allows people to get closer to them.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083918"/>
            <a:ext cx="914876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17" descr="Unit 1-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5977005" y="1116212"/>
            <a:ext cx="219075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 Box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6812" y="450056"/>
            <a:ext cx="65770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883" tIns="44441" rIns="88883" bIns="44441"/>
          <a:lstStyle/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Look at the pictures and do the quiz.</a:t>
            </a:r>
          </a:p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Use the words in the box.</a:t>
            </a:r>
          </a:p>
        </p:txBody>
      </p:sp>
      <p:sp>
        <p:nvSpPr>
          <p:cNvPr id="64516" name="矩形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60923" y="2665810"/>
            <a:ext cx="559594" cy="55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83" tIns="44441" rIns="88883" bIns="44441">
            <a:spAutoFit/>
          </a:bodyPr>
          <a:lstStyle/>
          <a:p>
            <a:endParaRPr lang="en-US" altLang="zh-CN" sz="30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4517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60922" y="1854994"/>
            <a:ext cx="608409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83" tIns="44441" rIns="88883" bIns="44441">
            <a:spAutoFit/>
          </a:bodyPr>
          <a:lstStyle/>
          <a:p>
            <a:endParaRPr lang="en-US" altLang="zh-CN" sz="30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4518" name="Rectangle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60922" y="2233613"/>
            <a:ext cx="608409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83" tIns="44441" rIns="88883" bIns="44441">
            <a:spAutoFit/>
          </a:bodyPr>
          <a:lstStyle/>
          <a:p>
            <a:endParaRPr lang="en-US" altLang="zh-CN" sz="30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4519" name="Rectangle 1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60922" y="3086101"/>
            <a:ext cx="608409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83" tIns="44441" rIns="88883" bIns="44441">
            <a:spAutoFit/>
          </a:bodyPr>
          <a:lstStyle/>
          <a:p>
            <a:endParaRPr lang="en-US" altLang="zh-CN" sz="30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4520" name="Rectangle 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79935" y="-14175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4521" name="Rectangle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0922" y="3475435"/>
            <a:ext cx="609600" cy="55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83" tIns="44441" rIns="88883" bIns="44441">
            <a:spAutoFit/>
          </a:bodyPr>
          <a:lstStyle/>
          <a:p>
            <a:endParaRPr lang="en-US" altLang="zh-CN" sz="30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609" name="圆角矩形 3"/>
          <p:cNvSpPr/>
          <p:nvPr>
            <p:custDataLst>
              <p:tags r:id="rId9"/>
            </p:custDataLst>
          </p:nvPr>
        </p:nvSpPr>
        <p:spPr>
          <a:xfrm>
            <a:off x="1568054" y="1354931"/>
            <a:ext cx="4370784" cy="89535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2700">
            <a:solidFill>
              <a:schemeClr val="bg1"/>
            </a:solidFill>
            <a:round/>
          </a:ln>
          <a:effectLst>
            <a:outerShdw dist="38100" dir="2700000" algn="ctr">
              <a:srgbClr val="000000">
                <a:alpha val="34000"/>
              </a:srgbClr>
            </a:outerShdw>
          </a:effectLst>
        </p:spPr>
        <p:txBody>
          <a:bodyPr wrap="square" lIns="67628" tIns="35243" rIns="67628" bIns="35243" anchor="ctr">
            <a:spAutoFit/>
          </a:bodyPr>
          <a:lstStyle/>
          <a:p>
            <a:pPr algn="ctr"/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bear    elephant   giraffe  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lion     snake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610" name="Text Box 18"/>
          <p:cNvSpPr/>
          <p:nvPr>
            <p:custDataLst>
              <p:tags r:id="rId10"/>
            </p:custDataLst>
          </p:nvPr>
        </p:nvSpPr>
        <p:spPr>
          <a:xfrm>
            <a:off x="1568054" y="2189559"/>
            <a:ext cx="5430440" cy="3024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1 I am tall and I have a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long neck.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2 I am the tiger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 cousin.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3 I am long and thin.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4 I am big and I have a 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very long nose.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____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5 I am brown and I live in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forest.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611" name="Text Box 19"/>
          <p:cNvSpPr/>
          <p:nvPr>
            <p:custDataLst>
              <p:tags r:id="rId11"/>
            </p:custDataLst>
          </p:nvPr>
        </p:nvSpPr>
        <p:spPr>
          <a:xfrm>
            <a:off x="3674269" y="2514600"/>
            <a:ext cx="1001316" cy="4345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giraffe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612" name="Text Box 20"/>
          <p:cNvSpPr/>
          <p:nvPr>
            <p:custDataLst>
              <p:tags r:id="rId12"/>
            </p:custDataLst>
          </p:nvPr>
        </p:nvSpPr>
        <p:spPr>
          <a:xfrm>
            <a:off x="5024438" y="2945606"/>
            <a:ext cx="628650" cy="4345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lion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613" name="Text Box 21"/>
          <p:cNvSpPr/>
          <p:nvPr>
            <p:custDataLst>
              <p:tags r:id="rId13"/>
            </p:custDataLst>
          </p:nvPr>
        </p:nvSpPr>
        <p:spPr>
          <a:xfrm>
            <a:off x="4376738" y="3324225"/>
            <a:ext cx="883444" cy="4345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snake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614" name="Text Box 22"/>
          <p:cNvSpPr/>
          <p:nvPr>
            <p:custDataLst>
              <p:tags r:id="rId14"/>
            </p:custDataLst>
          </p:nvPr>
        </p:nvSpPr>
        <p:spPr>
          <a:xfrm>
            <a:off x="3890963" y="4026694"/>
            <a:ext cx="1254919" cy="4345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elephant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615" name="Text Box 23"/>
          <p:cNvSpPr/>
          <p:nvPr>
            <p:custDataLst>
              <p:tags r:id="rId15"/>
            </p:custDataLst>
          </p:nvPr>
        </p:nvSpPr>
        <p:spPr>
          <a:xfrm>
            <a:off x="3405188" y="4727973"/>
            <a:ext cx="731044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bear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4529" name="矩形 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5731" y="641747"/>
            <a:ext cx="94416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Practice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 fill="hold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 animBg="1"/>
      <p:bldP spid="25613" grpId="0" animBg="1"/>
      <p:bldP spid="25614" grpId="0" animBg="1"/>
      <p:bldP spid="256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027ba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837135" y="1725217"/>
            <a:ext cx="2627709" cy="158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39" name="Picture 3" descr="051161113343584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3191" y="1725216"/>
            <a:ext cx="2722959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4" descr="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847850" y="3365898"/>
            <a:ext cx="2626519" cy="164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5" descr="121_L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573191" y="3363517"/>
            <a:ext cx="2722959" cy="164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2" name="Text Box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63316" y="847725"/>
            <a:ext cx="595788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/>
          <a:p>
            <a:pPr marL="342900" indent="-342900" defTabSz="684530">
              <a:spcBef>
                <a:spcPct val="50000"/>
              </a:spcBef>
            </a:pPr>
            <a:r>
              <a:rPr lang="en-US" altLang="zh-CN" sz="31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Guessing Game: Who am 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u=3028541948,3815220754&amp;gp=0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1841898" y="810816"/>
            <a:ext cx="2491978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14475" y="3327797"/>
            <a:ext cx="3246835" cy="139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/>
          <a:p>
            <a:pPr defTabSz="684530">
              <a:lnSpc>
                <a:spcPct val="12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I am orange and black, and I am the king in the forest.</a:t>
            </a:r>
          </a:p>
        </p:txBody>
      </p:sp>
      <p:sp>
        <p:nvSpPr>
          <p:cNvPr id="27651" name="Rectangle 4"/>
          <p:cNvSpPr/>
          <p:nvPr>
            <p:custDataLst>
              <p:tags r:id="rId3"/>
            </p:custDataLst>
          </p:nvPr>
        </p:nvSpPr>
        <p:spPr>
          <a:xfrm>
            <a:off x="4800600" y="3281362"/>
            <a:ext cx="3357563" cy="1509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>
              <a:lnSpc>
                <a:spcPct val="130000"/>
              </a:lnSpc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 am the tiger’s cousin, and I like eating small animals.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66565" name="Picture 5" descr="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4810125" y="813198"/>
            <a:ext cx="2637235" cy="232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6"/>
          <p:cNvSpPr/>
          <p:nvPr>
            <p:custDataLst>
              <p:tags r:id="rId5"/>
            </p:custDataLst>
          </p:nvPr>
        </p:nvSpPr>
        <p:spPr>
          <a:xfrm>
            <a:off x="2330054" y="4675585"/>
            <a:ext cx="977503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>
              <a:spcBef>
                <a:spcPct val="50000"/>
              </a:spcBef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tiger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7654" name="Text Box 7"/>
          <p:cNvSpPr/>
          <p:nvPr>
            <p:custDataLst>
              <p:tags r:id="rId6"/>
            </p:custDataLst>
          </p:nvPr>
        </p:nvSpPr>
        <p:spPr>
          <a:xfrm>
            <a:off x="5845969" y="4658916"/>
            <a:ext cx="781050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>
              <a:spcBef>
                <a:spcPct val="50000"/>
              </a:spcBef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lion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91879" y="3551635"/>
            <a:ext cx="2663428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/>
          <a:p>
            <a:pPr defTabSz="684530"/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I am brown or black and I lived in the forest.</a:t>
            </a:r>
          </a:p>
        </p:txBody>
      </p:sp>
      <p:sp>
        <p:nvSpPr>
          <p:cNvPr id="6758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3191" y="3551635"/>
            <a:ext cx="2862263" cy="95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/>
          <a:p>
            <a:pPr defTabSz="684530">
              <a:lnSpc>
                <a:spcPct val="12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I am very big and live in the sea.</a:t>
            </a:r>
            <a:r>
              <a:rPr lang="en-US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67588" name="Picture 4" descr="Img22226709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691879" y="783431"/>
            <a:ext cx="2607469" cy="272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5"/>
          <p:cNvSpPr/>
          <p:nvPr>
            <p:custDataLst>
              <p:tags r:id="rId4"/>
            </p:custDataLst>
          </p:nvPr>
        </p:nvSpPr>
        <p:spPr>
          <a:xfrm>
            <a:off x="1981200" y="4630341"/>
            <a:ext cx="934641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>
              <a:spcBef>
                <a:spcPct val="50000"/>
              </a:spcBef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bear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8677" name="Text Box 6"/>
          <p:cNvSpPr/>
          <p:nvPr>
            <p:custDataLst>
              <p:tags r:id="rId5"/>
            </p:custDataLst>
          </p:nvPr>
        </p:nvSpPr>
        <p:spPr>
          <a:xfrm>
            <a:off x="4931569" y="4630341"/>
            <a:ext cx="1223963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>
              <a:spcBef>
                <a:spcPct val="50000"/>
              </a:spcBef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whale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67591" name="Picture 7" descr="200708172151017866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99372" y="783432"/>
            <a:ext cx="2952750" cy="268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91878" y="3521869"/>
            <a:ext cx="2722532" cy="512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/>
          <a:p>
            <a:pPr defTabSz="684530">
              <a:lnSpc>
                <a:spcPct val="12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I am long and thin.</a:t>
            </a:r>
            <a:r>
              <a:rPr lang="en-US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6861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27935" y="3521869"/>
            <a:ext cx="3183731" cy="95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/>
          <a:p>
            <a:pPr defTabSz="684530">
              <a:lnSpc>
                <a:spcPct val="12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I am very big and have a very long nose.</a:t>
            </a:r>
          </a:p>
        </p:txBody>
      </p:sp>
      <p:pic>
        <p:nvPicPr>
          <p:cNvPr id="68612" name="Picture 4" descr="1187143392837_3524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691879" y="956072"/>
            <a:ext cx="2591990" cy="249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5"/>
          <p:cNvSpPr/>
          <p:nvPr>
            <p:custDataLst>
              <p:tags r:id="rId4"/>
            </p:custDataLst>
          </p:nvPr>
        </p:nvSpPr>
        <p:spPr>
          <a:xfrm>
            <a:off x="2381250" y="4062413"/>
            <a:ext cx="1476375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>
              <a:spcBef>
                <a:spcPct val="50000"/>
              </a:spcBef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snake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9701" name="Text Box 6"/>
          <p:cNvSpPr/>
          <p:nvPr>
            <p:custDataLst>
              <p:tags r:id="rId5"/>
            </p:custDataLst>
          </p:nvPr>
        </p:nvSpPr>
        <p:spPr>
          <a:xfrm>
            <a:off x="5004197" y="4467225"/>
            <a:ext cx="1476375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>
              <a:spcBef>
                <a:spcPct val="50000"/>
              </a:spcBef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elephant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68615" name="Picture 7" descr="v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27935" y="956072"/>
            <a:ext cx="3024188" cy="252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22972" y="4429125"/>
            <a:ext cx="196199" cy="34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/>
          <a:p>
            <a:pPr defTabSz="684530"/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6963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37273" y="4201717"/>
            <a:ext cx="196199" cy="34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/>
          <a:p>
            <a:pPr defTabSz="684530"/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6963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46760" y="4262437"/>
            <a:ext cx="3340894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/>
          <a:p>
            <a:pPr defTabSz="684530"/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I can walk a long way</a:t>
            </a:r>
          </a:p>
          <a:p>
            <a:pPr defTabSz="684530"/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without drinking.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30724" name="Text Box 5"/>
          <p:cNvSpPr/>
          <p:nvPr>
            <p:custDataLst>
              <p:tags r:id="rId4"/>
            </p:custDataLst>
          </p:nvPr>
        </p:nvSpPr>
        <p:spPr>
          <a:xfrm>
            <a:off x="6030516" y="2305050"/>
            <a:ext cx="1473994" cy="5429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>
              <a:spcBef>
                <a:spcPct val="50000"/>
              </a:spcBef>
            </a:pPr>
            <a:r>
              <a:rPr lang="en-US" altLang="zh-CN" sz="3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camel</a:t>
            </a:r>
            <a:endParaRPr lang="en-US" altLang="zh-CN" sz="31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69638" name="Picture 6" descr="2009224929820_2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05037" y="946547"/>
            <a:ext cx="3815954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39466" y="846535"/>
            <a:ext cx="610314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883" tIns="44441" rIns="88883" bIns="44441"/>
          <a:lstStyle/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 Listen and answer the questions.</a:t>
            </a:r>
          </a:p>
        </p:txBody>
      </p:sp>
      <p:sp>
        <p:nvSpPr>
          <p:cNvPr id="31746" name="Text Box 3"/>
          <p:cNvSpPr/>
          <p:nvPr>
            <p:custDataLst>
              <p:tags r:id="rId2"/>
            </p:custDataLst>
          </p:nvPr>
        </p:nvSpPr>
        <p:spPr>
          <a:xfrm>
            <a:off x="1601391" y="1779662"/>
            <a:ext cx="5817394" cy="4345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1 What is this week’s Animal World about?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066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6160" y="3238179"/>
            <a:ext cx="4294584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 Which animals are in danger?</a:t>
            </a:r>
          </a:p>
        </p:txBody>
      </p:sp>
      <p:sp>
        <p:nvSpPr>
          <p:cNvPr id="31748" name="Text Box 7"/>
          <p:cNvSpPr/>
          <p:nvPr>
            <p:custDataLst>
              <p:tags r:id="rId4"/>
            </p:custDataLst>
          </p:nvPr>
        </p:nvSpPr>
        <p:spPr>
          <a:xfrm>
            <a:off x="1709738" y="2428553"/>
            <a:ext cx="5632847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This week’s Animal World is about snake.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1749" name="Text Box 8"/>
          <p:cNvSpPr/>
          <p:nvPr>
            <p:custDataLst>
              <p:tags r:id="rId5"/>
            </p:custDataLst>
          </p:nvPr>
        </p:nvSpPr>
        <p:spPr>
          <a:xfrm>
            <a:off x="1709738" y="3778722"/>
            <a:ext cx="5886450" cy="8001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Animals such as pandas, lions, elephants</a:t>
            </a:r>
          </a:p>
          <a:p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and bears are in danger.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77878" y="2322910"/>
            <a:ext cx="2808684" cy="40481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886" tIns="44444" rIns="88886" bIns="44444" anchor="ctr"/>
          <a:lstStyle>
            <a:lvl1pPr defTabSz="9124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24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24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24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24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SzTx/>
            </a:pPr>
            <a:r>
              <a:rPr lang="en-US" sz="23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Everyday English</a:t>
            </a:r>
            <a:endParaRPr lang="en-US" sz="23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2771" name="AutoShape 5"/>
          <p:cNvSpPr/>
          <p:nvPr>
            <p:custDataLst>
              <p:tags r:id="rId2"/>
            </p:custDataLst>
          </p:nvPr>
        </p:nvSpPr>
        <p:spPr>
          <a:xfrm>
            <a:off x="3924300" y="2700338"/>
            <a:ext cx="3077766" cy="1379935"/>
          </a:xfrm>
          <a:prstGeom prst="flowChartAlternateProcess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  <p:txBody>
          <a:bodyPr wrap="none" lIns="88886" tIns="44444" rIns="88886" bIns="44444"/>
          <a:lstStyle/>
          <a:p>
            <a:pPr>
              <a:lnSpc>
                <a:spcPts val="3000"/>
              </a:lnSpc>
            </a:pPr>
            <a:r>
              <a:rPr lang="en-US" altLang="zh-CN" sz="3600" b="1" baseline="-250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</a:t>
            </a:r>
            <a:r>
              <a:rPr lang="zh-CN" altLang="en-US" sz="3600" b="1" baseline="-250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at last!</a:t>
            </a:r>
            <a:endParaRPr lang="en-US" altLang="zh-CN" sz="3600" b="1" baseline="-250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3600" b="1" baseline="-250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Help</a:t>
            </a:r>
            <a:r>
              <a:rPr lang="en-US" altLang="zh-CN" sz="3600" b="1" baseline="-250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!</a:t>
            </a:r>
          </a:p>
          <a:p>
            <a:pPr>
              <a:lnSpc>
                <a:spcPts val="3000"/>
              </a:lnSpc>
            </a:pPr>
            <a:r>
              <a:rPr lang="zh-CN" altLang="en-US" sz="3600" b="1" baseline="-250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 can we do?</a:t>
            </a:r>
          </a:p>
          <a:p>
            <a:pPr>
              <a:lnSpc>
                <a:spcPts val="3000"/>
              </a:lnSpc>
            </a:pPr>
            <a:endParaRPr lang="en-US" altLang="zh-CN" sz="3600" b="1" baseline="-250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矩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94222" y="654844"/>
            <a:ext cx="318112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Then listen and read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3794" name="TextBox 2"/>
          <p:cNvSpPr/>
          <p:nvPr>
            <p:custDataLst>
              <p:tags r:id="rId2"/>
            </p:custDataLst>
          </p:nvPr>
        </p:nvSpPr>
        <p:spPr>
          <a:xfrm>
            <a:off x="1426369" y="1101328"/>
            <a:ext cx="6426994" cy="41088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38455" indent="-338455">
              <a:lnSpc>
                <a:spcPts val="2625"/>
              </a:lnSpc>
            </a:pP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(Lingling and Betty are leaving the zoo.)</a:t>
            </a:r>
          </a:p>
          <a:p>
            <a:pPr marL="338455" indent="-338455">
              <a:lnSpc>
                <a:spcPts val="2625"/>
              </a:lnSpc>
            </a:pP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L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: Did you like the zoo?</a:t>
            </a:r>
          </a:p>
          <a:p>
            <a:pPr marL="338455" indent="-338455">
              <a:lnSpc>
                <a:spcPts val="2625"/>
              </a:lnSpc>
            </a:pP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B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: Yes! I saw the pandas 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at last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! But I 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am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more 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interested 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to see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the pandas in the Wolong </a:t>
            </a:r>
          </a:p>
          <a:p>
            <a:pPr marL="338455" indent="-338455">
              <a:lnSpc>
                <a:spcPts val="2625"/>
              </a:lnSpc>
            </a:pP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    Panda Reserve, because it allows people 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to get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closer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to them.</a:t>
            </a:r>
          </a:p>
          <a:p>
            <a:pPr marL="338455" indent="-338455">
              <a:lnSpc>
                <a:spcPts val="2625"/>
              </a:lnSpc>
            </a:pP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L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: 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It’s sad to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think of the pandas and other animas 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in danger.</a:t>
            </a:r>
          </a:p>
          <a:p>
            <a:pPr marL="338455" indent="-338455">
              <a:lnSpc>
                <a:spcPts val="2625"/>
              </a:lnSpc>
            </a:pP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B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: We need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to protect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them better.</a:t>
            </a:r>
          </a:p>
          <a:p>
            <a:pPr marL="338455" indent="-338455">
              <a:lnSpc>
                <a:spcPts val="2625"/>
              </a:lnSpc>
            </a:pP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L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: Yes. Many wild animals don’t have a safe place 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to live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, because villages and farms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are growing bigger and are 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taking away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their land and forests.</a:t>
            </a:r>
            <a:endParaRPr lang="en-US" altLang="zh-CN" sz="21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1"/>
          <p:cNvSpPr/>
          <p:nvPr>
            <p:custDataLst>
              <p:tags r:id="rId1"/>
            </p:custDataLst>
          </p:nvPr>
        </p:nvSpPr>
        <p:spPr>
          <a:xfrm>
            <a:off x="1588294" y="992982"/>
            <a:ext cx="6588919" cy="40695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ts val="2625"/>
              </a:lnSpc>
            </a:pPr>
            <a:r>
              <a:rPr lang="en-US" altLang="zh-CN" sz="2100" b="1">
                <a:solidFill>
                  <a:srgbClr val="FF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B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: Also, often there isn’t enough clean water. I think we all need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help 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animals live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peace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. Look, there’s a notice.</a:t>
            </a:r>
          </a:p>
          <a:p>
            <a:pPr>
              <a:lnSpc>
                <a:spcPts val="2625"/>
              </a:lnSpc>
            </a:pPr>
            <a:r>
              <a:rPr lang="en-US" altLang="zh-CN" sz="2100" b="1">
                <a:solidFill>
                  <a:srgbClr val="33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L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: It says,” Help! We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want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save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animals in danger, </a:t>
            </a: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ts val="2625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and we need your help.”</a:t>
            </a:r>
          </a:p>
          <a:p>
            <a:pPr>
              <a:lnSpc>
                <a:spcPts val="2625"/>
              </a:lnSpc>
            </a:pPr>
            <a:r>
              <a:rPr lang="en-US" altLang="zh-CN" sz="2100" b="1">
                <a:solidFill>
                  <a:srgbClr val="FF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B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: But what can we do?</a:t>
            </a:r>
          </a:p>
          <a:p>
            <a:pPr>
              <a:lnSpc>
                <a:spcPts val="2625"/>
              </a:lnSpc>
            </a:pPr>
            <a:r>
              <a:rPr lang="en-US" altLang="zh-CN" sz="2100" b="1">
                <a:solidFill>
                  <a:srgbClr val="33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L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: It says, “Your money pays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to look after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the </a:t>
            </a: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animals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.”</a:t>
            </a:r>
          </a:p>
          <a:p>
            <a:pPr>
              <a:lnSpc>
                <a:spcPts val="2625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That means we can give money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help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protect the </a:t>
            </a:r>
          </a:p>
          <a:p>
            <a:pPr>
              <a:lnSpc>
                <a:spcPts val="2625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animals.</a:t>
            </a:r>
          </a:p>
          <a:p>
            <a:pPr>
              <a:lnSpc>
                <a:spcPts val="2625"/>
              </a:lnSpc>
            </a:pPr>
            <a:r>
              <a:rPr lang="en-US" altLang="zh-CN" sz="2100" b="1">
                <a:solidFill>
                  <a:srgbClr val="FF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B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: Maybe we can raise some money at school. Let’s </a:t>
            </a:r>
          </a:p>
          <a:p>
            <a:pPr>
              <a:lnSpc>
                <a:spcPts val="2625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find out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what else we can do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save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as many animas</a:t>
            </a:r>
          </a:p>
          <a:p>
            <a:pPr>
              <a:lnSpc>
                <a:spcPts val="2625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 as possible.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Box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57437" y="832248"/>
            <a:ext cx="3833813" cy="63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883" tIns="44441" rIns="88883" bIns="44441">
            <a:spAutoFit/>
          </a:bodyPr>
          <a:lstStyle/>
          <a:p>
            <a:r>
              <a:rPr lang="zh-CN" altLang="en-US" sz="3500" b="1" dirty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Animals in the zoo.</a:t>
            </a:r>
          </a:p>
        </p:txBody>
      </p:sp>
      <p:sp>
        <p:nvSpPr>
          <p:cNvPr id="17410" name="TextBox 4"/>
          <p:cNvSpPr/>
          <p:nvPr>
            <p:custDataLst>
              <p:tags r:id="rId2"/>
            </p:custDataLst>
          </p:nvPr>
        </p:nvSpPr>
        <p:spPr>
          <a:xfrm>
            <a:off x="3600451" y="4612481"/>
            <a:ext cx="1660922" cy="504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3" tIns="44441" rIns="88883" bIns="44441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Elephants</a:t>
            </a:r>
            <a:endParaRPr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56324" name="Picture 4" descr="大象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57438" y="1534716"/>
            <a:ext cx="4239816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矩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56160" y="532210"/>
            <a:ext cx="364331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Now complete the table.</a:t>
            </a:r>
          </a:p>
        </p:txBody>
      </p:sp>
      <p:graphicFrame>
        <p:nvGraphicFramePr>
          <p:cNvPr id="74755" name="Group 3"/>
          <p:cNvGraphicFramePr>
            <a:graphicFrameLocks noGrp="1"/>
          </p:cNvGraphicFramePr>
          <p:nvPr/>
        </p:nvGraphicFramePr>
        <p:xfrm>
          <a:off x="1709737" y="1126331"/>
          <a:ext cx="5443538" cy="3077766"/>
        </p:xfrm>
        <a:graphic>
          <a:graphicData uri="http://schemas.openxmlformats.org/drawingml/2006/table">
            <a:tbl>
              <a:tblPr/>
              <a:tblGrid>
                <a:gridCol w="2712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1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Why many animals are in danger</a:t>
                      </a:r>
                    </a:p>
                  </a:txBody>
                  <a:tcPr marL="67628" marR="67628" marT="35243" marB="3524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What we can do to help</a:t>
                      </a:r>
                    </a:p>
                  </a:txBody>
                  <a:tcPr marL="67628" marR="67628" marT="35243" marB="3524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62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4766" name="Text Box 2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10904" y="4385072"/>
            <a:ext cx="650676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Work in pairs. Discuss and more information </a:t>
            </a:r>
          </a:p>
          <a:p>
            <a:r>
              <a:rPr lang="en-US" altLang="zh-CN" sz="24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the table.</a:t>
            </a:r>
          </a:p>
        </p:txBody>
      </p:sp>
      <p:sp>
        <p:nvSpPr>
          <p:cNvPr id="35854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09738" y="2206229"/>
            <a:ext cx="2593181" cy="212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 eaLnBrk="0" hangingPunct="0"/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1. Many animals don’t have a safe place to live, because </a:t>
            </a:r>
          </a:p>
          <a:p>
            <a:pPr marL="257175" indent="-257175" eaLnBrk="0" hangingPunct="0"/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villages and farms are </a:t>
            </a:r>
          </a:p>
          <a:p>
            <a:pPr marL="257175" indent="-257175" eaLnBrk="0" hangingPunct="0"/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growing bigger and are </a:t>
            </a:r>
          </a:p>
          <a:p>
            <a:pPr marL="257175" indent="-257175" eaLnBrk="0" hangingPunct="0"/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taking away their land</a:t>
            </a:r>
          </a:p>
          <a:p>
            <a:pPr marL="257175" indent="-257175" eaLnBrk="0" hangingPunct="0"/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and forests.</a:t>
            </a:r>
          </a:p>
          <a:p>
            <a:pPr marL="257175" indent="-257175" eaLnBrk="0" hangingPunct="0"/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2. Often there isn’t enough clean water.</a:t>
            </a:r>
          </a:p>
          <a:p>
            <a:pPr marL="257175" indent="-257175" eaLnBrk="0" hangingPunct="0"/>
            <a:endParaRPr lang="en-US" altLang="zh-CN" sz="15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5855" name="Text Box 24"/>
          <p:cNvSpPr/>
          <p:nvPr>
            <p:custDataLst>
              <p:tags r:id="rId4"/>
            </p:custDataLst>
          </p:nvPr>
        </p:nvSpPr>
        <p:spPr>
          <a:xfrm>
            <a:off x="4518423" y="2151460"/>
            <a:ext cx="2593181" cy="14406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marL="257175" indent="-257175">
              <a:buFont typeface="Arial" panose="020B0604020202020204" pitchFamily="34" charset="0"/>
              <a:buAutoNum type="arabicPeriod"/>
            </a:pPr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Raise some money at school.</a:t>
            </a:r>
          </a:p>
          <a:p>
            <a:pPr marL="257175" indent="-257175">
              <a:buFont typeface="Arial" panose="020B0604020202020204" pitchFamily="34" charset="0"/>
              <a:buAutoNum type="arabicPeriod"/>
            </a:pPr>
            <a:r>
              <a:rPr lang="en-US" altLang="zh-CN" sz="15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Find out what else we can do to save as mammy as animals as possible.</a:t>
            </a:r>
          </a:p>
          <a:p>
            <a:pPr marL="257175" indent="-257175"/>
            <a:endParaRPr lang="en-US" altLang="zh-CN" sz="15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animBg="1"/>
      <p:bldP spid="358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矩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85888" y="508398"/>
            <a:ext cx="595740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4. Complete the passage with the words</a:t>
            </a:r>
          </a:p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and expression in the box.</a:t>
            </a:r>
          </a:p>
        </p:txBody>
      </p:sp>
      <p:sp>
        <p:nvSpPr>
          <p:cNvPr id="36866" name="圆角矩形 3"/>
          <p:cNvSpPr/>
          <p:nvPr>
            <p:custDataLst>
              <p:tags r:id="rId2"/>
            </p:custDataLst>
          </p:nvPr>
        </p:nvSpPr>
        <p:spPr>
          <a:xfrm>
            <a:off x="2250281" y="1479948"/>
            <a:ext cx="4658916" cy="1173956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2700">
            <a:solidFill>
              <a:schemeClr val="bg1"/>
            </a:solidFill>
            <a:round/>
          </a:ln>
          <a:effectLst>
            <a:outerShdw dist="38100" dir="2700000" algn="ctr">
              <a:srgbClr val="000000">
                <a:alpha val="34000"/>
              </a:srgbClr>
            </a:outerShdw>
          </a:effectLst>
        </p:spPr>
        <p:txBody>
          <a:bodyPr lIns="67628" tIns="35243" rIns="67628" bIns="35243" anchor="ctr">
            <a:spAutoFit/>
          </a:bodyPr>
          <a:lstStyle/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allows   danger    enough   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in peace   protect     raise</a:t>
            </a:r>
          </a:p>
        </p:txBody>
      </p:sp>
      <p:sp>
        <p:nvSpPr>
          <p:cNvPr id="75780" name="Text Box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39466" y="2884885"/>
            <a:ext cx="6047184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Many wild animals, such as pandas, are in (1)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________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 We need to (2)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__________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them! Often there is not(3)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__________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water or forests, so the animals do not have a safe place to live.</a:t>
            </a:r>
          </a:p>
          <a:p>
            <a:pPr>
              <a:lnSpc>
                <a:spcPct val="12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</a:p>
        </p:txBody>
      </p:sp>
      <p:sp>
        <p:nvSpPr>
          <p:cNvPr id="36868" name="Rectangle 6"/>
          <p:cNvSpPr/>
          <p:nvPr>
            <p:custDataLst>
              <p:tags r:id="rId4"/>
            </p:custDataLst>
          </p:nvPr>
        </p:nvSpPr>
        <p:spPr>
          <a:xfrm>
            <a:off x="1925241" y="3370660"/>
            <a:ext cx="1052513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danger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6869" name="Rectangle 8"/>
          <p:cNvSpPr/>
          <p:nvPr>
            <p:custDataLst>
              <p:tags r:id="rId5"/>
            </p:custDataLst>
          </p:nvPr>
        </p:nvSpPr>
        <p:spPr>
          <a:xfrm>
            <a:off x="5219701" y="3370660"/>
            <a:ext cx="1069181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protect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6870" name="Rectangle 9"/>
          <p:cNvSpPr/>
          <p:nvPr>
            <p:custDataLst>
              <p:tags r:id="rId6"/>
            </p:custDataLst>
          </p:nvPr>
        </p:nvSpPr>
        <p:spPr>
          <a:xfrm>
            <a:off x="5219700" y="3856435"/>
            <a:ext cx="1097095" cy="43858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enough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5784" name="矩形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438" y="570310"/>
            <a:ext cx="136326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Blank filling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39467" y="1418035"/>
            <a:ext cx="6373415" cy="343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Wolong Panda Reserve (4)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___________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people to get closer to the pandas. And pandas live (5)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_________t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here. You can help us 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(6)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money to protect pandas and other wild animals.</a:t>
            </a:r>
          </a:p>
          <a:p>
            <a:pPr>
              <a:lnSpc>
                <a:spcPct val="135000"/>
              </a:lnSpc>
              <a:spcBef>
                <a:spcPct val="50000"/>
              </a:spcBef>
            </a:pP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7890" name="Rectangle 6"/>
          <p:cNvSpPr/>
          <p:nvPr>
            <p:custDataLst>
              <p:tags r:id="rId2"/>
            </p:custDataLst>
          </p:nvPr>
        </p:nvSpPr>
        <p:spPr>
          <a:xfrm>
            <a:off x="5760244" y="1526381"/>
            <a:ext cx="951310" cy="4345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allows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7891" name="Rectangle 7"/>
          <p:cNvSpPr/>
          <p:nvPr>
            <p:custDataLst>
              <p:tags r:id="rId3"/>
            </p:custDataLst>
          </p:nvPr>
        </p:nvSpPr>
        <p:spPr>
          <a:xfrm>
            <a:off x="2465785" y="2499123"/>
            <a:ext cx="1196578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peace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7892" name="Rectangle 8"/>
          <p:cNvSpPr/>
          <p:nvPr>
            <p:custDataLst>
              <p:tags r:id="rId4"/>
            </p:custDataLst>
          </p:nvPr>
        </p:nvSpPr>
        <p:spPr>
          <a:xfrm>
            <a:off x="2033588" y="3146823"/>
            <a:ext cx="765572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raise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6806" name="矩形 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3110" y="632223"/>
            <a:ext cx="1362075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Blank filling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94235" y="2069306"/>
            <a:ext cx="6213872" cy="272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/>
          <a:p>
            <a:pPr marL="342900" indent="-342900" defTabSz="68453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saw the pandas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at last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! </a:t>
            </a:r>
          </a:p>
          <a:p>
            <a:pPr marL="342900" indent="-342900" defTabSz="684530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at last = in the end 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最后、终于</a:t>
            </a:r>
          </a:p>
          <a:p>
            <a:pPr marL="342900" indent="-342900" defTabSz="684530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他终于取得了好成绩。</a:t>
            </a:r>
          </a:p>
          <a:p>
            <a:pPr marL="342900" indent="-342900" defTabSz="684530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 got good marks ________.</a:t>
            </a:r>
          </a:p>
          <a:p>
            <a:pPr marL="342900" indent="-342900" defTabSz="684530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我们昨天终于吃了烤鸭子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 marL="342900" indent="-342900" defTabSz="684530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Yesterday we ate roast duck _______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8914" name="Text Box 3"/>
          <p:cNvSpPr/>
          <p:nvPr>
            <p:custDataLst>
              <p:tags r:id="rId2"/>
            </p:custDataLst>
          </p:nvPr>
        </p:nvSpPr>
        <p:spPr>
          <a:xfrm>
            <a:off x="4518423" y="3420666"/>
            <a:ext cx="1001315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at  last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8915" name="Text Box 4"/>
          <p:cNvSpPr/>
          <p:nvPr>
            <p:custDataLst>
              <p:tags r:id="rId3"/>
            </p:custDataLst>
          </p:nvPr>
        </p:nvSpPr>
        <p:spPr>
          <a:xfrm>
            <a:off x="5651898" y="4283869"/>
            <a:ext cx="1001315" cy="4345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at  last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782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18085" y="1097757"/>
            <a:ext cx="5083969" cy="58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sz="30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Language  Points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/>
          <p:cNvSpPr/>
          <p:nvPr>
            <p:custDataLst>
              <p:tags r:id="rId1"/>
            </p:custDataLst>
          </p:nvPr>
        </p:nvSpPr>
        <p:spPr>
          <a:xfrm>
            <a:off x="1439466" y="1071563"/>
            <a:ext cx="6103144" cy="380761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/>
          <a:p>
            <a:pPr marL="342900" indent="-342900" defTabSz="684530"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finally/ at last/ in the end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342900" indent="-342900" defTabSz="684530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这三个都可以作“最后”讲，但用法不同。     </a:t>
            </a:r>
          </a:p>
          <a:p>
            <a:pPr marL="342900" indent="-342900" defTabSz="684530">
              <a:lnSpc>
                <a:spcPct val="120000"/>
              </a:lnSpc>
              <a:buFont typeface="Arial" panose="020B0604020202020204" pitchFamily="34" charset="0"/>
              <a:buAutoNum type="romanUcPeriod"/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Finally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表动作的发生顺序是在“最后”，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342900" indent="-342900" defTabSz="684530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无感情色彩，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只用于过去时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，它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居句首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时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342900" indent="-342900" defTabSz="684530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较多。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342900" indent="-342900" defTabSz="684530">
              <a:lnSpc>
                <a:spcPts val="1500"/>
              </a:lnSpc>
            </a:pP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342900" indent="-342900" defTabSz="684530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Ⅱ. at last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表经过一定曲折之后某事才发生，强调努力的结果，带有较强的感情色彩，须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用一般过去时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1259632" y="339502"/>
            <a:ext cx="6984776" cy="3974306"/>
          </a:xfrm>
          <a:solidFill>
            <a:srgbClr val="FFFFFF"/>
          </a:solidFill>
          <a:ln cap="flat">
            <a:solidFill>
              <a:schemeClr val="bg1"/>
            </a:solidFill>
            <a:round/>
          </a:ln>
        </p:spPr>
        <p:txBody>
          <a:bodyPr lIns="88886" tIns="44444" rIns="88886" bIns="44444"/>
          <a:lstStyle/>
          <a:p>
            <a:pPr marL="0" indent="0" defTabSz="684530">
              <a:lnSpc>
                <a:spcPct val="120000"/>
              </a:lnSpc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Ⅲ. in the end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表事物发展的自然顺序的“终结”，有时或与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finally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相互替换，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但用于对将来的预测，则只能用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end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。如：</a:t>
            </a:r>
          </a:p>
          <a:p>
            <a:pPr marL="0" indent="0" defTabSz="684530">
              <a:lnSpc>
                <a:spcPct val="120000"/>
              </a:lnSpc>
              <a:buNone/>
            </a:pPr>
            <a:r>
              <a:rPr lang="zh-CN" altLang="en-US" sz="2400" b="1" dirty="0">
                <a:latin typeface="Times New Roman" panose="02020603050405020304" pitchFamily="18" charset="0"/>
              </a:rPr>
              <a:t>① </a:t>
            </a:r>
            <a:r>
              <a:rPr lang="en-US" altLang="zh-CN" sz="2400" b="1" dirty="0">
                <a:latin typeface="Times New Roman" panose="02020603050405020304" pitchFamily="18" charset="0"/>
              </a:rPr>
              <a:t>Did the man in the shop understand him </a:t>
            </a:r>
          </a:p>
          <a:p>
            <a:pPr marL="0" indent="0" defTabSz="684530">
              <a:lnSpc>
                <a:spcPct val="120000"/>
              </a:lnSpc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 at last?</a:t>
            </a:r>
          </a:p>
          <a:p>
            <a:pPr marL="0" indent="0" defTabSz="684530">
              <a:lnSpc>
                <a:spcPct val="120000"/>
              </a:lnSpc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② Finally he went to see the famous man </a:t>
            </a:r>
          </a:p>
          <a:p>
            <a:pPr marL="0" indent="0" defTabSz="684530">
              <a:lnSpc>
                <a:spcPct val="120000"/>
              </a:lnSpc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 himself.</a:t>
            </a:r>
          </a:p>
          <a:p>
            <a:pPr marL="0" indent="0" defTabSz="684530">
              <a:lnSpc>
                <a:spcPct val="120000"/>
              </a:lnSpc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③ I hope that everything will turn out all    </a:t>
            </a:r>
          </a:p>
          <a:p>
            <a:pPr marL="0" indent="0" defTabSz="684530">
              <a:lnSpc>
                <a:spcPct val="120000"/>
              </a:lnSpc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 right in the end.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/>
          <p:nvPr>
            <p:custDataLst>
              <p:tags r:id="rId1"/>
            </p:custDataLst>
          </p:nvPr>
        </p:nvSpPr>
        <p:spPr>
          <a:xfrm>
            <a:off x="419100" y="483518"/>
            <a:ext cx="8724900" cy="4224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marL="257175" indent="-257175">
              <a:lnSpc>
                <a:spcPct val="125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But I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am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more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interested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see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the pandas in the 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Wolong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Panda Reserve, because it allows people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get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closer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to them.</a:t>
            </a:r>
          </a:p>
          <a:p>
            <a:pPr marL="257175" indent="-257175">
              <a:lnSpc>
                <a:spcPct val="125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1) interested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interest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的形容词形式，一般  </a:t>
            </a:r>
          </a:p>
          <a:p>
            <a:pPr marL="257175" indent="-257175">
              <a:lnSpc>
                <a:spcPct val="125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用来修饰人。常用句型为：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be interested in  </a:t>
            </a:r>
          </a:p>
          <a:p>
            <a:pPr marL="257175" indent="-257175">
              <a:lnSpc>
                <a:spcPct val="125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对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…….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感兴趣。</a:t>
            </a:r>
          </a:p>
          <a:p>
            <a:pPr marL="257175" indent="-257175">
              <a:lnSpc>
                <a:spcPct val="125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拓展： 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take interest in  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对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感兴趣</a:t>
            </a:r>
          </a:p>
          <a:p>
            <a:pPr marL="257175" indent="-257175">
              <a:lnSpc>
                <a:spcPct val="125000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place of interest  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名胜古迹</a:t>
            </a:r>
          </a:p>
          <a:p>
            <a:pPr marL="257175" indent="-257175">
              <a:lnSpc>
                <a:spcPct val="125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don’t know whether he is interested in this</a:t>
            </a:r>
          </a:p>
          <a:p>
            <a:pPr marL="257175" indent="-257175">
              <a:lnSpc>
                <a:spcPct val="125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subject.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我不知道他是否对这一主题感兴趣。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31640" y="627534"/>
            <a:ext cx="6150769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2) to get close to them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在句中作宾语补足语，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类似的结构还有：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ask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sb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to do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请求某人干某事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need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sb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to do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需要某人干某事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Mum asked me to help her with the dishes.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妈妈让我帮她洗餐具。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need you to help me with the cooking.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我需要你帮我做饭。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/>
          <p:nvPr>
            <p:custDataLst>
              <p:tags r:id="rId1"/>
            </p:custDataLst>
          </p:nvPr>
        </p:nvSpPr>
        <p:spPr>
          <a:xfrm>
            <a:off x="1403648" y="267494"/>
            <a:ext cx="7140416" cy="45050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35000"/>
              </a:lnSpc>
              <a:tabLst>
                <a:tab pos="537845" algn="l"/>
              </a:tabLst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 It’s sad to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think of the pandas and other </a:t>
            </a:r>
          </a:p>
          <a:p>
            <a:pPr>
              <a:lnSpc>
                <a:spcPct val="135000"/>
              </a:lnSpc>
              <a:tabLst>
                <a:tab pos="537845" algn="l"/>
              </a:tabLs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animas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danger.</a:t>
            </a:r>
          </a:p>
          <a:p>
            <a:pPr>
              <a:lnSpc>
                <a:spcPct val="135000"/>
              </a:lnSpc>
              <a:tabLst>
                <a:tab pos="537845" algn="l"/>
              </a:tabLst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想起熊猫和其他濒临灭绝的动物来，真让人伤心。</a:t>
            </a:r>
          </a:p>
          <a:p>
            <a:pPr>
              <a:lnSpc>
                <a:spcPct val="135000"/>
              </a:lnSpc>
              <a:tabLst>
                <a:tab pos="537845" algn="l"/>
              </a:tabLst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in danger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表示“处于险境，处于危险中” 例如：</a:t>
            </a:r>
          </a:p>
          <a:p>
            <a:pPr>
              <a:lnSpc>
                <a:spcPct val="135000"/>
              </a:lnSpc>
              <a:tabLst>
                <a:tab pos="537845" algn="l"/>
              </a:tabLst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girl is very ill and her life is in danger.</a:t>
            </a:r>
          </a:p>
          <a:p>
            <a:pPr>
              <a:lnSpc>
                <a:spcPct val="135000"/>
              </a:lnSpc>
              <a:tabLst>
                <a:tab pos="537845" algn="l"/>
              </a:tabLs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那个女孩病得很重，生命垂危。</a:t>
            </a:r>
          </a:p>
          <a:p>
            <a:pPr>
              <a:lnSpc>
                <a:spcPct val="135000"/>
              </a:lnSpc>
              <a:tabLst>
                <a:tab pos="537845" algn="l"/>
              </a:tabLst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My friend drove so fast that I really felt my</a:t>
            </a:r>
          </a:p>
          <a:p>
            <a:pPr>
              <a:lnSpc>
                <a:spcPct val="135000"/>
              </a:lnSpc>
              <a:tabLst>
                <a:tab pos="537845" algn="l"/>
              </a:tabLs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life was in danger.</a:t>
            </a:r>
          </a:p>
          <a:p>
            <a:pPr>
              <a:lnSpc>
                <a:spcPct val="135000"/>
              </a:lnSpc>
              <a:tabLst>
                <a:tab pos="537845" algn="l"/>
              </a:tabLs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我朋友开车太快，我觉得自己有性命之危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/>
          <p:nvPr>
            <p:custDataLst>
              <p:tags r:id="rId1"/>
            </p:custDataLst>
          </p:nvPr>
        </p:nvSpPr>
        <p:spPr>
          <a:xfrm>
            <a:off x="1818085" y="602332"/>
            <a:ext cx="6199584" cy="4057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/>
          <a:p>
            <a:pPr defTabSz="684530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It’s + adj. + (for 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sb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 + to do 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 defTabSz="684530"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做某事对某人来说怎样</a:t>
            </a:r>
          </a:p>
          <a:p>
            <a:pPr defTabSz="684530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1)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看英语电影对我们来说是有趣的。</a:t>
            </a:r>
          </a:p>
          <a:p>
            <a:pPr defTabSz="684530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__________________________ English films.</a:t>
            </a:r>
          </a:p>
          <a:p>
            <a:pPr defTabSz="684530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2)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弹好钢琴对他来说是不容易的。</a:t>
            </a:r>
          </a:p>
          <a:p>
            <a:pPr defTabSz="684530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___________________________the piano well.</a:t>
            </a:r>
          </a:p>
        </p:txBody>
      </p:sp>
      <p:sp>
        <p:nvSpPr>
          <p:cNvPr id="45058" name="Text Box 3"/>
          <p:cNvSpPr/>
          <p:nvPr>
            <p:custDataLst>
              <p:tags r:id="rId2"/>
            </p:custDataLst>
          </p:nvPr>
        </p:nvSpPr>
        <p:spPr>
          <a:xfrm>
            <a:off x="1818085" y="2704976"/>
            <a:ext cx="3886200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It’s interesting (for us) to see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5059" name="Text Box 4"/>
          <p:cNvSpPr/>
          <p:nvPr>
            <p:custDataLst>
              <p:tags r:id="rId3"/>
            </p:custDataLst>
          </p:nvPr>
        </p:nvSpPr>
        <p:spPr>
          <a:xfrm>
            <a:off x="1818085" y="3974182"/>
            <a:ext cx="3949303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It’s not easy (for him) to play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5"/>
          <p:cNvSpPr/>
          <p:nvPr>
            <p:custDataLst>
              <p:tags r:id="rId1"/>
            </p:custDataLst>
          </p:nvPr>
        </p:nvSpPr>
        <p:spPr>
          <a:xfrm>
            <a:off x="2682479" y="4508897"/>
            <a:ext cx="3857625" cy="504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8883" tIns="44441" rIns="88883" bIns="44441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Monkeys</a:t>
            </a:r>
            <a:endParaRPr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57347" name="Picture 3" descr="猴子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088357" y="1159669"/>
            <a:ext cx="4969669" cy="328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/>
          <p:nvPr>
            <p:custDataLst>
              <p:tags r:id="rId1"/>
            </p:custDataLst>
          </p:nvPr>
        </p:nvSpPr>
        <p:spPr>
          <a:xfrm>
            <a:off x="1403648" y="483518"/>
            <a:ext cx="6615113" cy="422423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 Because villages and farms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are growing bigger</a:t>
            </a:r>
          </a:p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and are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taking away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their land and forests.</a:t>
            </a:r>
          </a:p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因为村庄和农场越来越大，侵占了他们的土</a:t>
            </a:r>
          </a:p>
          <a:p>
            <a:pPr>
              <a:lnSpc>
                <a:spcPts val="36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和森林。</a:t>
            </a:r>
          </a:p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take away 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把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带走或拿走；减去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例如：</a:t>
            </a:r>
          </a:p>
          <a:p>
            <a:pPr>
              <a:lnSpc>
                <a:spcPts val="36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Please take these chairs away.</a:t>
            </a:r>
          </a:p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请把这些椅子拿走。</a:t>
            </a:r>
          </a:p>
          <a:p>
            <a:pPr>
              <a:lnSpc>
                <a:spcPts val="36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If you take four away from twelve, you get    </a:t>
            </a:r>
          </a:p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eight.       12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减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等于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8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 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/>
          <p:nvPr>
            <p:custDataLst>
              <p:tags r:id="rId1"/>
            </p:custDataLst>
          </p:nvPr>
        </p:nvSpPr>
        <p:spPr>
          <a:xfrm>
            <a:off x="1791892" y="971550"/>
            <a:ext cx="5993606" cy="4205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/>
          <a:p>
            <a:pPr defTabSz="68453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5. We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need to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protect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them better.</a:t>
            </a:r>
          </a:p>
          <a:p>
            <a:pPr defTabSz="68453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1)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结构：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(not) need to do 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 defTabSz="68453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(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不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需要干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defTabSz="68453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他需要买一支新钢笔。</a:t>
            </a:r>
          </a:p>
          <a:p>
            <a:pPr defTabSz="684530">
              <a:lnSpc>
                <a:spcPct val="14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 _____________ a new a pen.</a:t>
            </a:r>
          </a:p>
          <a:p>
            <a:pPr defTabSz="68453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我们昨天不需要清洁教室。</a:t>
            </a:r>
          </a:p>
          <a:p>
            <a:pPr defTabSz="684530">
              <a:lnSpc>
                <a:spcPct val="14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We __________________ the classroom   </a:t>
            </a:r>
          </a:p>
          <a:p>
            <a:pPr defTabSz="68453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yesterday.</a:t>
            </a:r>
          </a:p>
        </p:txBody>
      </p:sp>
      <p:sp>
        <p:nvSpPr>
          <p:cNvPr id="47106" name="Text Box 3"/>
          <p:cNvSpPr/>
          <p:nvPr>
            <p:custDataLst>
              <p:tags r:id="rId2"/>
            </p:custDataLst>
          </p:nvPr>
        </p:nvSpPr>
        <p:spPr>
          <a:xfrm>
            <a:off x="2668192" y="3074194"/>
            <a:ext cx="1781570" cy="438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needs to buy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7107" name="Text Box 4"/>
          <p:cNvSpPr/>
          <p:nvPr>
            <p:custDataLst>
              <p:tags r:id="rId3"/>
            </p:custDataLst>
          </p:nvPr>
        </p:nvSpPr>
        <p:spPr>
          <a:xfrm>
            <a:off x="2734866" y="4125516"/>
            <a:ext cx="2728944" cy="438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didn’t need to clean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Box 1"/>
          <p:cNvSpPr/>
          <p:nvPr>
            <p:custDataLst>
              <p:tags r:id="rId1"/>
            </p:custDataLst>
          </p:nvPr>
        </p:nvSpPr>
        <p:spPr>
          <a:xfrm>
            <a:off x="1864519" y="1337073"/>
            <a:ext cx="6172200" cy="14406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indent="200025" algn="just"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Please wear the sunglasses to protect your eyes from strong sunlight.</a:t>
            </a:r>
          </a:p>
          <a:p>
            <a:pPr indent="200025" algn="just">
              <a:lnSpc>
                <a:spcPct val="125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请戴上太阳镜，保护你的眼睛免受强光伤害。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8130" name="TextBox 5"/>
          <p:cNvSpPr/>
          <p:nvPr>
            <p:custDataLst>
              <p:tags r:id="rId2"/>
            </p:custDataLst>
          </p:nvPr>
        </p:nvSpPr>
        <p:spPr>
          <a:xfrm>
            <a:off x="1807369" y="883444"/>
            <a:ext cx="5429250" cy="5309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indent="200025" algn="just">
              <a:lnSpc>
                <a:spcPct val="125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2) protect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vt.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保护</a:t>
            </a:r>
          </a:p>
        </p:txBody>
      </p:sp>
      <p:sp>
        <p:nvSpPr>
          <p:cNvPr id="48131" name="TextBox 6"/>
          <p:cNvSpPr/>
          <p:nvPr>
            <p:custDataLst>
              <p:tags r:id="rId3"/>
            </p:custDataLst>
          </p:nvPr>
        </p:nvSpPr>
        <p:spPr>
          <a:xfrm>
            <a:off x="1969294" y="2827735"/>
            <a:ext cx="6115050" cy="2362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protect…from / against…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保护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免受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</a:p>
          <a:p>
            <a:pPr algn="just">
              <a:lnSpc>
                <a:spcPct val="125000"/>
              </a:lnSpc>
            </a:pP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just">
              <a:lnSpc>
                <a:spcPct val="125000"/>
              </a:lnSpc>
            </a:pP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just">
              <a:lnSpc>
                <a:spcPct val="125000"/>
              </a:lnSpc>
            </a:pP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just">
              <a:lnSpc>
                <a:spcPct val="125000"/>
              </a:lnSpc>
            </a:pP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8132" name="TextBox 8"/>
          <p:cNvSpPr/>
          <p:nvPr>
            <p:custDataLst>
              <p:tags r:id="rId4"/>
            </p:custDataLst>
          </p:nvPr>
        </p:nvSpPr>
        <p:spPr>
          <a:xfrm>
            <a:off x="2264569" y="3715941"/>
            <a:ext cx="2171700" cy="8001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阻止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做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8133" name="TextBox 9"/>
          <p:cNvSpPr/>
          <p:nvPr>
            <p:custDataLst>
              <p:tags r:id="rId5"/>
            </p:custDataLst>
          </p:nvPr>
        </p:nvSpPr>
        <p:spPr>
          <a:xfrm>
            <a:off x="4075510" y="3151585"/>
            <a:ext cx="4104084" cy="18978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prevent…from doing…</a:t>
            </a:r>
          </a:p>
          <a:p>
            <a:pPr algn="just"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stop…(from)doing…</a:t>
            </a:r>
          </a:p>
          <a:p>
            <a:pPr algn="just"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keep…from doing…</a:t>
            </a:r>
          </a:p>
          <a:p>
            <a:pPr algn="just"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discourage…(from)doing…</a:t>
            </a: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7047" name="右大括号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flipH="1">
            <a:off x="3696891" y="3421856"/>
            <a:ext cx="342900" cy="1428750"/>
          </a:xfrm>
          <a:prstGeom prst="rightBrace">
            <a:avLst>
              <a:gd name="adj1" fmla="val 8275"/>
              <a:gd name="adj2" fmla="val 50000"/>
            </a:avLst>
          </a:prstGeom>
          <a:noFill/>
          <a:ln w="952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 fill="hold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 fill="hold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 fill="hold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animBg="1"/>
      <p:bldP spid="48130" grpId="0" animBg="1"/>
      <p:bldP spid="48131" grpId="0" animBg="1"/>
      <p:bldP spid="48132" grpId="0" animBg="1"/>
      <p:bldP spid="48133" grpId="0" animBg="1"/>
      <p:bldP spid="8704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58503" y="728663"/>
            <a:ext cx="6642497" cy="89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Pronunciation and speaking</a:t>
            </a:r>
          </a:p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 Listen and mark when the speaker pauses.</a:t>
            </a:r>
          </a:p>
        </p:txBody>
      </p:sp>
      <p:sp>
        <p:nvSpPr>
          <p:cNvPr id="88067" name="Text Box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4925" y="1779662"/>
            <a:ext cx="6731794" cy="234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 It allows people to </a:t>
            </a: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get closer to the pandas.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 We want to </a:t>
            </a: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save animals in danger,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and we need your help.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3 We can give money </a:t>
            </a: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to help protect the animals.</a:t>
            </a:r>
          </a:p>
        </p:txBody>
      </p:sp>
      <p:sp>
        <p:nvSpPr>
          <p:cNvPr id="8806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6160" y="4264496"/>
            <a:ext cx="433528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Now listen again and repeat.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56160" y="1303735"/>
            <a:ext cx="559884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6. Work in pairs. Ask and answer the</a:t>
            </a:r>
          </a:p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questions.</a:t>
            </a:r>
          </a:p>
        </p:txBody>
      </p:sp>
      <p:sp>
        <p:nvSpPr>
          <p:cNvPr id="89091" name="Text Box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56160" y="2427734"/>
            <a:ext cx="6011465" cy="226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 Why do you visit the zoo?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2 Where do most animas live?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3 Do you think animas are happy in the zoo?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4 What can we do to help the animals?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2"/>
          <p:cNvSpPr/>
          <p:nvPr>
            <p:custDataLst>
              <p:tags r:id="rId1"/>
            </p:custDataLst>
          </p:nvPr>
        </p:nvSpPr>
        <p:spPr>
          <a:xfrm>
            <a:off x="1656160" y="2389585"/>
            <a:ext cx="6415154" cy="221887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－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To protect … we should …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－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We need to … to protect …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Now share your ideas with the rest of the class.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 do they think?</a:t>
            </a:r>
          </a:p>
        </p:txBody>
      </p:sp>
      <p:sp>
        <p:nvSpPr>
          <p:cNvPr id="90115" name="Text Box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94235" y="1245393"/>
            <a:ext cx="6108724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7</a:t>
            </a:r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.</a:t>
            </a:r>
            <a:r>
              <a:rPr lang="zh-CN" altLang="en-US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Talk with your partner about what we</a:t>
            </a:r>
          </a:p>
          <a:p>
            <a:r>
              <a:rPr lang="zh-CN" altLang="en-US" sz="2700" b="1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 can do to protect animals in danger.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2"/>
          <p:cNvSpPr/>
          <p:nvPr>
            <p:custDataLst>
              <p:tags r:id="rId1"/>
            </p:custDataLst>
          </p:nvPr>
        </p:nvSpPr>
        <p:spPr>
          <a:xfrm>
            <a:off x="1322785" y="339502"/>
            <a:ext cx="6740128" cy="4572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/>
          <a:p>
            <a:pPr marL="342900" indent="-342900" defTabSz="684530">
              <a:lnSpc>
                <a:spcPct val="140000"/>
              </a:lnSpc>
            </a:pP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342900" indent="-342900" defTabSz="684530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complete the sentences </a:t>
            </a:r>
          </a:p>
          <a:p>
            <a:pPr marL="342900" indent="-342900" defTabSz="68453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The surprising thing was to hear how many animals _______________ (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在险境中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).</a:t>
            </a:r>
          </a:p>
          <a:p>
            <a:pPr marL="342900" indent="-342900" defTabSz="68453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…we are ___________(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占据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 their lands and forests.</a:t>
            </a:r>
          </a:p>
          <a:p>
            <a:pPr marL="342900" indent="-342900" defTabSz="68453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Let’s ________ (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找出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 what we can </a:t>
            </a:r>
          </a:p>
          <a:p>
            <a:pPr marL="342900" indent="-342900" defTabSz="68453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do to save them.</a:t>
            </a:r>
          </a:p>
          <a:p>
            <a:pPr marL="342900" indent="-342900" defTabSz="684530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52226" name="Text Box 4"/>
          <p:cNvSpPr/>
          <p:nvPr>
            <p:custDataLst>
              <p:tags r:id="rId2"/>
            </p:custDataLst>
          </p:nvPr>
        </p:nvSpPr>
        <p:spPr>
          <a:xfrm>
            <a:off x="2959894" y="1958752"/>
            <a:ext cx="1882379" cy="4345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are in danger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2227" name="Text Box 5"/>
          <p:cNvSpPr/>
          <p:nvPr>
            <p:custDataLst>
              <p:tags r:id="rId3"/>
            </p:custDataLst>
          </p:nvPr>
        </p:nvSpPr>
        <p:spPr>
          <a:xfrm>
            <a:off x="2851548" y="2552875"/>
            <a:ext cx="1738288" cy="438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taking away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2228" name="Text Box 7"/>
          <p:cNvSpPr/>
          <p:nvPr>
            <p:custDataLst>
              <p:tags r:id="rId4"/>
            </p:custDataLst>
          </p:nvPr>
        </p:nvSpPr>
        <p:spPr>
          <a:xfrm>
            <a:off x="2474119" y="3525614"/>
            <a:ext cx="1174031" cy="438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find out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 fill="hold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27" grpId="0" animBg="1"/>
      <p:bldP spid="522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89485" y="1238250"/>
            <a:ext cx="138113" cy="35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/>
          <a:p>
            <a:pPr defTabSz="684530"/>
            <a:endParaRPr lang="zh-CN" altLang="en-US" sz="19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2163" name="Text Box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49041" y="1156098"/>
            <a:ext cx="5943600" cy="117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/>
          <a:p>
            <a:pPr marL="333375" indent="-333375" defTabSz="68453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 I was ________________ (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更有兴趣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)to see the pandas.</a:t>
            </a:r>
          </a:p>
        </p:txBody>
      </p:sp>
      <p:sp>
        <p:nvSpPr>
          <p:cNvPr id="92164" name="Text Box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59844" y="1295400"/>
            <a:ext cx="138113" cy="35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/>
          <a:p>
            <a:pPr defTabSz="684530"/>
            <a:endParaRPr lang="zh-CN" altLang="en-US" sz="19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3252" name="Text Box 5"/>
          <p:cNvSpPr/>
          <p:nvPr>
            <p:custDataLst>
              <p:tags r:id="rId4"/>
            </p:custDataLst>
          </p:nvPr>
        </p:nvSpPr>
        <p:spPr>
          <a:xfrm>
            <a:off x="2987760" y="1219201"/>
            <a:ext cx="2255044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more interested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2166" name="Text Box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49041" y="2463403"/>
            <a:ext cx="6151959" cy="235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/>
          <a:p>
            <a:pPr marL="333375" indent="-333375" defTabSz="684530">
              <a:lnSpc>
                <a:spcPct val="155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5. Many animals _____________________</a:t>
            </a:r>
          </a:p>
          <a:p>
            <a:pPr marL="333375" indent="-333375" defTabSz="684530">
              <a:lnSpc>
                <a:spcPct val="155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(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没有生存的地方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).</a:t>
            </a:r>
          </a:p>
          <a:p>
            <a:pPr marL="333375" indent="-333375" defTabSz="684530">
              <a:lnSpc>
                <a:spcPct val="155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6. We __________ (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需要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 protect them   </a:t>
            </a:r>
          </a:p>
          <a:p>
            <a:pPr marL="333375" indent="-333375" defTabSz="684530">
              <a:lnSpc>
                <a:spcPct val="155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better.</a:t>
            </a:r>
          </a:p>
        </p:txBody>
      </p:sp>
      <p:sp>
        <p:nvSpPr>
          <p:cNvPr id="53254" name="Text Box 9"/>
          <p:cNvSpPr/>
          <p:nvPr>
            <p:custDataLst>
              <p:tags r:id="rId6"/>
            </p:custDataLst>
          </p:nvPr>
        </p:nvSpPr>
        <p:spPr>
          <a:xfrm>
            <a:off x="4461273" y="2580085"/>
            <a:ext cx="3092053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have no place to live in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3255" name="Text Box 10"/>
          <p:cNvSpPr/>
          <p:nvPr>
            <p:custDataLst>
              <p:tags r:id="rId7"/>
            </p:custDataLst>
          </p:nvPr>
        </p:nvSpPr>
        <p:spPr>
          <a:xfrm>
            <a:off x="3021806" y="3659981"/>
            <a:ext cx="1153716" cy="4345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need  to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 fill="hold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4" grpId="0" animBg="1"/>
      <p:bldP spid="5325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2"/>
          <p:cNvSpPr/>
          <p:nvPr>
            <p:custDataLst>
              <p:tags r:id="rId1"/>
            </p:custDataLst>
          </p:nvPr>
        </p:nvSpPr>
        <p:spPr>
          <a:xfrm>
            <a:off x="1763316" y="1807369"/>
            <a:ext cx="5643563" cy="2812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 defTabSz="684530">
              <a:lnSpc>
                <a:spcPct val="150000"/>
              </a:lnSpc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1. at last _________________</a:t>
            </a:r>
          </a:p>
          <a:p>
            <a:pPr marL="257175" indent="-257175" defTabSz="684530">
              <a:lnSpc>
                <a:spcPct val="150000"/>
              </a:lnSpc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2. in peace _______________</a:t>
            </a:r>
          </a:p>
          <a:p>
            <a:pPr marL="257175" indent="-257175" defTabSz="684530">
              <a:lnSpc>
                <a:spcPct val="150000"/>
              </a:lnSpc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3. in danger _____________</a:t>
            </a:r>
          </a:p>
          <a:p>
            <a:pPr marL="257175" indent="-257175" defTabSz="684530">
              <a:lnSpc>
                <a:spcPct val="150000"/>
              </a:lnSpc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4. too…to… ___________________</a:t>
            </a:r>
          </a:p>
          <a:p>
            <a:pPr marL="257175" indent="-257175" defTabSz="684530">
              <a:lnSpc>
                <a:spcPct val="150000"/>
              </a:lnSpc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5. 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对</a:t>
            </a: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…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感兴趣 </a:t>
            </a: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________________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318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63317" y="1407319"/>
            <a:ext cx="199191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/>
          <a:p>
            <a:pPr defTabSz="684530"/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翻译下列词组</a:t>
            </a:r>
          </a:p>
        </p:txBody>
      </p:sp>
      <p:sp>
        <p:nvSpPr>
          <p:cNvPr id="54275" name="Text Box 4"/>
          <p:cNvSpPr/>
          <p:nvPr>
            <p:custDataLst>
              <p:tags r:id="rId3"/>
            </p:custDataLst>
          </p:nvPr>
        </p:nvSpPr>
        <p:spPr>
          <a:xfrm>
            <a:off x="3490913" y="1943100"/>
            <a:ext cx="972741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/>
          <a:p>
            <a:pPr defTabSz="684530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终于</a:t>
            </a:r>
          </a:p>
        </p:txBody>
      </p:sp>
      <p:sp>
        <p:nvSpPr>
          <p:cNvPr id="54276" name="Text Box 5"/>
          <p:cNvSpPr/>
          <p:nvPr>
            <p:custDataLst>
              <p:tags r:id="rId4"/>
            </p:custDataLst>
          </p:nvPr>
        </p:nvSpPr>
        <p:spPr>
          <a:xfrm>
            <a:off x="3492104" y="2432448"/>
            <a:ext cx="1458515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/>
          <a:p>
            <a:pPr defTabSz="684530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和平的</a:t>
            </a:r>
          </a:p>
        </p:txBody>
      </p:sp>
      <p:sp>
        <p:nvSpPr>
          <p:cNvPr id="54277" name="Text Box 6"/>
          <p:cNvSpPr/>
          <p:nvPr>
            <p:custDataLst>
              <p:tags r:id="rId5"/>
            </p:custDataLst>
          </p:nvPr>
        </p:nvSpPr>
        <p:spPr>
          <a:xfrm>
            <a:off x="3545682" y="3026569"/>
            <a:ext cx="1621631" cy="43576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/>
          <a:p>
            <a:pPr defTabSz="684530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在危险中</a:t>
            </a:r>
          </a:p>
        </p:txBody>
      </p:sp>
      <p:sp>
        <p:nvSpPr>
          <p:cNvPr id="54278" name="Text Box 7"/>
          <p:cNvSpPr/>
          <p:nvPr>
            <p:custDataLst>
              <p:tags r:id="rId6"/>
            </p:custDataLst>
          </p:nvPr>
        </p:nvSpPr>
        <p:spPr>
          <a:xfrm>
            <a:off x="3600451" y="3567113"/>
            <a:ext cx="3850481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/>
          <a:p>
            <a:pPr defTabSz="684530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太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以至于不能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</a:t>
            </a:r>
          </a:p>
        </p:txBody>
      </p:sp>
      <p:sp>
        <p:nvSpPr>
          <p:cNvPr id="54279" name="Text Box 8"/>
          <p:cNvSpPr/>
          <p:nvPr>
            <p:custDataLst>
              <p:tags r:id="rId7"/>
            </p:custDataLst>
          </p:nvPr>
        </p:nvSpPr>
        <p:spPr>
          <a:xfrm>
            <a:off x="3762375" y="4106466"/>
            <a:ext cx="3294460" cy="4345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>
              <a:spcBef>
                <a:spcPct val="50000"/>
              </a:spcBef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be interested in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 fill="hold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 fill="hold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 fill="hold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7" grpId="0" animBg="1"/>
      <p:bldP spid="54278" grpId="0" animBg="1"/>
      <p:bldP spid="5427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1650206" y="1727598"/>
            <a:ext cx="7493794" cy="2836069"/>
          </a:xfrm>
          <a:solidFill>
            <a:srgbClr val="FFFFFF">
              <a:alpha val="0"/>
            </a:srgbClr>
          </a:solidFill>
          <a:ln>
            <a:miter lim="800000"/>
          </a:ln>
        </p:spPr>
        <p:txBody>
          <a:bodyPr lIns="88886" tIns="44444" rIns="88886" bIns="44444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lang="zh-CN" altLang="en-US"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charset="0"/>
              <a:buChar char="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115" indent="-539115">
              <a:buNone/>
            </a:pP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2. </a:t>
            </a:r>
            <a:r>
              <a:rPr lang="en-US" altLang="zh-CN" sz="2400" b="1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__ 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is really hard </a:t>
            </a:r>
            <a:r>
              <a:rPr lang="en-US" altLang="zh-CN" sz="2400" b="1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__ 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them to </a:t>
            </a:r>
            <a:r>
              <a:rPr lang="en-US" altLang="zh-CN" sz="2400" b="1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climb the mount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.</a:t>
            </a:r>
          </a:p>
          <a:p>
            <a:pPr marL="539115" indent="-539115">
              <a:buNone/>
            </a:pP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   A. This, to              B. This, for  </a:t>
            </a:r>
          </a:p>
          <a:p>
            <a:pPr marL="539115" indent="-539115">
              <a:buNone/>
            </a:pP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   C. It, for                 D. It, to</a:t>
            </a:r>
          </a:p>
          <a:p>
            <a:pPr marL="539115" indent="-539115">
              <a:buNone/>
            </a:pP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3. We need ____ the housework </a:t>
            </a:r>
            <a:r>
              <a:rPr lang="en-US" altLang="zh-CN" sz="2400" b="1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at  weekends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.</a:t>
            </a:r>
          </a:p>
          <a:p>
            <a:pPr marL="539115" indent="-539115">
              <a:buNone/>
            </a:pP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95959"/>
                </a:solidFill>
                <a:latin typeface="Times New Roman" panose="02020603050405020304" pitchFamily="18" charset="0"/>
                <a:sym typeface="Wingdings" panose="05000000000000000000"/>
              </a:rPr>
              <a:t>    A. to do   B. doing   C. do  D. does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55298" name="Text Box 3"/>
          <p:cNvSpPr/>
          <p:nvPr>
            <p:custDataLst>
              <p:tags r:id="rId2"/>
            </p:custDataLst>
          </p:nvPr>
        </p:nvSpPr>
        <p:spPr>
          <a:xfrm>
            <a:off x="2107407" y="1727598"/>
            <a:ext cx="402431" cy="4595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6" tIns="44444" rIns="88886" bIns="44444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889635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C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5299" name="Text Box 4"/>
          <p:cNvSpPr/>
          <p:nvPr>
            <p:custDataLst>
              <p:tags r:id="rId3"/>
            </p:custDataLst>
          </p:nvPr>
        </p:nvSpPr>
        <p:spPr>
          <a:xfrm>
            <a:off x="3349229" y="2964657"/>
            <a:ext cx="402431" cy="4595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6" tIns="44444" rIns="88886" bIns="44444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889635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5300" name="Rectangle 5"/>
          <p:cNvSpPr/>
          <p:nvPr>
            <p:custDataLst>
              <p:tags r:id="rId4"/>
            </p:custDataLst>
          </p:nvPr>
        </p:nvSpPr>
        <p:spPr>
          <a:xfrm>
            <a:off x="1650206" y="488156"/>
            <a:ext cx="5543550" cy="117752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6" tIns="34288" rIns="68576" bIns="34288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/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1. It’s interesting _____ this game.</a:t>
            </a:r>
          </a:p>
          <a:p>
            <a:pPr defTabSz="684530"/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   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A. play                B. to play</a:t>
            </a:r>
          </a:p>
          <a:p>
            <a:pPr defTabSz="684530"/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   C. playing          D. played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5301" name="Text Box 6"/>
          <p:cNvSpPr/>
          <p:nvPr>
            <p:custDataLst>
              <p:tags r:id="rId5"/>
            </p:custDataLst>
          </p:nvPr>
        </p:nvSpPr>
        <p:spPr>
          <a:xfrm>
            <a:off x="4243388" y="460773"/>
            <a:ext cx="384572" cy="4595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6" tIns="44444" rIns="88886" bIns="44444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889635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B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421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0206" y="-41673"/>
            <a:ext cx="1515666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/>
          <a:p>
            <a:pPr defTabSz="684530"/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单项选择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 autoUpdateAnimBg="0"/>
      <p:bldP spid="55299" grpId="0" build="p" autoUpdateAnimBg="0"/>
      <p:bldP spid="5530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3"/>
          <p:cNvSpPr/>
          <p:nvPr>
            <p:custDataLst>
              <p:tags r:id="rId1"/>
            </p:custDataLst>
          </p:nvPr>
        </p:nvSpPr>
        <p:spPr>
          <a:xfrm>
            <a:off x="2736056" y="4577954"/>
            <a:ext cx="3429000" cy="504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8883" tIns="44441" rIns="88883" bIns="44441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>
              <a:spcBef>
                <a:spcPct val="50000"/>
              </a:spcBef>
            </a:pPr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Giraffes</a:t>
            </a:r>
            <a:endParaRPr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58371" name="Picture 3" descr="长颈鹿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00387" y="534592"/>
            <a:ext cx="2700338" cy="390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/>
          <p:nvPr>
            <p:custDataLst>
              <p:tags r:id="rId1"/>
            </p:custDataLst>
          </p:nvPr>
        </p:nvSpPr>
        <p:spPr>
          <a:xfrm>
            <a:off x="1583532" y="1683544"/>
            <a:ext cx="6588919" cy="12227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8886" tIns="44444" rIns="88886" bIns="44444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defTabSz="684530">
              <a:lnSpc>
                <a:spcPct val="120000"/>
              </a:lnSpc>
              <a:spcBef>
                <a:spcPct val="50000"/>
              </a:spcBef>
            </a:pPr>
            <a:r>
              <a:rPr lang="en-US" altLang="zh-CN" sz="31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Learn the useful words and expressions of this unit by yourself.</a:t>
            </a:r>
            <a:endParaRPr lang="en-US" altLang="zh-CN" sz="3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5235" name="矩形 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9310" y="652463"/>
            <a:ext cx="124063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Homework</a:t>
            </a:r>
          </a:p>
        </p:txBody>
      </p:sp>
      <p:pic>
        <p:nvPicPr>
          <p:cNvPr id="95236" name="New picture" hidden="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650" y="8915400"/>
            <a:ext cx="3619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/>
          <p:nvPr>
            <p:custDataLst>
              <p:tags r:id="rId1"/>
            </p:custDataLst>
          </p:nvPr>
        </p:nvSpPr>
        <p:spPr>
          <a:xfrm>
            <a:off x="3977879" y="4391025"/>
            <a:ext cx="1391840" cy="504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3" tIns="44441" rIns="88883" bIns="44441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Peacock</a:t>
            </a:r>
            <a:endParaRPr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59395" name="Picture 3" descr="孔雀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03860" y="989410"/>
            <a:ext cx="4618434" cy="331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3"/>
          <p:cNvSpPr/>
          <p:nvPr>
            <p:custDataLst>
              <p:tags r:id="rId1"/>
            </p:custDataLst>
          </p:nvPr>
        </p:nvSpPr>
        <p:spPr>
          <a:xfrm>
            <a:off x="2357437" y="4593431"/>
            <a:ext cx="4567238" cy="504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8883" tIns="44441" rIns="88883" bIns="4444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Panda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60419" name="Picture 3" descr="熊猫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57438" y="1082278"/>
            <a:ext cx="4617244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2"/>
          <p:cNvSpPr/>
          <p:nvPr>
            <p:custDataLst>
              <p:tags r:id="rId1"/>
            </p:custDataLst>
          </p:nvPr>
        </p:nvSpPr>
        <p:spPr>
          <a:xfrm>
            <a:off x="1385888" y="1113444"/>
            <a:ext cx="2293144" cy="37625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3" tIns="34287" rIns="68573" bIns="34287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/sn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k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k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θ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/'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ndʒ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ə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  <a:p>
            <a:pPr>
              <a:lnSpc>
                <a:spcPts val="3600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danger    </a:t>
            </a:r>
            <a:endParaRPr lang="en-US" altLang="zh-CN" sz="2400" b="1" dirty="0">
              <a:solidFill>
                <a:schemeClr val="hlin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ts val="3600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at last</a:t>
            </a:r>
          </a:p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/'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nt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ə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r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st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/</a:t>
            </a:r>
          </a:p>
          <a:p>
            <a:pPr>
              <a:lnSpc>
                <a:spcPts val="36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ə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'l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aʊ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0" name="Text Box 7"/>
          <p:cNvSpPr/>
          <p:nvPr>
            <p:custDataLst>
              <p:tags r:id="rId2"/>
            </p:custDataLst>
          </p:nvPr>
        </p:nvSpPr>
        <p:spPr>
          <a:xfrm>
            <a:off x="3762375" y="1220601"/>
            <a:ext cx="694135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蛇 </a:t>
            </a:r>
            <a:r>
              <a:rPr lang="en-US" altLang="zh-CN" sz="21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n.</a:t>
            </a:r>
            <a:endParaRPr lang="en-US" altLang="zh-CN" sz="21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1" name="Text Box 8"/>
          <p:cNvSpPr/>
          <p:nvPr>
            <p:custDataLst>
              <p:tags r:id="rId3"/>
            </p:custDataLst>
          </p:nvPr>
        </p:nvSpPr>
        <p:spPr>
          <a:xfrm>
            <a:off x="6246019" y="1113444"/>
            <a:ext cx="984647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snake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2" name="Text Box 9"/>
          <p:cNvSpPr/>
          <p:nvPr>
            <p:custDataLst>
              <p:tags r:id="rId4"/>
            </p:custDataLst>
          </p:nvPr>
        </p:nvSpPr>
        <p:spPr>
          <a:xfrm>
            <a:off x="3762375" y="1652798"/>
            <a:ext cx="1572816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1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颈；脖子  </a:t>
            </a:r>
            <a:r>
              <a:rPr lang="en-US" altLang="zh-CN" sz="21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n.</a:t>
            </a:r>
            <a:endParaRPr lang="en-US" altLang="zh-CN" sz="2100" b="1" i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3" name="Text Box 10"/>
          <p:cNvSpPr/>
          <p:nvPr>
            <p:custDataLst>
              <p:tags r:id="rId5"/>
            </p:custDataLst>
          </p:nvPr>
        </p:nvSpPr>
        <p:spPr>
          <a:xfrm>
            <a:off x="6246019" y="1544450"/>
            <a:ext cx="823913" cy="481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neck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4" name="Text Box 11"/>
          <p:cNvSpPr/>
          <p:nvPr>
            <p:custDataLst>
              <p:tags r:id="rId6"/>
            </p:custDataLst>
          </p:nvPr>
        </p:nvSpPr>
        <p:spPr>
          <a:xfrm>
            <a:off x="3762375" y="2084994"/>
            <a:ext cx="2376488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薄的，细长的</a:t>
            </a:r>
            <a:r>
              <a:rPr lang="zh-CN" altLang="en-US" sz="21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adj</a:t>
            </a:r>
            <a:r>
              <a:rPr lang="en-US" altLang="zh-CN" sz="21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en-US" altLang="zh-CN" sz="2100" b="1" i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35" name="Text Box 12"/>
          <p:cNvSpPr/>
          <p:nvPr>
            <p:custDataLst>
              <p:tags r:id="rId7"/>
            </p:custDataLst>
          </p:nvPr>
        </p:nvSpPr>
        <p:spPr>
          <a:xfrm>
            <a:off x="6246019" y="2463613"/>
            <a:ext cx="1177529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danger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6" name="Text Box 13"/>
          <p:cNvSpPr/>
          <p:nvPr>
            <p:custDataLst>
              <p:tags r:id="rId8"/>
            </p:custDataLst>
          </p:nvPr>
        </p:nvSpPr>
        <p:spPr>
          <a:xfrm>
            <a:off x="3762375" y="2570769"/>
            <a:ext cx="1776413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危险；危害n</a:t>
            </a:r>
            <a:r>
              <a:rPr lang="en-US" altLang="zh-CN" sz="21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. </a:t>
            </a:r>
            <a:endParaRPr lang="en-US" altLang="zh-CN" sz="21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7" name="Text Box 4"/>
          <p:cNvSpPr/>
          <p:nvPr>
            <p:custDataLst>
              <p:tags r:id="rId9"/>
            </p:custDataLst>
          </p:nvPr>
        </p:nvSpPr>
        <p:spPr>
          <a:xfrm>
            <a:off x="3762375" y="3056544"/>
            <a:ext cx="1490663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处于危险中</a:t>
            </a:r>
          </a:p>
        </p:txBody>
      </p:sp>
      <p:sp>
        <p:nvSpPr>
          <p:cNvPr id="22538" name="Text Box 5"/>
          <p:cNvSpPr/>
          <p:nvPr>
            <p:custDataLst>
              <p:tags r:id="rId10"/>
            </p:custDataLst>
          </p:nvPr>
        </p:nvSpPr>
        <p:spPr>
          <a:xfrm>
            <a:off x="6300787" y="1976647"/>
            <a:ext cx="734616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thin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9" name="Text Box 6"/>
          <p:cNvSpPr/>
          <p:nvPr>
            <p:custDataLst>
              <p:tags r:id="rId11"/>
            </p:custDataLst>
          </p:nvPr>
        </p:nvSpPr>
        <p:spPr>
          <a:xfrm>
            <a:off x="3762375" y="3435163"/>
            <a:ext cx="1493044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最后；终于</a:t>
            </a:r>
            <a:endParaRPr lang="en-US" altLang="zh-CN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53" name="TextBox 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72941" y="577662"/>
            <a:ext cx="3537108" cy="48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r>
              <a:rPr lang="en-US" altLang="zh-CN" sz="2700" b="1" dirty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Words and expressions</a:t>
            </a:r>
          </a:p>
        </p:txBody>
      </p:sp>
      <p:sp>
        <p:nvSpPr>
          <p:cNvPr id="22541" name="Text Box 14"/>
          <p:cNvSpPr/>
          <p:nvPr>
            <p:custDataLst>
              <p:tags r:id="rId13"/>
            </p:custDataLst>
          </p:nvPr>
        </p:nvSpPr>
        <p:spPr>
          <a:xfrm>
            <a:off x="6300788" y="3867360"/>
            <a:ext cx="1594247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interested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42" name="Text Box 4"/>
          <p:cNvSpPr/>
          <p:nvPr>
            <p:custDataLst>
              <p:tags r:id="rId14"/>
            </p:custDataLst>
          </p:nvPr>
        </p:nvSpPr>
        <p:spPr>
          <a:xfrm>
            <a:off x="3762375" y="4406713"/>
            <a:ext cx="2915841" cy="38933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允许；准许v.</a:t>
            </a:r>
            <a:endParaRPr sz="21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43" name="Text Box 4"/>
          <p:cNvSpPr/>
          <p:nvPr>
            <p:custDataLst>
              <p:tags r:id="rId15"/>
            </p:custDataLst>
          </p:nvPr>
        </p:nvSpPr>
        <p:spPr>
          <a:xfrm>
            <a:off x="3492104" y="3920938"/>
            <a:ext cx="2970609" cy="38933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关心的；感兴趣的adj.</a:t>
            </a:r>
            <a:r>
              <a:rPr lang="en-US" altLang="zh-CN" sz="21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21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44" name="Text Box 17"/>
          <p:cNvSpPr/>
          <p:nvPr>
            <p:custDataLst>
              <p:tags r:id="rId16"/>
            </p:custDataLst>
          </p:nvPr>
        </p:nvSpPr>
        <p:spPr>
          <a:xfrm>
            <a:off x="6354366" y="4353135"/>
            <a:ext cx="1079897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allow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  <p:bldP spid="22530" grpId="0" animBg="1"/>
      <p:bldP spid="22531" grpId="0" animBg="1"/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/>
      <p:bldP spid="22541" grpId="0" animBg="1"/>
      <p:bldP spid="22542" grpId="0" animBg="1"/>
      <p:bldP spid="22543" grpId="0" animBg="1"/>
      <p:bldP spid="225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2"/>
          <p:cNvSpPr/>
          <p:nvPr>
            <p:custDataLst>
              <p:tags r:id="rId1"/>
            </p:custDataLst>
          </p:nvPr>
        </p:nvSpPr>
        <p:spPr>
          <a:xfrm>
            <a:off x="1585912" y="339502"/>
            <a:ext cx="2052638" cy="468589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3" tIns="34287" rIns="68573" bIns="34287">
            <a:spAutoFit/>
          </a:bodyPr>
          <a:lstStyle/>
          <a:p>
            <a:pPr>
              <a:lnSpc>
                <a:spcPts val="3975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think of </a:t>
            </a:r>
          </a:p>
          <a:p>
            <a:pPr>
              <a:lnSpc>
                <a:spcPts val="3975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pr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ə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't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kt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  <a:p>
            <a:pPr>
              <a:lnSpc>
                <a:spcPts val="3975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w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ld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  <a:p>
            <a:pPr>
              <a:lnSpc>
                <a:spcPts val="3975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gr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əʊ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</a:p>
          <a:p>
            <a:pPr>
              <a:lnSpc>
                <a:spcPts val="3975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(grew)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g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ru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:/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ts val="3975"/>
              </a:lnSpc>
            </a:pP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ts val="3975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'n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ʌ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f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ts val="3975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p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:s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  <a:p>
            <a:pPr>
              <a:lnSpc>
                <a:spcPts val="3975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</a:t>
            </a:r>
            <a:r>
              <a:rPr lang="zh-CN" altLang="en-US" sz="2400" b="1" dirty="0" smtClean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peace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54" name="Text Box 7"/>
          <p:cNvSpPr/>
          <p:nvPr>
            <p:custDataLst>
              <p:tags r:id="rId2"/>
            </p:custDataLst>
          </p:nvPr>
        </p:nvSpPr>
        <p:spPr>
          <a:xfrm>
            <a:off x="3529012" y="446659"/>
            <a:ext cx="1491854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想到；想出</a:t>
            </a:r>
          </a:p>
        </p:txBody>
      </p:sp>
      <p:sp>
        <p:nvSpPr>
          <p:cNvPr id="23555" name="Text Box 9"/>
          <p:cNvSpPr/>
          <p:nvPr>
            <p:custDataLst>
              <p:tags r:id="rId3"/>
            </p:custDataLst>
          </p:nvPr>
        </p:nvSpPr>
        <p:spPr>
          <a:xfrm>
            <a:off x="3529013" y="933624"/>
            <a:ext cx="1668066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保护；保卫</a:t>
            </a:r>
            <a:r>
              <a:rPr lang="en-US" altLang="zh-CN" sz="21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v.</a:t>
            </a:r>
            <a:endParaRPr lang="en-US" altLang="zh-CN" sz="21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56" name="Text Box 10"/>
          <p:cNvSpPr/>
          <p:nvPr>
            <p:custDataLst>
              <p:tags r:id="rId4"/>
            </p:custDataLst>
          </p:nvPr>
        </p:nvSpPr>
        <p:spPr>
          <a:xfrm>
            <a:off x="5905500" y="933624"/>
            <a:ext cx="1190625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protect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57" name="Text Box 11"/>
          <p:cNvSpPr/>
          <p:nvPr>
            <p:custDataLst>
              <p:tags r:id="rId5"/>
            </p:custDataLst>
          </p:nvPr>
        </p:nvSpPr>
        <p:spPr>
          <a:xfrm>
            <a:off x="3529013" y="1311052"/>
            <a:ext cx="2008585" cy="7096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野生的adj.</a:t>
            </a:r>
          </a:p>
          <a:p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野生环境n.</a:t>
            </a:r>
            <a:endParaRPr lang="en-US" altLang="zh-CN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58" name="Text Box 12"/>
          <p:cNvSpPr/>
          <p:nvPr>
            <p:custDataLst>
              <p:tags r:id="rId6"/>
            </p:custDataLst>
          </p:nvPr>
        </p:nvSpPr>
        <p:spPr>
          <a:xfrm>
            <a:off x="5905500" y="1958752"/>
            <a:ext cx="882254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grow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59" name="Text Box 13"/>
          <p:cNvSpPr/>
          <p:nvPr>
            <p:custDataLst>
              <p:tags r:id="rId7"/>
            </p:custDataLst>
          </p:nvPr>
        </p:nvSpPr>
        <p:spPr>
          <a:xfrm>
            <a:off x="3529013" y="2067099"/>
            <a:ext cx="1721644" cy="38933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变得；生长</a:t>
            </a:r>
            <a:r>
              <a:rPr lang="en-US" altLang="zh-CN" sz="21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v. </a:t>
            </a:r>
            <a:endParaRPr lang="en-US" altLang="zh-CN" sz="21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60" name="Text Box 14"/>
          <p:cNvSpPr/>
          <p:nvPr>
            <p:custDataLst>
              <p:tags r:id="rId8"/>
            </p:custDataLst>
          </p:nvPr>
        </p:nvSpPr>
        <p:spPr>
          <a:xfrm>
            <a:off x="1585913" y="2985071"/>
            <a:ext cx="1629966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take away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61" name="Text Box 4"/>
          <p:cNvSpPr/>
          <p:nvPr>
            <p:custDataLst>
              <p:tags r:id="rId9"/>
            </p:custDataLst>
          </p:nvPr>
        </p:nvSpPr>
        <p:spPr>
          <a:xfrm>
            <a:off x="3583781" y="2554065"/>
            <a:ext cx="747713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逐渐 </a:t>
            </a:r>
            <a:endParaRPr lang="en-US" altLang="zh-CN" sz="2100" b="1" i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2" name="Text Box 6"/>
          <p:cNvSpPr/>
          <p:nvPr>
            <p:custDataLst>
              <p:tags r:id="rId10"/>
            </p:custDataLst>
          </p:nvPr>
        </p:nvSpPr>
        <p:spPr>
          <a:xfrm>
            <a:off x="3529013" y="3039840"/>
            <a:ext cx="3294460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夺去；拿走</a:t>
            </a:r>
          </a:p>
        </p:txBody>
      </p:sp>
      <p:sp>
        <p:nvSpPr>
          <p:cNvPr id="23563" name="Text Box 4"/>
          <p:cNvSpPr/>
          <p:nvPr>
            <p:custDataLst>
              <p:tags r:id="rId11"/>
            </p:custDataLst>
          </p:nvPr>
        </p:nvSpPr>
        <p:spPr>
          <a:xfrm>
            <a:off x="3529012" y="3525615"/>
            <a:ext cx="2538413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足够的；充分的</a:t>
            </a:r>
            <a:r>
              <a:rPr lang="en-US" altLang="zh-CN" sz="21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ad</a:t>
            </a:r>
            <a:r>
              <a:rPr lang="zh-CN" altLang="en-US" sz="21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j</a:t>
            </a:r>
            <a:r>
              <a:rPr lang="en-US" altLang="zh-CN" sz="21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en-US" altLang="zh-CN" sz="21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64" name="Text Box 14"/>
          <p:cNvSpPr/>
          <p:nvPr>
            <p:custDataLst>
              <p:tags r:id="rId12"/>
            </p:custDataLst>
          </p:nvPr>
        </p:nvSpPr>
        <p:spPr>
          <a:xfrm>
            <a:off x="5959079" y="3417268"/>
            <a:ext cx="1215628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enough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65" name="Text Box 7"/>
          <p:cNvSpPr/>
          <p:nvPr>
            <p:custDataLst>
              <p:tags r:id="rId13"/>
            </p:custDataLst>
          </p:nvPr>
        </p:nvSpPr>
        <p:spPr>
          <a:xfrm>
            <a:off x="3529012" y="4011390"/>
            <a:ext cx="1776413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和平；太平 </a:t>
            </a:r>
            <a:r>
              <a:rPr sz="21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n</a:t>
            </a:r>
            <a:r>
              <a:rPr lang="en-US" altLang="zh-CN" sz="21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.</a:t>
            </a:r>
            <a:endParaRPr lang="en-US" altLang="zh-CN" sz="21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66" name="Text Box 8"/>
          <p:cNvSpPr/>
          <p:nvPr>
            <p:custDataLst>
              <p:tags r:id="rId14"/>
            </p:custDataLst>
          </p:nvPr>
        </p:nvSpPr>
        <p:spPr>
          <a:xfrm>
            <a:off x="6067425" y="3903043"/>
            <a:ext cx="972741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peace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67" name="Text Box 16"/>
          <p:cNvSpPr/>
          <p:nvPr>
            <p:custDataLst>
              <p:tags r:id="rId15"/>
            </p:custDataLst>
          </p:nvPr>
        </p:nvSpPr>
        <p:spPr>
          <a:xfrm>
            <a:off x="5959078" y="1419399"/>
            <a:ext cx="1057275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wild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8" name="Text Box 17"/>
          <p:cNvSpPr/>
          <p:nvPr>
            <p:custDataLst>
              <p:tags r:id="rId16"/>
            </p:custDataLst>
          </p:nvPr>
        </p:nvSpPr>
        <p:spPr>
          <a:xfrm>
            <a:off x="3529012" y="4497165"/>
            <a:ext cx="2453879" cy="38933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  <a:sym typeface="Arial" panose="020B0604020202020204" pitchFamily="34" charset="0"/>
              </a:rPr>
              <a:t>和平地；平静地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animBg="1"/>
      <p:bldP spid="23554" grpId="0" animBg="1"/>
      <p:bldP spid="23555" grpId="0" animBg="1"/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/>
          <p:nvPr>
            <p:custDataLst>
              <p:tags r:id="rId1"/>
            </p:custDataLst>
          </p:nvPr>
        </p:nvSpPr>
        <p:spPr>
          <a:xfrm>
            <a:off x="1440656" y="1951435"/>
            <a:ext cx="2052638" cy="363735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73" tIns="34287" rIns="68573" bIns="34287">
            <a:spAutoFit/>
          </a:bodyPr>
          <a:lstStyle/>
          <a:p>
            <a:pPr>
              <a:lnSpc>
                <a:spcPts val="3975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/'n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əʊ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s/</a:t>
            </a:r>
          </a:p>
          <a:p>
            <a:pPr>
              <a:lnSpc>
                <a:spcPts val="3975"/>
              </a:lnSpc>
            </a:pPr>
            <a:r>
              <a:rPr lang="zh-CN" altLang="en-US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 after</a:t>
            </a:r>
          </a:p>
          <a:p>
            <a:pPr>
              <a:lnSpc>
                <a:spcPts val="3975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/r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z/</a:t>
            </a:r>
          </a:p>
          <a:p>
            <a:pPr>
              <a:lnSpc>
                <a:spcPts val="3975"/>
              </a:lnSpc>
            </a:pP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ts val="3975"/>
              </a:lnSpc>
            </a:pP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ts val="3975"/>
              </a:lnSpc>
            </a:pP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ts val="3975"/>
              </a:lnSpc>
            </a:pP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578" name="Text Box 9"/>
          <p:cNvSpPr/>
          <p:nvPr>
            <p:custDataLst>
              <p:tags r:id="rId2"/>
            </p:custDataLst>
          </p:nvPr>
        </p:nvSpPr>
        <p:spPr>
          <a:xfrm>
            <a:off x="2952751" y="2168129"/>
            <a:ext cx="1726406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/>
              </a:rPr>
              <a:t>布告；告示n</a:t>
            </a:r>
            <a:r>
              <a:rPr lang="en-US" altLang="zh-CN" sz="21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.</a:t>
            </a:r>
            <a:endParaRPr lang="en-US" altLang="zh-CN" sz="21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579" name="Text Box 10"/>
          <p:cNvSpPr/>
          <p:nvPr>
            <p:custDataLst>
              <p:tags r:id="rId3"/>
            </p:custDataLst>
          </p:nvPr>
        </p:nvSpPr>
        <p:spPr>
          <a:xfrm>
            <a:off x="6571060" y="2113360"/>
            <a:ext cx="1023938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notice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580" name="Text Box 11"/>
          <p:cNvSpPr/>
          <p:nvPr>
            <p:custDataLst>
              <p:tags r:id="rId4"/>
            </p:custDataLst>
          </p:nvPr>
        </p:nvSpPr>
        <p:spPr>
          <a:xfrm>
            <a:off x="2897982" y="2653904"/>
            <a:ext cx="2008585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>
                <a:latin typeface="Times New Roman" panose="02020603050405020304" pitchFamily="18" charset="0"/>
                <a:ea typeface="微软雅黑" panose="020B0503020204020204" pitchFamily="34" charset="-122"/>
              </a:rPr>
              <a:t>照顾；照管</a:t>
            </a:r>
          </a:p>
        </p:txBody>
      </p:sp>
      <p:sp>
        <p:nvSpPr>
          <p:cNvPr id="24581" name="Text Box 12"/>
          <p:cNvSpPr/>
          <p:nvPr>
            <p:custDataLst>
              <p:tags r:id="rId5"/>
            </p:custDataLst>
          </p:nvPr>
        </p:nvSpPr>
        <p:spPr>
          <a:xfrm>
            <a:off x="6624637" y="3086100"/>
            <a:ext cx="1062038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raise</a:t>
            </a:r>
            <a:endParaRPr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582" name="Text Box 13"/>
          <p:cNvSpPr/>
          <p:nvPr>
            <p:custDataLst>
              <p:tags r:id="rId6"/>
            </p:custDataLst>
          </p:nvPr>
        </p:nvSpPr>
        <p:spPr>
          <a:xfrm>
            <a:off x="2897981" y="3139679"/>
            <a:ext cx="3586163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筹集（钱款）；抚养；养育v</a:t>
            </a:r>
            <a:r>
              <a:rPr lang="en-US" altLang="zh-CN" sz="21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.</a:t>
            </a:r>
            <a:endParaRPr lang="en-US" altLang="zh-CN" sz="21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 fill="hold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nimBg="1"/>
      <p:bldP spid="24578" grpId="0" animBg="1"/>
      <p:bldP spid="24579" grpId="0" animBg="1"/>
      <p:bldP spid="24580" grpId="0" animBg="1"/>
      <p:bldP spid="24581" grpId="0" animBg="1"/>
      <p:bldP spid="2458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7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9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3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5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6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8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3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6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8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9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1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2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5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2064</Words>
  <Application>Microsoft Office PowerPoint</Application>
  <PresentationFormat>全屏显示(16:9)</PresentationFormat>
  <Paragraphs>309</Paragraphs>
  <Slides>40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48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2013-07-01T03:05:00Z</dcterms:created>
  <dcterms:modified xsi:type="dcterms:W3CDTF">2023-01-17T03:23:04Z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80D9DF478E664D56BD067A7751A7F635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