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301" r:id="rId2"/>
    <p:sldId id="312" r:id="rId3"/>
    <p:sldId id="314" r:id="rId4"/>
    <p:sldId id="279" r:id="rId5"/>
    <p:sldId id="302" r:id="rId6"/>
    <p:sldId id="303" r:id="rId7"/>
    <p:sldId id="304" r:id="rId8"/>
    <p:sldId id="306" r:id="rId9"/>
    <p:sldId id="309" r:id="rId10"/>
    <p:sldId id="286" r:id="rId11"/>
    <p:sldId id="310" r:id="rId12"/>
    <p:sldId id="287" r:id="rId13"/>
    <p:sldId id="289" r:id="rId14"/>
    <p:sldId id="316" r:id="rId15"/>
    <p:sldId id="290" r:id="rId16"/>
    <p:sldId id="291" r:id="rId17"/>
    <p:sldId id="292" r:id="rId18"/>
    <p:sldId id="293" r:id="rId19"/>
    <p:sldId id="29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E89D73-4A4D-4EFE-9D64-F6034137595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8B7D85-90B2-47A1-9359-F6F07ACF6188}" type="slidenum">
              <a:rPr lang="en-US" altLang="zh-CN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F934CC-EEC8-48E8-8318-2F69BF3AA019}" type="slidenum">
              <a:rPr lang="en-US" altLang="zh-CN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E2D114-3F4C-4580-9B08-835F06CD23FC}" type="slidenum">
              <a:rPr lang="en-US" altLang="zh-CN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1A0BF6-4CFC-43D4-8BAD-12A9CBFD62D1}" type="slidenum">
              <a:rPr lang="en-US" altLang="zh-CN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83F956-6F8D-4A90-9DB1-FD972617D0B1}" type="slidenum">
              <a:rPr lang="en-US" altLang="zh-CN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C0757C-1448-417C-A2A9-997EB7E1B146}" type="slidenum">
              <a:rPr lang="en-US" altLang="zh-CN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E05F3B-0DE7-4099-8ABB-CE2275BBD9E4}" type="slidenum">
              <a:rPr lang="en-US" altLang="zh-CN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1EEE672-A35A-4DAC-8FA7-24FE13D7B104}" type="slidenum">
              <a:rPr lang="en-US" altLang="zh-CN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86D0B7-E41F-4179-A5F7-1C532C227010}" type="slidenum">
              <a:rPr lang="en-US" altLang="zh-CN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A58A44-CAB6-4D5B-BCF5-467BD3EC4521}" type="slidenum">
              <a:rPr lang="en-US" altLang="zh-CN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4FD95A-003F-4DB3-9213-1C4D352669AE}" type="slidenum">
              <a:rPr lang="en-US" altLang="zh-CN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B9E117-52CA-48DA-AFFC-3558D2BA2ABD}" type="slidenum">
              <a:rPr lang="en-US" altLang="zh-CN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56362F-6F8E-4B3D-82F5-51A0B18D084C}" type="slidenum">
              <a:rPr lang="en-US" altLang="zh-CN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BF3E5E-BEDA-431F-8D91-757849A29FD4}" type="slidenum">
              <a:rPr lang="en-US" altLang="zh-CN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6460FE-970C-4A00-83C6-0D94BA62DEF1}" type="slidenum">
              <a:rPr lang="en-US" altLang="zh-CN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7E9617-AA66-416E-A069-B0DDDE640724}" type="slidenum">
              <a:rPr lang="en-US" altLang="zh-CN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95D4812-6F65-4F5F-A595-7655935A27FA}" type="slidenum">
              <a:rPr lang="en-US" altLang="zh-CN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63FEB4-45AE-45BE-8359-1F36AF70B7CA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0C80AC-0E30-4790-8A42-701ABDCE6C08}" type="slidenum">
              <a:rPr lang="en-US" altLang="zh-CN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副本3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59080" y="189230"/>
            <a:ext cx="8643938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7" descr="未标题-1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340725" y="2632075"/>
            <a:ext cx="5508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8" descr="未标题-1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rot="-722109">
            <a:off x="7861300" y="3954463"/>
            <a:ext cx="5508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9" descr="未标题-1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 rot="20873640" flipH="1">
            <a:off x="8342313" y="2066925"/>
            <a:ext cx="492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10" descr="未标题-1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 rot="617908" flipH="1">
            <a:off x="8043863" y="4673600"/>
            <a:ext cx="6080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11" descr="未标题-1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 rot="20873640" flipH="1">
            <a:off x="8329613" y="1751013"/>
            <a:ext cx="287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9" name="Picture 13" descr="未标题-1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 rot="7475063">
            <a:off x="326232" y="699294"/>
            <a:ext cx="6715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0" name="Picture 14" descr="未标题-1"/>
          <p:cNvPicPr>
            <a:picLocks noChangeAspect="1" noChangeArrowheads="1"/>
          </p:cNvPicPr>
          <p:nvPr userDrawn="1"/>
        </p:nvPicPr>
        <p:blipFill>
          <a:blip r:embed="rId21" cstate="email"/>
          <a:srcRect/>
          <a:stretch>
            <a:fillRect/>
          </a:stretch>
        </p:blipFill>
        <p:spPr bwMode="auto">
          <a:xfrm rot="447492">
            <a:off x="395288" y="1035050"/>
            <a:ext cx="35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1" name="Picture 15" descr="未标题-1"/>
          <p:cNvPicPr>
            <a:picLocks noChangeAspect="1" noChangeArrowheads="1"/>
          </p:cNvPicPr>
          <p:nvPr userDrawn="1"/>
        </p:nvPicPr>
        <p:blipFill>
          <a:blip r:embed="rId22" cstate="email"/>
          <a:srcRect/>
          <a:stretch>
            <a:fillRect/>
          </a:stretch>
        </p:blipFill>
        <p:spPr bwMode="auto">
          <a:xfrm rot="16634938" flipH="1">
            <a:off x="908050" y="604838"/>
            <a:ext cx="32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2" name="Picture 16" descr="未标题-1"/>
          <p:cNvPicPr>
            <a:picLocks noChangeAspect="1" noChangeArrowheads="1"/>
          </p:cNvPicPr>
          <p:nvPr userDrawn="1"/>
        </p:nvPicPr>
        <p:blipFill>
          <a:blip r:embed="rId23" cstate="email"/>
          <a:srcRect/>
          <a:stretch>
            <a:fillRect/>
          </a:stretch>
        </p:blipFill>
        <p:spPr bwMode="auto">
          <a:xfrm rot="5454909" flipH="1">
            <a:off x="1474787" y="561976"/>
            <a:ext cx="225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28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28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28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628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628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628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628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628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62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23426" y="2636912"/>
            <a:ext cx="129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140970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 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频数直方图</a:t>
            </a:r>
          </a:p>
        </p:txBody>
      </p:sp>
      <p:pic>
        <p:nvPicPr>
          <p:cNvPr id="5124" name="Picture 10" descr="u=1085146586,174174315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895" y="3501008"/>
            <a:ext cx="32242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13522" y="6021288"/>
            <a:ext cx="915752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68313" y="17732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(1)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计算极差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400" b="1">
                <a:latin typeface="Times New Roman" panose="02020603050405020304" pitchFamily="18" charset="0"/>
              </a:rPr>
              <a:t>95-53=42</a:t>
            </a:r>
            <a:r>
              <a:rPr lang="zh-CN" altLang="en-US" sz="2400" b="1">
                <a:latin typeface="Times New Roman" panose="02020603050405020304" pitchFamily="18" charset="0"/>
              </a:rPr>
              <a:t>（分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68313" y="2276475"/>
            <a:ext cx="370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(2)</a:t>
            </a:r>
            <a:r>
              <a:rPr lang="en-US" altLang="zh-CN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决定组距与组数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极差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组距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=42/10=4.2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</a:rPr>
              <a:t>数据分成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组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468313" y="3357563"/>
            <a:ext cx="4391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(3)</a:t>
            </a:r>
            <a:r>
              <a:rPr lang="en-US" altLang="zh-CN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决定分点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 49.5~59.5, 59.5~69.5,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…89.5~99.5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468313" y="4508500"/>
            <a:ext cx="345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列频数分布表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146475" name="Group 43"/>
          <p:cNvGraphicFramePr>
            <a:graphicFrameLocks noGrp="1"/>
          </p:cNvGraphicFramePr>
          <p:nvPr>
            <p:ph sz="half" idx="2"/>
          </p:nvPr>
        </p:nvGraphicFramePr>
        <p:xfrm>
          <a:off x="5076825" y="2852738"/>
          <a:ext cx="3382963" cy="3167064"/>
        </p:xfrm>
        <a:graphic>
          <a:graphicData uri="http://schemas.openxmlformats.org/drawingml/2006/table">
            <a:tbl>
              <a:tblPr/>
              <a:tblGrid>
                <a:gridCol w="20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分数段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49.5~59.5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59.5~69.5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69.5~79.5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79.5~89.5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89.5~99.5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17" name="Rectangle 38"/>
          <p:cNvSpPr>
            <a:spLocks noChangeArrowheads="1"/>
          </p:cNvSpPr>
          <p:nvPr/>
        </p:nvSpPr>
        <p:spPr bwMode="auto">
          <a:xfrm>
            <a:off x="2051050" y="90805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画频数直方图的一般步骤</a:t>
            </a:r>
            <a:r>
              <a:rPr lang="en-US" altLang="zh-CN" sz="2800" b="1" dirty="0"/>
              <a:t>:</a:t>
            </a:r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395288" y="5013325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 (5)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绘制频数分布直方图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横轴</a:t>
            </a:r>
            <a:r>
              <a:rPr lang="zh-CN" altLang="en-US" sz="2400" b="1">
                <a:latin typeface="宋体" panose="02010600030101010101" pitchFamily="2" charset="-122"/>
              </a:rPr>
              <a:t>表示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各组数据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纵轴</a:t>
            </a:r>
            <a:r>
              <a:rPr lang="zh-CN" altLang="en-US" sz="2400" b="1">
                <a:latin typeface="宋体" panose="02010600030101010101" pitchFamily="2" charset="-122"/>
              </a:rPr>
              <a:t>表示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频数</a:t>
            </a:r>
            <a:r>
              <a:rPr lang="zh-CN" altLang="en-US" sz="2400" b="1">
                <a:latin typeface="宋体" panose="02010600030101010101" pitchFamily="2" charset="-122"/>
              </a:rPr>
              <a:t>， 该组内的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频数为高</a:t>
            </a:r>
            <a:r>
              <a:rPr lang="zh-CN" altLang="en-US" sz="2400" b="1">
                <a:latin typeface="宋体" panose="02010600030101010101" pitchFamily="2" charset="-122"/>
              </a:rPr>
              <a:t>，画出一个矩形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46474" name="Text Box 42"/>
          <p:cNvSpPr txBox="1">
            <a:spLocks noChangeArrowheads="1"/>
          </p:cNvSpPr>
          <p:nvPr/>
        </p:nvSpPr>
        <p:spPr bwMode="auto">
          <a:xfrm>
            <a:off x="5076825" y="1700213"/>
            <a:ext cx="33845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某班一次数学测验成绩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的频数分布表</a:t>
            </a:r>
            <a:r>
              <a:rPr kumimoji="1" lang="en-US" altLang="zh-CN" sz="24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utoUpdateAnimBg="0"/>
      <p:bldP spid="146439" grpId="0" autoUpdateAnimBg="0"/>
      <p:bldP spid="146442" grpId="0" autoUpdateAnimBg="0"/>
      <p:bldP spid="146443" grpId="0" autoUpdateAnimBg="0"/>
      <p:bldP spid="146472" grpId="0"/>
      <p:bldP spid="1464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076825" y="1773238"/>
            <a:ext cx="29829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/>
              <a:t> </a:t>
            </a:r>
            <a:r>
              <a:rPr kumimoji="1" lang="zh-CN" altLang="en-US" sz="2400" b="1">
                <a:solidFill>
                  <a:srgbClr val="0000CC"/>
                </a:solidFill>
              </a:rPr>
              <a:t>从图中可以清楚地看出</a:t>
            </a:r>
            <a:r>
              <a:rPr kumimoji="1" lang="en-US" altLang="zh-CN" sz="2400" b="1">
                <a:solidFill>
                  <a:srgbClr val="0000CC"/>
                </a:solidFill>
              </a:rPr>
              <a:t>79.5</a:t>
            </a:r>
            <a:r>
              <a:rPr kumimoji="1" lang="zh-CN" altLang="en-US" sz="2400" b="1">
                <a:solidFill>
                  <a:srgbClr val="0000CC"/>
                </a:solidFill>
              </a:rPr>
              <a:t>分到</a:t>
            </a:r>
            <a:r>
              <a:rPr kumimoji="1" lang="en-US" altLang="zh-CN" sz="2400" b="1">
                <a:solidFill>
                  <a:srgbClr val="0000CC"/>
                </a:solidFill>
              </a:rPr>
              <a:t>89.5</a:t>
            </a:r>
            <a:r>
              <a:rPr kumimoji="1" lang="zh-CN" altLang="en-US" sz="2400" b="1">
                <a:solidFill>
                  <a:srgbClr val="0000CC"/>
                </a:solidFill>
              </a:rPr>
              <a:t>分这个分数段的学生数最多，</a:t>
            </a:r>
            <a:r>
              <a:rPr kumimoji="1" lang="en-US" altLang="zh-CN" sz="2400" b="1">
                <a:solidFill>
                  <a:srgbClr val="0000CC"/>
                </a:solidFill>
              </a:rPr>
              <a:t>90</a:t>
            </a:r>
            <a:r>
              <a:rPr kumimoji="1" lang="zh-CN" altLang="en-US" sz="2400" b="1">
                <a:solidFill>
                  <a:srgbClr val="0000CC"/>
                </a:solidFill>
              </a:rPr>
              <a:t>分以上的同学较少，不及格的学生数最少．</a:t>
            </a:r>
            <a:r>
              <a:rPr kumimoji="1" lang="zh-CN" altLang="en-US" sz="2400"/>
              <a:t> </a:t>
            </a:r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4216400" cy="48958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23850" y="692150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</a:rPr>
              <a:t>某班一次数学测验成绩</a:t>
            </a:r>
            <a:r>
              <a:rPr kumimoji="1" lang="zh-CN" altLang="en-US" sz="2400" b="1"/>
              <a:t>的频数直方图</a:t>
            </a:r>
            <a:r>
              <a:rPr kumimoji="1" lang="en-US" altLang="zh-CN" sz="2400" b="1"/>
              <a:t>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3924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某班一次数学测验成绩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的频数直方图</a:t>
            </a:r>
            <a:r>
              <a:rPr kumimoji="1" lang="en-US" altLang="zh-CN" sz="24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4805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900113" y="2060575"/>
          <a:ext cx="396081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4" imgW="5257800" imgH="4705350" progId="Paint.Picture">
                  <p:embed/>
                </p:oleObj>
              </mc:Choice>
              <mc:Fallback>
                <p:oleObj r:id="rId4" imgW="5257800" imgH="47053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3960812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219700" y="1052513"/>
            <a:ext cx="33845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某班一次数学测验成绩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的频数分布表</a:t>
            </a:r>
            <a:r>
              <a:rPr kumimoji="1" lang="en-US" altLang="zh-CN" sz="2400" b="1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7463" name="Group 7"/>
          <p:cNvGraphicFramePr>
            <a:graphicFrameLocks noGrp="1"/>
          </p:cNvGraphicFramePr>
          <p:nvPr/>
        </p:nvGraphicFramePr>
        <p:xfrm>
          <a:off x="5003800" y="2420938"/>
          <a:ext cx="3740150" cy="2819400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分数段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49.5~59.5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59.5~69.5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69.5~79.5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79.5~89.5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89.5~99.5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7486" name="Rectangle 30"/>
          <p:cNvSpPr>
            <a:spLocks noChangeArrowheads="1"/>
          </p:cNvSpPr>
          <p:nvPr/>
        </p:nvSpPr>
        <p:spPr bwMode="auto">
          <a:xfrm>
            <a:off x="539750" y="5445125"/>
            <a:ext cx="7200900" cy="1006475"/>
          </a:xfrm>
          <a:prstGeom prst="rect">
            <a:avLst/>
          </a:prstGeom>
          <a:solidFill>
            <a:srgbClr val="FFF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注意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：一般情况（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1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）可以</a:t>
            </a:r>
            <a:r>
              <a:rPr kumimoji="1"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由组距来求组数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；（</a:t>
            </a:r>
            <a:r>
              <a:rPr kumimoji="1" lang="en-US" altLang="zh-CN" sz="2000" b="1">
                <a:latin typeface="Times New Roman" panose="02020603050405020304" pitchFamily="18" charset="0"/>
              </a:rPr>
              <a:t>2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）当数据个数小于</a:t>
            </a:r>
            <a:r>
              <a:rPr kumimoji="1" lang="en-US" altLang="zh-CN" sz="2000" b="1">
                <a:latin typeface="Times New Roman" panose="02020603050405020304" pitchFamily="18" charset="0"/>
              </a:rPr>
              <a:t>40</a:t>
            </a:r>
            <a:r>
              <a:rPr kumimoji="1" lang="zh-CN" altLang="en-US" sz="2000" b="1">
                <a:latin typeface="Times New Roman" panose="02020603050405020304" pitchFamily="18" charset="0"/>
              </a:rPr>
              <a:t>时，组数为</a:t>
            </a:r>
            <a:r>
              <a:rPr kumimoji="1" lang="en-US" altLang="zh-CN" sz="2000" b="1">
                <a:latin typeface="Times New Roman" panose="02020603050405020304" pitchFamily="18" charset="0"/>
              </a:rPr>
              <a:t>5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－</a:t>
            </a:r>
            <a:r>
              <a:rPr kumimoji="1" lang="en-US" altLang="zh-CN" sz="2000" b="1">
                <a:latin typeface="Times New Roman" panose="02020603050405020304" pitchFamily="18" charset="0"/>
              </a:rPr>
              <a:t>8</a:t>
            </a:r>
            <a:r>
              <a:rPr kumimoji="1" lang="zh-CN" altLang="en-US" sz="2000" b="1">
                <a:latin typeface="Times New Roman" panose="02020603050405020304" pitchFamily="18" charset="0"/>
              </a:rPr>
              <a:t>组；当数据个数</a:t>
            </a:r>
            <a:r>
              <a:rPr kumimoji="1" lang="en-US" altLang="zh-CN" sz="2000" b="1">
                <a:latin typeface="Times New Roman" panose="02020603050405020304" pitchFamily="18" charset="0"/>
              </a:rPr>
              <a:t>40—100</a:t>
            </a:r>
            <a:r>
              <a:rPr kumimoji="1" lang="zh-CN" altLang="en-US" sz="2000" b="1">
                <a:latin typeface="Times New Roman" panose="02020603050405020304" pitchFamily="18" charset="0"/>
              </a:rPr>
              <a:t>个时，组数为</a:t>
            </a:r>
            <a:r>
              <a:rPr kumimoji="1" lang="en-US" altLang="zh-CN" sz="2000" b="1">
                <a:latin typeface="Times New Roman" panose="02020603050405020304" pitchFamily="18" charset="0"/>
              </a:rPr>
              <a:t>7</a:t>
            </a:r>
            <a:r>
              <a:rPr kumimoji="1" lang="zh-CN" altLang="en-US" sz="2000" b="1">
                <a:latin typeface="Times New Roman" panose="02020603050405020304" pitchFamily="18" charset="0"/>
              </a:rPr>
              <a:t>－</a:t>
            </a:r>
            <a:r>
              <a:rPr kumimoji="1" lang="en-US" altLang="zh-CN" sz="2000" b="1">
                <a:latin typeface="Times New Roman" panose="02020603050405020304" pitchFamily="18" charset="0"/>
              </a:rPr>
              <a:t>10</a:t>
            </a:r>
            <a:r>
              <a:rPr kumimoji="1" lang="zh-CN" altLang="en-US" sz="2000" b="1">
                <a:latin typeface="Times New Roman" panose="02020603050405020304" pitchFamily="18" charset="0"/>
              </a:rPr>
              <a:t>组；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61" grpId="0" autoUpdateAnimBg="0"/>
      <p:bldP spid="14748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0645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               </a:t>
            </a:r>
            <a:r>
              <a:rPr lang="zh-CN" altLang="en-US" sz="2400" b="1" dirty="0">
                <a:latin typeface="宋体" panose="02010600030101010101" pitchFamily="2" charset="-122"/>
              </a:rPr>
              <a:t>归纳绘直方图的方法：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根据图纸的大小，画出两条相互垂直的射线，两端加上箭头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在水平射线上，适当分配条形的位置，确定直条的宽度和间隔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在与水平射线垂直的射线上，根据数据的大小情况，确定单位长度的多少，再照数据大小，画出长短不同的直条并注名数量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pload_7855e017_12774333935__8000_000009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773238"/>
            <a:ext cx="31797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5364" name="Picture 4" descr="3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773238"/>
            <a:ext cx="33115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43926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条形图各矩形间有空隙，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直方图各矩形间无空隙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787900" y="5300663"/>
            <a:ext cx="3240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直方图的横轴数据是连续的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小组的位置是固定的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而条形图不是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87450" y="692150"/>
            <a:ext cx="6551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400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条形图直方图的区别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3a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429000"/>
            <a:ext cx="3284537" cy="247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74898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一</a:t>
            </a:r>
            <a:r>
              <a:rPr lang="zh-CN" altLang="en-US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次统计八年级若干名学生每分钟跳绳次数的频数直方图，请根据这个直方图回答下列问题：                                        ⑴ 参加测试的总人数是多少？                                        ⑵ 自左至右最后一组的频数、频率分别是多少？        ⑶ 数据分组时，组距是多少？</a:t>
            </a:r>
          </a:p>
        </p:txBody>
      </p:sp>
      <p:grpSp>
        <p:nvGrpSpPr>
          <p:cNvPr id="16388" name="Group 5"/>
          <p:cNvGrpSpPr/>
          <p:nvPr/>
        </p:nvGrpSpPr>
        <p:grpSpPr bwMode="auto">
          <a:xfrm>
            <a:off x="3995738" y="3357563"/>
            <a:ext cx="5148262" cy="2752725"/>
            <a:chOff x="2290" y="1661"/>
            <a:chExt cx="3039" cy="1880"/>
          </a:xfrm>
        </p:grpSpPr>
        <p:pic>
          <p:nvPicPr>
            <p:cNvPr id="16394" name="Picture 6" descr="s3h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4" y="2095"/>
              <a:ext cx="2406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2290" y="2115"/>
              <a:ext cx="45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16396" name="Text Box 8"/>
            <p:cNvSpPr txBox="1">
              <a:spLocks noChangeArrowheads="1"/>
            </p:cNvSpPr>
            <p:nvPr/>
          </p:nvSpPr>
          <p:spPr bwMode="auto">
            <a:xfrm>
              <a:off x="2880" y="3291"/>
              <a:ext cx="13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Book Antiqua" panose="02040602050305030304" pitchFamily="18" charset="0"/>
                </a:rPr>
                <a:t>62    87   112   137</a:t>
              </a:r>
            </a:p>
          </p:txBody>
        </p:sp>
        <p:sp>
          <p:nvSpPr>
            <p:cNvPr id="16397" name="Text Box 9"/>
            <p:cNvSpPr txBox="1">
              <a:spLocks noChangeArrowheads="1"/>
            </p:cNvSpPr>
            <p:nvPr/>
          </p:nvSpPr>
          <p:spPr bwMode="auto">
            <a:xfrm>
              <a:off x="2471" y="2023"/>
              <a:ext cx="145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Book Antiqua" panose="02040602050305030304" pitchFamily="18" charset="0"/>
                </a:rPr>
                <a:t>频数（人）</a:t>
              </a:r>
            </a:p>
          </p:txBody>
        </p:sp>
        <p:sp>
          <p:nvSpPr>
            <p:cNvPr id="16398" name="Text Box 10"/>
            <p:cNvSpPr txBox="1">
              <a:spLocks noChangeArrowheads="1"/>
            </p:cNvSpPr>
            <p:nvPr/>
          </p:nvSpPr>
          <p:spPr bwMode="auto">
            <a:xfrm>
              <a:off x="4377" y="3113"/>
              <a:ext cx="9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00"/>
                  </a:solidFill>
                  <a:latin typeface="Book Antiqua" panose="02040602050305030304" pitchFamily="18" charset="0"/>
                </a:rPr>
                <a:t>跳绳次数</a:t>
              </a:r>
            </a:p>
          </p:txBody>
        </p:sp>
        <p:sp>
          <p:nvSpPr>
            <p:cNvPr id="16399" name="Text Box 11"/>
            <p:cNvSpPr txBox="1">
              <a:spLocks noChangeArrowheads="1"/>
            </p:cNvSpPr>
            <p:nvPr/>
          </p:nvSpPr>
          <p:spPr bwMode="auto">
            <a:xfrm>
              <a:off x="2381" y="1661"/>
              <a:ext cx="213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00"/>
                  </a:solidFill>
                  <a:latin typeface="Book Antiqua" panose="02040602050305030304" pitchFamily="18" charset="0"/>
                </a:rPr>
                <a:t>八年级若干名学生每分跳绳次数的频数直方图</a:t>
              </a:r>
            </a:p>
          </p:txBody>
        </p:sp>
        <p:sp>
          <p:nvSpPr>
            <p:cNvPr id="16400" name="Text Box 12"/>
            <p:cNvSpPr txBox="1">
              <a:spLocks noChangeArrowheads="1"/>
            </p:cNvSpPr>
            <p:nvPr/>
          </p:nvSpPr>
          <p:spPr bwMode="auto">
            <a:xfrm>
              <a:off x="2925" y="2882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  <p:sp>
          <p:nvSpPr>
            <p:cNvPr id="16401" name="Text Box 13"/>
            <p:cNvSpPr txBox="1">
              <a:spLocks noChangeArrowheads="1"/>
            </p:cNvSpPr>
            <p:nvPr/>
          </p:nvSpPr>
          <p:spPr bwMode="auto">
            <a:xfrm>
              <a:off x="3196" y="2610"/>
              <a:ext cx="2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3515" y="233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Book Antiqua" panose="02040602050305030304" pitchFamily="18" charset="0"/>
                </a:rPr>
                <a:t>6</a:t>
              </a:r>
            </a:p>
          </p:txBody>
        </p:sp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3787" y="2745"/>
              <a:ext cx="22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</p:grpSp>
      <p:pic>
        <p:nvPicPr>
          <p:cNvPr id="16389" name="Picture 16" descr="ty03123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5949950"/>
            <a:ext cx="7921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4716463" y="2924175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(87-62=25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次）</a:t>
            </a: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4500563" y="2133600"/>
            <a:ext cx="464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（２＋４＋６＋３＝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人）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6877050" y="25654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（３人，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0.2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</a:p>
        </p:txBody>
      </p:sp>
      <p:pic>
        <p:nvPicPr>
          <p:cNvPr id="16393" name="Picture 23" descr="图片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92150"/>
            <a:ext cx="2236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557338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b="1">
                <a:latin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</a:rPr>
              <a:t>抽查</a:t>
            </a:r>
            <a:r>
              <a:rPr lang="en-US" altLang="zh-CN" sz="2400" b="1">
                <a:latin typeface="宋体" panose="02010600030101010101" pitchFamily="2" charset="-122"/>
              </a:rPr>
              <a:t>20</a:t>
            </a:r>
            <a:r>
              <a:rPr lang="zh-CN" altLang="en-US" sz="2400" b="1">
                <a:latin typeface="宋体" panose="02010600030101010101" pitchFamily="2" charset="-122"/>
              </a:rPr>
              <a:t>名学生每分钟脉搏跳动的次数，获得如下数据（单位：次）：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68313" y="3716338"/>
            <a:ext cx="764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请制作上述数据的频数分布表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7412" name="Picture 11" descr="图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92150"/>
            <a:ext cx="3400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468313" y="2565400"/>
            <a:ext cx="8459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81    73    77    79    80   78   85   80   68   90 </a:t>
            </a:r>
          </a:p>
          <a:p>
            <a:r>
              <a:rPr lang="en-US" altLang="zh-CN" sz="2400" b="1">
                <a:latin typeface="宋体" panose="02010600030101010101" pitchFamily="2" charset="-122"/>
              </a:rPr>
              <a:t>80    89    82    81    84   72   83   77   79   75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10" name="Group 34"/>
          <p:cNvGraphicFramePr>
            <a:graphicFrameLocks noGrp="1"/>
          </p:cNvGraphicFramePr>
          <p:nvPr/>
        </p:nvGraphicFramePr>
        <p:xfrm>
          <a:off x="684213" y="2349500"/>
          <a:ext cx="7632700" cy="2776539"/>
        </p:xfrm>
        <a:graphic>
          <a:graphicData uri="http://schemas.openxmlformats.org/drawingml/2006/table">
            <a:tbl>
              <a:tblPr/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组别（次）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组中值（次）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频　数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67.5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~72.5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72.5~77.5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77.5~82.5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82.5~87.5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87.5~92.5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395288" y="8366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Book Antiqua" panose="02040602050305030304" pitchFamily="18" charset="0"/>
              </a:rPr>
              <a:t>解</a:t>
            </a:r>
            <a:r>
              <a:rPr lang="zh-CN" altLang="en-US" sz="2800" b="1">
                <a:latin typeface="Book Antiqua" panose="02040602050305030304" pitchFamily="18" charset="0"/>
                <a:sym typeface="Wingdings" panose="05000000000000000000" pitchFamily="2" charset="2"/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）列</a:t>
            </a:r>
            <a:r>
              <a:rPr lang="zh-CN" altLang="en-US" sz="2800" b="1">
                <a:solidFill>
                  <a:srgbClr val="0000FF"/>
                </a:solidFill>
                <a:latin typeface="Book Antiqua" panose="02040602050305030304" pitchFamily="18" charset="0"/>
              </a:rPr>
              <a:t>频数分布表：</a:t>
            </a:r>
          </a:p>
        </p:txBody>
      </p:sp>
      <p:sp>
        <p:nvSpPr>
          <p:cNvPr id="152609" name="Text Box 33"/>
          <p:cNvSpPr txBox="1">
            <a:spLocks noChangeArrowheads="1"/>
          </p:cNvSpPr>
          <p:nvPr/>
        </p:nvSpPr>
        <p:spPr bwMode="auto">
          <a:xfrm>
            <a:off x="1079500" y="14843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Book Antiqua" panose="02040602050305030304" pitchFamily="18" charset="0"/>
              </a:rPr>
              <a:t>20</a:t>
            </a:r>
            <a:r>
              <a:rPr lang="zh-CN" altLang="en-US" sz="2800" b="1">
                <a:solidFill>
                  <a:srgbClr val="0000FF"/>
                </a:solidFill>
                <a:latin typeface="Book Antiqua" panose="02040602050305030304" pitchFamily="18" charset="0"/>
              </a:rPr>
              <a:t>名学生每分钟脉搏跳动次数的频数分布表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4102100" y="17748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8" grpId="0"/>
      <p:bldP spid="1526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358775" y="1052513"/>
            <a:ext cx="878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Book Antiqua" panose="0204060205030503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Book Antiqua" panose="0204060205030503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Book Antiqua" panose="02040602050305030304" pitchFamily="18" charset="0"/>
              </a:rPr>
              <a:t>）分别以横轴上每组别两边界点为端点的线段为底边，作高为相应频数的矩形，就得到所求的频数直方图，如图：</a:t>
            </a: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50825" y="2060575"/>
            <a:ext cx="6054725" cy="3927475"/>
            <a:chOff x="1946" y="2160"/>
            <a:chExt cx="3814" cy="1967"/>
          </a:xfrm>
        </p:grpSpPr>
        <p:pic>
          <p:nvPicPr>
            <p:cNvPr id="19461" name="Picture 34" descr="s3h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90" y="2341"/>
              <a:ext cx="3266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35"/>
            <p:cNvSpPr txBox="1">
              <a:spLocks noChangeArrowheads="1"/>
            </p:cNvSpPr>
            <p:nvPr/>
          </p:nvSpPr>
          <p:spPr bwMode="auto">
            <a:xfrm>
              <a:off x="2154" y="3838"/>
              <a:ext cx="3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0</a:t>
              </a:r>
            </a:p>
          </p:txBody>
        </p:sp>
        <p:sp>
          <p:nvSpPr>
            <p:cNvPr id="19463" name="Text Box 36"/>
            <p:cNvSpPr txBox="1">
              <a:spLocks noChangeArrowheads="1"/>
            </p:cNvSpPr>
            <p:nvPr/>
          </p:nvSpPr>
          <p:spPr bwMode="auto">
            <a:xfrm>
              <a:off x="2200" y="3612"/>
              <a:ext cx="18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  <p:sp>
          <p:nvSpPr>
            <p:cNvPr id="19464" name="Text Box 37"/>
            <p:cNvSpPr txBox="1">
              <a:spLocks noChangeArrowheads="1"/>
            </p:cNvSpPr>
            <p:nvPr/>
          </p:nvSpPr>
          <p:spPr bwMode="auto">
            <a:xfrm>
              <a:off x="2200" y="3339"/>
              <a:ext cx="22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  <p:sp>
          <p:nvSpPr>
            <p:cNvPr id="19465" name="Text Box 38"/>
            <p:cNvSpPr txBox="1">
              <a:spLocks noChangeArrowheads="1"/>
            </p:cNvSpPr>
            <p:nvPr/>
          </p:nvSpPr>
          <p:spPr bwMode="auto">
            <a:xfrm>
              <a:off x="2154" y="3113"/>
              <a:ext cx="2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6</a:t>
              </a:r>
            </a:p>
          </p:txBody>
        </p:sp>
        <p:sp>
          <p:nvSpPr>
            <p:cNvPr id="19466" name="Text Box 39"/>
            <p:cNvSpPr txBox="1">
              <a:spLocks noChangeArrowheads="1"/>
            </p:cNvSpPr>
            <p:nvPr/>
          </p:nvSpPr>
          <p:spPr bwMode="auto">
            <a:xfrm>
              <a:off x="2154" y="2886"/>
              <a:ext cx="31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  <p:sp>
          <p:nvSpPr>
            <p:cNvPr id="19467" name="Text Box 40"/>
            <p:cNvSpPr txBox="1">
              <a:spLocks noChangeArrowheads="1"/>
            </p:cNvSpPr>
            <p:nvPr/>
          </p:nvSpPr>
          <p:spPr bwMode="auto">
            <a:xfrm>
              <a:off x="2109" y="2659"/>
              <a:ext cx="3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10</a:t>
              </a:r>
            </a:p>
          </p:txBody>
        </p:sp>
        <p:sp>
          <p:nvSpPr>
            <p:cNvPr id="19468" name="Text Box 41"/>
            <p:cNvSpPr txBox="1">
              <a:spLocks noChangeArrowheads="1"/>
            </p:cNvSpPr>
            <p:nvPr/>
          </p:nvSpPr>
          <p:spPr bwMode="auto">
            <a:xfrm>
              <a:off x="2154" y="2432"/>
              <a:ext cx="31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12</a:t>
              </a:r>
            </a:p>
          </p:txBody>
        </p:sp>
        <p:sp>
          <p:nvSpPr>
            <p:cNvPr id="19469" name="Text Box 42"/>
            <p:cNvSpPr txBox="1">
              <a:spLocks noChangeArrowheads="1"/>
            </p:cNvSpPr>
            <p:nvPr/>
          </p:nvSpPr>
          <p:spPr bwMode="auto">
            <a:xfrm>
              <a:off x="2313" y="2160"/>
              <a:ext cx="344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0000FF"/>
                  </a:solidFill>
                  <a:latin typeface="Book Antiqua" panose="02040602050305030304" pitchFamily="18" charset="0"/>
                </a:rPr>
                <a:t>20</a:t>
              </a:r>
              <a:r>
                <a:rPr lang="zh-CN" altLang="en-US" sz="2000" b="1">
                  <a:solidFill>
                    <a:srgbClr val="0000FF"/>
                  </a:solidFill>
                  <a:latin typeface="Book Antiqua" panose="02040602050305030304" pitchFamily="18" charset="0"/>
                </a:rPr>
                <a:t>名学生每分脉搏跳动次数的频数直方图</a:t>
              </a:r>
            </a:p>
          </p:txBody>
        </p:sp>
        <p:sp>
          <p:nvSpPr>
            <p:cNvPr id="19470" name="Text Box 43"/>
            <p:cNvSpPr txBox="1">
              <a:spLocks noChangeArrowheads="1"/>
            </p:cNvSpPr>
            <p:nvPr/>
          </p:nvSpPr>
          <p:spPr bwMode="auto">
            <a:xfrm>
              <a:off x="1946" y="2432"/>
              <a:ext cx="289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Book Antiqua" panose="02040602050305030304" pitchFamily="18" charset="0"/>
                </a:rPr>
                <a:t>频数（人）</a:t>
              </a:r>
            </a:p>
          </p:txBody>
        </p:sp>
        <p:sp>
          <p:nvSpPr>
            <p:cNvPr id="19471" name="Text Box 44"/>
            <p:cNvSpPr txBox="1">
              <a:spLocks noChangeArrowheads="1"/>
            </p:cNvSpPr>
            <p:nvPr/>
          </p:nvSpPr>
          <p:spPr bwMode="auto">
            <a:xfrm>
              <a:off x="2880" y="3929"/>
              <a:ext cx="199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65</a:t>
              </a:r>
              <a:r>
                <a:rPr lang="zh-CN" altLang="en-US">
                  <a:solidFill>
                    <a:srgbClr val="0000FF"/>
                  </a:solidFill>
                  <a:latin typeface="Book Antiqua" panose="02040602050305030304" pitchFamily="18" charset="0"/>
                </a:rPr>
                <a:t>　</a:t>
              </a: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70</a:t>
              </a:r>
              <a:r>
                <a:rPr lang="zh-CN" altLang="en-US">
                  <a:solidFill>
                    <a:srgbClr val="0000FF"/>
                  </a:solidFill>
                  <a:latin typeface="Book Antiqua" panose="02040602050305030304" pitchFamily="18" charset="0"/>
                </a:rPr>
                <a:t>　</a:t>
              </a:r>
              <a:r>
                <a:rPr lang="zh-CN" altLang="en-US" sz="1200">
                  <a:solidFill>
                    <a:srgbClr val="0000FF"/>
                  </a:solidFill>
                  <a:latin typeface="Book Antiqua" panose="02040602050305030304" pitchFamily="18" charset="0"/>
                </a:rPr>
                <a:t>　</a:t>
              </a: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75</a:t>
              </a:r>
              <a:r>
                <a:rPr lang="zh-CN" altLang="en-US" sz="1000">
                  <a:solidFill>
                    <a:srgbClr val="0000FF"/>
                  </a:solidFill>
                  <a:latin typeface="Book Antiqua" panose="02040602050305030304" pitchFamily="18" charset="0"/>
                </a:rPr>
                <a:t>　　</a:t>
              </a: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80</a:t>
              </a:r>
              <a:r>
                <a:rPr lang="zh-CN" altLang="en-US">
                  <a:solidFill>
                    <a:srgbClr val="0000FF"/>
                  </a:solidFill>
                  <a:latin typeface="Book Antiqua" panose="02040602050305030304" pitchFamily="18" charset="0"/>
                </a:rPr>
                <a:t>　</a:t>
              </a: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85</a:t>
              </a:r>
              <a:r>
                <a:rPr lang="zh-CN" altLang="en-US" sz="1400">
                  <a:solidFill>
                    <a:srgbClr val="0000FF"/>
                  </a:solidFill>
                  <a:latin typeface="Book Antiqua" panose="02040602050305030304" pitchFamily="18" charset="0"/>
                </a:rPr>
                <a:t>　　</a:t>
              </a:r>
              <a:r>
                <a:rPr lang="en-US" altLang="zh-CN">
                  <a:solidFill>
                    <a:srgbClr val="0000FF"/>
                  </a:solidFill>
                  <a:latin typeface="Book Antiqua" panose="02040602050305030304" pitchFamily="18" charset="0"/>
                </a:rPr>
                <a:t>90</a:t>
              </a:r>
              <a:r>
                <a:rPr lang="zh-CN" altLang="en-US">
                  <a:solidFill>
                    <a:srgbClr val="0000FF"/>
                  </a:solidFill>
                  <a:latin typeface="Book Antiqua" panose="02040602050305030304" pitchFamily="18" charset="0"/>
                </a:rPr>
                <a:t>　</a:t>
              </a:r>
            </a:p>
          </p:txBody>
        </p:sp>
        <p:sp>
          <p:nvSpPr>
            <p:cNvPr id="19472" name="Text Box 45"/>
            <p:cNvSpPr txBox="1">
              <a:spLocks noChangeArrowheads="1"/>
            </p:cNvSpPr>
            <p:nvPr/>
          </p:nvSpPr>
          <p:spPr bwMode="auto">
            <a:xfrm>
              <a:off x="4785" y="3929"/>
              <a:ext cx="97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  <a:latin typeface="Book Antiqua" panose="02040602050305030304" pitchFamily="18" charset="0"/>
                </a:rPr>
                <a:t>脉搏（次）</a:t>
              </a:r>
            </a:p>
          </p:txBody>
        </p:sp>
      </p:grpSp>
      <p:sp>
        <p:nvSpPr>
          <p:cNvPr id="153647" name="AutoShape 47"/>
          <p:cNvSpPr>
            <a:spLocks noChangeArrowheads="1"/>
          </p:cNvSpPr>
          <p:nvPr/>
        </p:nvSpPr>
        <p:spPr bwMode="auto">
          <a:xfrm>
            <a:off x="6156325" y="2781300"/>
            <a:ext cx="2592388" cy="15128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r>
              <a:rPr lang="zh-CN" altLang="en-US" b="1">
                <a:solidFill>
                  <a:schemeClr val="tx2"/>
                </a:solidFill>
                <a:latin typeface="Book Antiqua" panose="02040602050305030304" pitchFamily="18" charset="0"/>
              </a:rPr>
              <a:t>为了使图形清晰美观，</a:t>
            </a:r>
          </a:p>
          <a:p>
            <a:r>
              <a:rPr lang="zh-CN" altLang="en-US" b="1">
                <a:solidFill>
                  <a:schemeClr val="tx2"/>
                </a:solidFill>
                <a:latin typeface="Book Antiqua" panose="02040602050305030304" pitchFamily="18" charset="0"/>
              </a:rPr>
              <a:t>频数直方图的横轴上可</a:t>
            </a:r>
          </a:p>
          <a:p>
            <a:r>
              <a:rPr lang="zh-CN" altLang="en-US" b="1">
                <a:solidFill>
                  <a:srgbClr val="FF0000"/>
                </a:solidFill>
                <a:latin typeface="Book Antiqua" panose="02040602050305030304" pitchFamily="18" charset="0"/>
              </a:rPr>
              <a:t>只标出组中值，不标出</a:t>
            </a:r>
          </a:p>
          <a:p>
            <a:r>
              <a:rPr lang="zh-CN" altLang="en-US" b="1">
                <a:solidFill>
                  <a:srgbClr val="FF0000"/>
                </a:solidFill>
                <a:latin typeface="Book Antiqua" panose="02040602050305030304" pitchFamily="18" charset="0"/>
              </a:rPr>
              <a:t>组界</a:t>
            </a:r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2" grpId="0" autoUpdateAnimBg="0"/>
      <p:bldP spid="15364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50825" y="1773238"/>
            <a:ext cx="8893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绘制频数直方图的一般步骤：</a:t>
            </a:r>
          </a:p>
        </p:txBody>
      </p:sp>
      <p:sp>
        <p:nvSpPr>
          <p:cNvPr id="20483" name="AutoShape 4" descr="圣诞老人的工作间"/>
          <p:cNvSpPr>
            <a:spLocks noChangeAspect="1" noChangeArrowheads="1"/>
          </p:cNvSpPr>
          <p:nvPr/>
        </p:nvSpPr>
        <p:spPr bwMode="auto">
          <a:xfrm>
            <a:off x="2865438" y="2689225"/>
            <a:ext cx="2960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AutoShape 5" descr="圣诞老人的工作间"/>
          <p:cNvSpPr>
            <a:spLocks noChangeAspect="1" noChangeArrowheads="1"/>
          </p:cNvSpPr>
          <p:nvPr/>
        </p:nvSpPr>
        <p:spPr bwMode="auto">
          <a:xfrm>
            <a:off x="2865438" y="2689225"/>
            <a:ext cx="2960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AutoShape 6" descr="圣诞老人的工作间"/>
          <p:cNvSpPr>
            <a:spLocks noChangeAspect="1" noChangeArrowheads="1"/>
          </p:cNvSpPr>
          <p:nvPr/>
        </p:nvSpPr>
        <p:spPr bwMode="auto">
          <a:xfrm>
            <a:off x="2865438" y="2689225"/>
            <a:ext cx="30019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827088" y="2349500"/>
            <a:ext cx="756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）计算最大值与最小值的差，确定统计量的范围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827088" y="2852738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）决定组数与组距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900113" y="3284538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）确定分点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900113" y="3716338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）列频数分布表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endParaRPr kumimoji="1"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900113" y="4149725"/>
            <a:ext cx="285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）画频数直方图</a:t>
            </a: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491" name="Picture 14" descr="图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263" y="663333"/>
            <a:ext cx="3744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102100" y="17748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  <p:bldP spid="160775" grpId="0" autoUpdateAnimBg="0"/>
      <p:bldP spid="160777" grpId="0" autoUpdateAnimBg="0"/>
      <p:bldP spid="160778" grpId="0" autoUpdateAnimBg="0"/>
      <p:bldP spid="160779" grpId="0" autoUpdateAnimBg="0"/>
      <p:bldP spid="1607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42988" y="1916113"/>
            <a:ext cx="5257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了解频数直方图的概念；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会读频数直方图；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会画频数直方图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6147" name="Picture 4" descr="童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3887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11188" y="1989138"/>
            <a:ext cx="9144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</a:rPr>
              <a:t>在统计里，我们称每个考查对象出现的次数为</a:t>
            </a:r>
            <a:r>
              <a:rPr lang="en-US" altLang="zh-CN" sz="2400" b="1" dirty="0">
                <a:latin typeface="宋体" panose="02010600030101010101" pitchFamily="2" charset="-122"/>
              </a:rPr>
              <a:t>_______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每个对象出现的次数与总次数的比值为</a:t>
            </a:r>
            <a:r>
              <a:rPr lang="zh-CN" altLang="en-US" sz="2400" b="1" u="sng" dirty="0">
                <a:latin typeface="宋体" panose="02010600030101010101" pitchFamily="2" charset="-122"/>
              </a:rPr>
              <a:t>       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235825" y="19891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频数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6011863" y="24923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频率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39750" y="32845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</a:rPr>
              <a:t>2.</a:t>
            </a:r>
            <a:r>
              <a:rPr lang="zh-CN" altLang="en-US" sz="2400" b="1">
                <a:latin typeface="宋体" panose="02010600030101010101" pitchFamily="2" charset="-122"/>
              </a:rPr>
              <a:t>各对象的频数之和等于</a:t>
            </a:r>
            <a:r>
              <a:rPr lang="en-US" altLang="zh-CN" sz="2400" b="1">
                <a:latin typeface="宋体" panose="02010600030101010101" pitchFamily="2" charset="-122"/>
              </a:rPr>
              <a:t>_________,</a:t>
            </a:r>
            <a:r>
              <a:rPr lang="zh-CN" altLang="en-US" sz="2400" b="1">
                <a:latin typeface="宋体" panose="02010600030101010101" pitchFamily="2" charset="-122"/>
              </a:rPr>
              <a:t>各频率之和等于</a:t>
            </a:r>
            <a:r>
              <a:rPr lang="zh-CN" altLang="en-US" sz="2400" b="1" u="sng">
                <a:latin typeface="宋体" panose="02010600030101010101" pitchFamily="2" charset="-122"/>
              </a:rPr>
              <a:t>     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995738" y="328453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数据总和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7812088" y="32845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539750" y="4076700"/>
            <a:ext cx="8353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</a:rPr>
              <a:t>3.</a:t>
            </a:r>
            <a:r>
              <a:rPr lang="zh-CN" altLang="en-US" sz="2400" b="1">
                <a:latin typeface="宋体" panose="02010600030101010101" pitchFamily="2" charset="-122"/>
              </a:rPr>
              <a:t>已知一个样本中，</a:t>
            </a:r>
            <a:r>
              <a:rPr lang="en-US" altLang="zh-CN" sz="2400" b="1">
                <a:latin typeface="宋体" panose="02010600030101010101" pitchFamily="2" charset="-122"/>
              </a:rPr>
              <a:t>50</a:t>
            </a:r>
            <a:r>
              <a:rPr lang="zh-CN" altLang="en-US" sz="2400" b="1">
                <a:latin typeface="宋体" panose="02010600030101010101" pitchFamily="2" charset="-122"/>
              </a:rPr>
              <a:t>个数据分别落在</a:t>
            </a:r>
            <a:r>
              <a:rPr lang="en-US" altLang="zh-CN" sz="2400" b="1">
                <a:latin typeface="宋体" panose="02010600030101010101" pitchFamily="2" charset="-122"/>
              </a:rPr>
              <a:t>5</a:t>
            </a:r>
            <a:r>
              <a:rPr lang="zh-CN" altLang="en-US" sz="2400" b="1">
                <a:latin typeface="宋体" panose="02010600030101010101" pitchFamily="2" charset="-122"/>
              </a:rPr>
              <a:t>个组内，第一、二、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</a:rPr>
              <a:t>三、五的数据个数分别为</a:t>
            </a:r>
            <a:r>
              <a:rPr lang="en-US" altLang="zh-CN" sz="2400" b="1"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</a:rPr>
              <a:t>15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</a:rPr>
              <a:t>5</a:t>
            </a:r>
            <a:r>
              <a:rPr lang="zh-CN" altLang="en-US" sz="2400" b="1">
                <a:latin typeface="宋体" panose="02010600030101010101" pitchFamily="2" charset="-122"/>
              </a:rPr>
              <a:t>，则第四组的频数为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u="sng">
                <a:latin typeface="宋体" panose="02010600030101010101" pitchFamily="2" charset="-122"/>
              </a:rPr>
              <a:t>          </a:t>
            </a:r>
            <a:r>
              <a:rPr lang="zh-CN" altLang="en-US" sz="2400" b="1">
                <a:latin typeface="宋体" panose="02010600030101010101" pitchFamily="2" charset="-122"/>
              </a:rPr>
              <a:t>，频率为</a:t>
            </a:r>
            <a:r>
              <a:rPr lang="zh-CN" altLang="en-US" sz="2400" b="1" u="sng">
                <a:latin typeface="宋体" panose="02010600030101010101" pitchFamily="2" charset="-122"/>
              </a:rPr>
              <a:t>         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1258888" y="51577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3708400" y="51577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40</a:t>
            </a:r>
            <a:r>
              <a:rPr kumimoji="1" lang="zh-CN" altLang="en-US" b="1">
                <a:solidFill>
                  <a:srgbClr val="0000FF"/>
                </a:solidFill>
              </a:rPr>
              <a:t>％</a:t>
            </a:r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3492500" y="836613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回顾思考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autoUpdateAnimBg="0"/>
      <p:bldP spid="179213" grpId="0" autoUpdateAnimBg="0"/>
      <p:bldP spid="179214" grpId="0" autoUpdateAnimBg="0"/>
      <p:bldP spid="179215" grpId="0" autoUpdateAnimBg="0"/>
      <p:bldP spid="179216" grpId="0" autoUpdateAnimBg="0"/>
      <p:bldP spid="179217" grpId="0" autoUpdateAnimBg="0"/>
      <p:bldP spid="179218" grpId="0" autoUpdateAnimBg="0"/>
      <p:bldP spid="179219" grpId="0" autoUpdateAnimBg="0"/>
      <p:bldP spid="1792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850" y="2492375"/>
          <a:ext cx="295275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4" imgW="10081260" imgH="7778115" progId="MSGraph.Chart.8">
                  <p:embed followColorScheme="full"/>
                </p:oleObj>
              </mc:Choice>
              <mc:Fallback>
                <p:oleObj name="Chart" r:id="rId4" imgW="10081260" imgH="777811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2952750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3575" y="2349500"/>
          <a:ext cx="273685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6" imgW="7236460" imgH="4831715" progId="MSGraph.Chart.8">
                  <p:embed followColorScheme="full"/>
                </p:oleObj>
              </mc:Choice>
              <mc:Fallback>
                <p:oleObj name="Chart" r:id="rId6" imgW="7236460" imgH="483171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49500"/>
                        <a:ext cx="273685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40425" y="2349500"/>
          <a:ext cx="2843213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8" imgW="7891145" imgH="6141085" progId="MSGraph.Chart.8">
                  <p:embed followColorScheme="full"/>
                </p:oleObj>
              </mc:Choice>
              <mc:Fallback>
                <p:oleObj name="Chart" r:id="rId8" imgW="7891145" imgH="61410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2843213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95288" y="4941888"/>
            <a:ext cx="2736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条形统计图可以清楚地表示出每个项目的具体数目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348038" y="4868863"/>
            <a:ext cx="259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折线统计图可以清楚地反映事物变化的情况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6156325" y="4724400"/>
            <a:ext cx="259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扇形统计图可以清楚地表示各部分在总体中所占的百分比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763713" y="1625600"/>
            <a:ext cx="561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统计图的特点：</a:t>
            </a:r>
          </a:p>
        </p:txBody>
      </p:sp>
      <p:pic>
        <p:nvPicPr>
          <p:cNvPr id="1033" name="Picture 11" descr="图片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288" y="620713"/>
            <a:ext cx="3444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utoUpdateAnimBg="0"/>
      <p:bldP spid="137222" grpId="0" autoUpdateAnimBg="0"/>
      <p:bldP spid="137223" grpId="0" autoUpdateAnimBg="0"/>
      <p:bldP spid="1372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893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2014</a:t>
            </a:r>
            <a:r>
              <a:rPr lang="zh-CN" altLang="en-US" sz="2800" b="1" dirty="0">
                <a:latin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月份在我市人民医院出生的</a:t>
            </a: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20</a:t>
            </a:r>
            <a:r>
              <a:rPr lang="zh-CN" altLang="en-US" sz="2800" b="1" dirty="0">
                <a:latin typeface="宋体" panose="02010600030101010101" pitchFamily="2" charset="-122"/>
              </a:rPr>
              <a:t>名新生婴儿的体重如下（单位</a:t>
            </a:r>
            <a:r>
              <a:rPr lang="en-US" altLang="zh-CN" sz="2800" b="1" dirty="0">
                <a:latin typeface="宋体" panose="02010600030101010101" pitchFamily="2" charset="-122"/>
              </a:rPr>
              <a:t>kg</a:t>
            </a:r>
            <a:r>
              <a:rPr lang="zh-CN" altLang="en-US" sz="2800" b="1" dirty="0">
                <a:latin typeface="宋体" panose="02010600030101010101" pitchFamily="2" charset="-122"/>
              </a:rPr>
              <a:t>）：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572000" y="2924175"/>
            <a:ext cx="4572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4.7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2.9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3.2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3.5</a:t>
            </a: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3.6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4.8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4.3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3.6</a:t>
            </a: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3.8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3.4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3.4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3.5</a:t>
            </a: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2.8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3.3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4.0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4.5</a:t>
            </a: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3.6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3.5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3.7</a:t>
            </a:r>
            <a:r>
              <a:rPr lang="zh-CN" altLang="en-US" sz="2800" b="1" dirty="0">
                <a:latin typeface="宋体" panose="02010600030101010101" pitchFamily="2" charset="-122"/>
              </a:rPr>
              <a:t>， </a:t>
            </a:r>
            <a:r>
              <a:rPr lang="en-US" altLang="zh-CN" sz="2800" b="1" dirty="0">
                <a:latin typeface="宋体" panose="02010600030101010101" pitchFamily="2" charset="-122"/>
              </a:rPr>
              <a:t>3.7 </a:t>
            </a:r>
          </a:p>
        </p:txBody>
      </p:sp>
      <p:pic>
        <p:nvPicPr>
          <p:cNvPr id="8196" name="Picture 8" descr="人民医院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40989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549275"/>
            <a:ext cx="24479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943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</a:rPr>
              <a:t>我市人民医院</a:t>
            </a:r>
            <a:r>
              <a:rPr lang="en-US" altLang="zh-CN" sz="2400" b="1" dirty="0">
                <a:latin typeface="宋体" panose="02010600030101010101" pitchFamily="2" charset="-122"/>
              </a:rPr>
              <a:t>2014</a:t>
            </a:r>
            <a:r>
              <a:rPr lang="zh-CN" altLang="en-US" sz="2400" b="1" dirty="0">
                <a:latin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月份新生婴儿体重</a:t>
            </a:r>
            <a:r>
              <a:rPr lang="zh-CN" altLang="en-US" sz="2400" b="1" dirty="0">
                <a:solidFill>
                  <a:srgbClr val="0000FF"/>
                </a:solidFill>
                <a:latin typeface="Garamond" panose="02020404030301010803" pitchFamily="18" charset="0"/>
              </a:rPr>
              <a:t>频数分布表</a:t>
            </a:r>
          </a:p>
        </p:txBody>
      </p:sp>
      <p:pic>
        <p:nvPicPr>
          <p:cNvPr id="9219" name="Picture 2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149725"/>
            <a:ext cx="48593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49"/>
          <p:cNvGrpSpPr/>
          <p:nvPr/>
        </p:nvGrpSpPr>
        <p:grpSpPr bwMode="auto">
          <a:xfrm>
            <a:off x="323850" y="1052513"/>
            <a:ext cx="5295900" cy="3168650"/>
            <a:chOff x="1087" y="618"/>
            <a:chExt cx="3336" cy="1907"/>
          </a:xfrm>
        </p:grpSpPr>
        <p:sp>
          <p:nvSpPr>
            <p:cNvPr id="9223" name="Rectangle 10"/>
            <p:cNvSpPr>
              <a:spLocks noChangeArrowheads="1"/>
            </p:cNvSpPr>
            <p:nvPr/>
          </p:nvSpPr>
          <p:spPr bwMode="auto">
            <a:xfrm>
              <a:off x="2312" y="1164"/>
              <a:ext cx="907" cy="2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4" name="Rectangle 13"/>
            <p:cNvSpPr>
              <a:spLocks noChangeArrowheads="1"/>
            </p:cNvSpPr>
            <p:nvPr/>
          </p:nvSpPr>
          <p:spPr bwMode="auto">
            <a:xfrm>
              <a:off x="2312" y="1435"/>
              <a:ext cx="907" cy="2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5" name="Rectangle 24"/>
            <p:cNvSpPr>
              <a:spLocks noChangeArrowheads="1"/>
            </p:cNvSpPr>
            <p:nvPr/>
          </p:nvSpPr>
          <p:spPr bwMode="auto">
            <a:xfrm>
              <a:off x="2312" y="891"/>
              <a:ext cx="886" cy="2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226" name="Group 48"/>
            <p:cNvGrpSpPr/>
            <p:nvPr/>
          </p:nvGrpSpPr>
          <p:grpSpPr bwMode="auto">
            <a:xfrm>
              <a:off x="1087" y="618"/>
              <a:ext cx="3336" cy="1907"/>
              <a:chOff x="1087" y="618"/>
              <a:chExt cx="3336" cy="1907"/>
            </a:xfrm>
          </p:grpSpPr>
          <p:sp>
            <p:nvSpPr>
              <p:cNvPr id="9227" name="Rectangle 11"/>
              <p:cNvSpPr>
                <a:spLocks noChangeArrowheads="1"/>
              </p:cNvSpPr>
              <p:nvPr/>
            </p:nvSpPr>
            <p:spPr bwMode="auto">
              <a:xfrm>
                <a:off x="3198" y="1162"/>
                <a:ext cx="1224" cy="27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400" b="1">
                    <a:latin typeface="宋体" panose="02010600030101010101" pitchFamily="2" charset="-122"/>
                  </a:rPr>
                  <a:t>7</a:t>
                </a:r>
              </a:p>
            </p:txBody>
          </p:sp>
          <p:grpSp>
            <p:nvGrpSpPr>
              <p:cNvPr id="9228" name="Group 47"/>
              <p:cNvGrpSpPr/>
              <p:nvPr/>
            </p:nvGrpSpPr>
            <p:grpSpPr bwMode="auto">
              <a:xfrm>
                <a:off x="1087" y="618"/>
                <a:ext cx="3336" cy="1907"/>
                <a:chOff x="1087" y="618"/>
                <a:chExt cx="3336" cy="1907"/>
              </a:xfrm>
            </p:grpSpPr>
            <p:sp>
              <p:nvSpPr>
                <p:cNvPr id="9229" name="Rectangle 16"/>
                <p:cNvSpPr>
                  <a:spLocks noChangeArrowheads="1"/>
                </p:cNvSpPr>
                <p:nvPr/>
              </p:nvSpPr>
              <p:spPr bwMode="auto">
                <a:xfrm>
                  <a:off x="2312" y="1707"/>
                  <a:ext cx="907" cy="2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230" name="Group 27"/>
                <p:cNvGrpSpPr/>
                <p:nvPr/>
              </p:nvGrpSpPr>
              <p:grpSpPr bwMode="auto">
                <a:xfrm>
                  <a:off x="2630" y="982"/>
                  <a:ext cx="181" cy="136"/>
                  <a:chOff x="748" y="3838"/>
                  <a:chExt cx="227" cy="182"/>
                </a:xfrm>
              </p:grpSpPr>
              <p:sp>
                <p:nvSpPr>
                  <p:cNvPr id="926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838"/>
                    <a:ext cx="22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838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231" name="Group 31"/>
                <p:cNvGrpSpPr/>
                <p:nvPr/>
              </p:nvGrpSpPr>
              <p:grpSpPr bwMode="auto">
                <a:xfrm>
                  <a:off x="2902" y="1254"/>
                  <a:ext cx="136" cy="137"/>
                  <a:chOff x="748" y="3838"/>
                  <a:chExt cx="227" cy="182"/>
                </a:xfrm>
              </p:grpSpPr>
              <p:sp>
                <p:nvSpPr>
                  <p:cNvPr id="925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838"/>
                    <a:ext cx="22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838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32" name="Line 35"/>
                <p:cNvSpPr>
                  <a:spLocks noChangeShapeType="1"/>
                </p:cNvSpPr>
                <p:nvPr/>
              </p:nvSpPr>
              <p:spPr bwMode="auto">
                <a:xfrm>
                  <a:off x="2902" y="1526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233" name="Group 46"/>
                <p:cNvGrpSpPr/>
                <p:nvPr/>
              </p:nvGrpSpPr>
              <p:grpSpPr bwMode="auto">
                <a:xfrm>
                  <a:off x="1087" y="618"/>
                  <a:ext cx="3336" cy="1907"/>
                  <a:chOff x="1087" y="618"/>
                  <a:chExt cx="3336" cy="1907"/>
                </a:xfrm>
              </p:grpSpPr>
              <p:sp>
                <p:nvSpPr>
                  <p:cNvPr id="923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619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800" b="1">
                        <a:latin typeface="Garamond" panose="02020404030301010803" pitchFamily="18" charset="0"/>
                      </a:rPr>
                      <a:t>组别</a:t>
                    </a:r>
                    <a:r>
                      <a:rPr lang="zh-CN" altLang="en-US" b="1"/>
                      <a:t>（</a:t>
                    </a:r>
                    <a:r>
                      <a:rPr lang="en-US" altLang="zh-CN" b="1"/>
                      <a:t>kg</a:t>
                    </a:r>
                    <a:r>
                      <a:rPr lang="zh-CN" altLang="en-US" b="1"/>
                      <a:t>）</a:t>
                    </a:r>
                    <a:endParaRPr lang="zh-CN" altLang="en-US" sz="2800" b="1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923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618"/>
                    <a:ext cx="953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800" b="1">
                        <a:latin typeface="Garamond" panose="02020404030301010803" pitchFamily="18" charset="0"/>
                      </a:rPr>
                      <a:t>划记</a:t>
                    </a:r>
                    <a:endParaRPr lang="zh-CN" altLang="en-US" sz="2800" b="1"/>
                  </a:p>
                </p:txBody>
              </p:sp>
              <p:sp>
                <p:nvSpPr>
                  <p:cNvPr id="924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619"/>
                    <a:ext cx="1224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800" b="1">
                        <a:latin typeface="Garamond" panose="02020404030301010803" pitchFamily="18" charset="0"/>
                      </a:rPr>
                      <a:t>频数</a:t>
                    </a:r>
                  </a:p>
                </p:txBody>
              </p:sp>
              <p:sp>
                <p:nvSpPr>
                  <p:cNvPr id="924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892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2.75—3.15</a:t>
                    </a:r>
                  </a:p>
                </p:txBody>
              </p:sp>
              <p:sp>
                <p:nvSpPr>
                  <p:cNvPr id="924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892"/>
                    <a:ext cx="1224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924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1164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3.15—3.55</a:t>
                    </a:r>
                  </a:p>
                </p:txBody>
              </p:sp>
              <p:sp>
                <p:nvSpPr>
                  <p:cNvPr id="924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1435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3.55—3.95</a:t>
                    </a:r>
                  </a:p>
                </p:txBody>
              </p:sp>
              <p:sp>
                <p:nvSpPr>
                  <p:cNvPr id="924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434"/>
                    <a:ext cx="1224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6</a:t>
                    </a:r>
                  </a:p>
                </p:txBody>
              </p:sp>
              <p:sp>
                <p:nvSpPr>
                  <p:cNvPr id="924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1707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3.95—4.35</a:t>
                    </a:r>
                  </a:p>
                </p:txBody>
              </p:sp>
              <p:sp>
                <p:nvSpPr>
                  <p:cNvPr id="92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06"/>
                    <a:ext cx="1224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924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1980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4.35—4.75 </a:t>
                    </a:r>
                  </a:p>
                </p:txBody>
              </p:sp>
              <p:sp>
                <p:nvSpPr>
                  <p:cNvPr id="92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312" y="1980"/>
                    <a:ext cx="907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5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979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925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2252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4.75—5.15</a:t>
                    </a:r>
                  </a:p>
                </p:txBody>
              </p:sp>
              <p:sp>
                <p:nvSpPr>
                  <p:cNvPr id="925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312" y="2252"/>
                    <a:ext cx="907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5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2251"/>
                    <a:ext cx="1225" cy="27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CN" sz="2400" b="1">
                        <a:latin typeface="宋体" panose="02010600030101010101" pitchFamily="2" charset="-122"/>
                      </a:rPr>
                      <a:t>1</a:t>
                    </a:r>
                  </a:p>
                </p:txBody>
              </p:sp>
              <p:sp>
                <p:nvSpPr>
                  <p:cNvPr id="925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9" y="1163"/>
                    <a:ext cx="771" cy="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en-US" sz="2400" b="1">
                        <a:ea typeface="黑体" panose="02010609060101010101" pitchFamily="49" charset="-122"/>
                      </a:rPr>
                      <a:t>正</a:t>
                    </a:r>
                  </a:p>
                </p:txBody>
              </p:sp>
              <p:sp>
                <p:nvSpPr>
                  <p:cNvPr id="9255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39" y="1419"/>
                    <a:ext cx="771" cy="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en-US" sz="2400" b="1">
                        <a:ea typeface="黑体" panose="02010609060101010101" pitchFamily="49" charset="-122"/>
                      </a:rPr>
                      <a:t>正</a:t>
                    </a:r>
                  </a:p>
                </p:txBody>
              </p:sp>
              <p:grpSp>
                <p:nvGrpSpPr>
                  <p:cNvPr id="9256" name="Group 36"/>
                  <p:cNvGrpSpPr/>
                  <p:nvPr/>
                </p:nvGrpSpPr>
                <p:grpSpPr bwMode="auto">
                  <a:xfrm>
                    <a:off x="2630" y="1798"/>
                    <a:ext cx="136" cy="136"/>
                    <a:chOff x="748" y="3838"/>
                    <a:chExt cx="227" cy="182"/>
                  </a:xfrm>
                </p:grpSpPr>
                <p:sp>
                  <p:nvSpPr>
                    <p:cNvPr id="925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" y="3838"/>
                      <a:ext cx="22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5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838"/>
                      <a:ext cx="0" cy="18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9234" name="Group 39"/>
                <p:cNvGrpSpPr/>
                <p:nvPr/>
              </p:nvGrpSpPr>
              <p:grpSpPr bwMode="auto">
                <a:xfrm>
                  <a:off x="2630" y="2070"/>
                  <a:ext cx="136" cy="136"/>
                  <a:chOff x="748" y="3838"/>
                  <a:chExt cx="227" cy="182"/>
                </a:xfrm>
              </p:grpSpPr>
              <p:sp>
                <p:nvSpPr>
                  <p:cNvPr id="923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838"/>
                    <a:ext cx="22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3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838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35" name="Line 42"/>
                <p:cNvSpPr>
                  <a:spLocks noChangeShapeType="1"/>
                </p:cNvSpPr>
                <p:nvPr/>
              </p:nvSpPr>
              <p:spPr bwMode="auto">
                <a:xfrm>
                  <a:off x="2675" y="2388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5931" name="Text Box 43"/>
          <p:cNvSpPr txBox="1">
            <a:spLocks noChangeArrowheads="1"/>
          </p:cNvSpPr>
          <p:nvPr/>
        </p:nvSpPr>
        <p:spPr bwMode="auto">
          <a:xfrm>
            <a:off x="5651500" y="1125538"/>
            <a:ext cx="3097213" cy="3014662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思考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kumimoji="1"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kumimoji="1"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　　　　　　　　　　　　　　　　　　　　　　</a:t>
            </a:r>
            <a:r>
              <a:rPr lang="zh-CN" altLang="en-US" sz="2400" b="1" dirty="0">
                <a:latin typeface="宋体" panose="02010600030101010101" pitchFamily="2" charset="-122"/>
              </a:rPr>
              <a:t>频数分布表可以反映数据的分布情况，那么还有没有其它方式能更直接、更形象的反映数据分布的情况呢？</a:t>
            </a:r>
          </a:p>
        </p:txBody>
      </p:sp>
      <p:pic>
        <p:nvPicPr>
          <p:cNvPr id="9222" name="图片 2" descr="花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876925"/>
            <a:ext cx="2339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4" name="Picture 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5148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我市人民医院</a:t>
            </a:r>
            <a:r>
              <a:rPr lang="en-US" altLang="zh-CN" sz="2800" b="1">
                <a:solidFill>
                  <a:srgbClr val="0000FF"/>
                </a:solidFill>
                <a:latin typeface="Garamond" panose="02020404030301010803" pitchFamily="18" charset="0"/>
              </a:rPr>
              <a:t>2014</a:t>
            </a:r>
            <a:r>
              <a:rPr lang="zh-CN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年</a:t>
            </a:r>
            <a:r>
              <a:rPr lang="en-US" altLang="zh-CN" sz="2800" b="1">
                <a:solidFill>
                  <a:srgbClr val="0000FF"/>
                </a:solidFill>
                <a:latin typeface="Garamond" panose="02020404030301010803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月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份新生婴儿体重</a:t>
            </a:r>
          </a:p>
          <a:p>
            <a:pPr eaLnBrk="1" hangingPunct="1"/>
            <a:r>
              <a:rPr lang="zh-CN" altLang="en-US" sz="2800" b="1">
                <a:latin typeface="Garamond" panose="02020404030301010803" pitchFamily="18" charset="0"/>
              </a:rPr>
              <a:t>频数直方图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0" y="2276475"/>
            <a:ext cx="7056438" cy="4610100"/>
            <a:chOff x="-23" y="890"/>
            <a:chExt cx="5443" cy="3470"/>
          </a:xfrm>
        </p:grpSpPr>
        <p:grpSp>
          <p:nvGrpSpPr>
            <p:cNvPr id="10258" name="Group 4"/>
            <p:cNvGrpSpPr/>
            <p:nvPr/>
          </p:nvGrpSpPr>
          <p:grpSpPr bwMode="auto">
            <a:xfrm>
              <a:off x="-23" y="1069"/>
              <a:ext cx="411" cy="3105"/>
              <a:chOff x="1663" y="817"/>
              <a:chExt cx="411" cy="3105"/>
            </a:xfrm>
          </p:grpSpPr>
          <p:grpSp>
            <p:nvGrpSpPr>
              <p:cNvPr id="10329" name="Group 5"/>
              <p:cNvGrpSpPr/>
              <p:nvPr/>
            </p:nvGrpSpPr>
            <p:grpSpPr bwMode="auto">
              <a:xfrm>
                <a:off x="1983" y="2279"/>
                <a:ext cx="91" cy="1088"/>
                <a:chOff x="2291" y="2143"/>
                <a:chExt cx="91" cy="1088"/>
              </a:xfrm>
            </p:grpSpPr>
            <p:sp>
              <p:nvSpPr>
                <p:cNvPr id="10343" name="Line 6"/>
                <p:cNvSpPr>
                  <a:spLocks noChangeShapeType="1"/>
                </p:cNvSpPr>
                <p:nvPr/>
              </p:nvSpPr>
              <p:spPr bwMode="auto">
                <a:xfrm>
                  <a:off x="2291" y="3231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4" name="Line 7"/>
                <p:cNvSpPr>
                  <a:spLocks noChangeShapeType="1"/>
                </p:cNvSpPr>
                <p:nvPr/>
              </p:nvSpPr>
              <p:spPr bwMode="auto">
                <a:xfrm>
                  <a:off x="2292" y="2868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5" name="Line 8"/>
                <p:cNvSpPr>
                  <a:spLocks noChangeShapeType="1"/>
                </p:cNvSpPr>
                <p:nvPr/>
              </p:nvSpPr>
              <p:spPr bwMode="auto">
                <a:xfrm>
                  <a:off x="2291" y="2505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6" name="Line 9"/>
                <p:cNvSpPr>
                  <a:spLocks noChangeShapeType="1"/>
                </p:cNvSpPr>
                <p:nvPr/>
              </p:nvSpPr>
              <p:spPr bwMode="auto">
                <a:xfrm>
                  <a:off x="2291" y="2143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30" name="Group 10"/>
              <p:cNvGrpSpPr/>
              <p:nvPr/>
            </p:nvGrpSpPr>
            <p:grpSpPr bwMode="auto">
              <a:xfrm>
                <a:off x="1663" y="817"/>
                <a:ext cx="409" cy="3105"/>
                <a:chOff x="1700" y="817"/>
                <a:chExt cx="409" cy="3105"/>
              </a:xfrm>
            </p:grpSpPr>
            <p:sp>
              <p:nvSpPr>
                <p:cNvPr id="103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92" y="3259"/>
                  <a:ext cx="317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1</a:t>
                  </a:r>
                </a:p>
              </p:txBody>
            </p:sp>
            <p:sp>
              <p:nvSpPr>
                <p:cNvPr id="103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92" y="2895"/>
                  <a:ext cx="31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2</a:t>
                  </a:r>
                </a:p>
              </p:txBody>
            </p:sp>
            <p:sp>
              <p:nvSpPr>
                <p:cNvPr id="103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2" y="2530"/>
                  <a:ext cx="317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3</a:t>
                  </a:r>
                </a:p>
              </p:txBody>
            </p:sp>
            <p:sp>
              <p:nvSpPr>
                <p:cNvPr id="103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92" y="2166"/>
                  <a:ext cx="31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4</a:t>
                  </a:r>
                </a:p>
              </p:txBody>
            </p:sp>
            <p:sp>
              <p:nvSpPr>
                <p:cNvPr id="10335" name="Line 15"/>
                <p:cNvSpPr>
                  <a:spLocks noChangeShapeType="1"/>
                </p:cNvSpPr>
                <p:nvPr/>
              </p:nvSpPr>
              <p:spPr bwMode="auto">
                <a:xfrm>
                  <a:off x="2018" y="1909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36" name="Line 16"/>
                <p:cNvSpPr>
                  <a:spLocks noChangeShapeType="1"/>
                </p:cNvSpPr>
                <p:nvPr/>
              </p:nvSpPr>
              <p:spPr bwMode="auto">
                <a:xfrm>
                  <a:off x="2018" y="1545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01" y="1801"/>
                  <a:ext cx="317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 5</a:t>
                  </a:r>
                </a:p>
              </p:txBody>
            </p:sp>
            <p:sp>
              <p:nvSpPr>
                <p:cNvPr id="103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01" y="1425"/>
                  <a:ext cx="317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 6</a:t>
                  </a:r>
                </a:p>
              </p:txBody>
            </p:sp>
            <p:sp>
              <p:nvSpPr>
                <p:cNvPr id="10339" name="Line 19"/>
                <p:cNvSpPr>
                  <a:spLocks noChangeShapeType="1"/>
                </p:cNvSpPr>
                <p:nvPr/>
              </p:nvSpPr>
              <p:spPr bwMode="auto">
                <a:xfrm>
                  <a:off x="2018" y="1181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0" name="Line 20"/>
                <p:cNvSpPr>
                  <a:spLocks noChangeShapeType="1"/>
                </p:cNvSpPr>
                <p:nvPr/>
              </p:nvSpPr>
              <p:spPr bwMode="auto">
                <a:xfrm>
                  <a:off x="2018" y="817"/>
                  <a:ext cx="9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00" y="1074"/>
                  <a:ext cx="317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 7</a:t>
                  </a:r>
                </a:p>
              </p:txBody>
            </p:sp>
            <p:sp>
              <p:nvSpPr>
                <p:cNvPr id="103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92" y="3624"/>
                  <a:ext cx="31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/>
                    <a:t>0</a:t>
                  </a:r>
                </a:p>
              </p:txBody>
            </p:sp>
          </p:grpSp>
        </p:grpSp>
        <p:grpSp>
          <p:nvGrpSpPr>
            <p:cNvPr id="10259" name="Group 23"/>
            <p:cNvGrpSpPr/>
            <p:nvPr/>
          </p:nvGrpSpPr>
          <p:grpSpPr bwMode="auto">
            <a:xfrm>
              <a:off x="294" y="3799"/>
              <a:ext cx="4292" cy="318"/>
              <a:chOff x="2018" y="3521"/>
              <a:chExt cx="2948" cy="318"/>
            </a:xfrm>
          </p:grpSpPr>
          <p:sp>
            <p:nvSpPr>
              <p:cNvPr id="10323" name="Line 24"/>
              <p:cNvSpPr>
                <a:spLocks noChangeShapeType="1"/>
              </p:cNvSpPr>
              <p:nvPr/>
            </p:nvSpPr>
            <p:spPr bwMode="auto">
              <a:xfrm>
                <a:off x="2516" y="3715"/>
                <a:ext cx="24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24" name="Group 25"/>
              <p:cNvGrpSpPr/>
              <p:nvPr/>
            </p:nvGrpSpPr>
            <p:grpSpPr bwMode="auto">
              <a:xfrm>
                <a:off x="2018" y="3521"/>
                <a:ext cx="498" cy="318"/>
                <a:chOff x="2064" y="2976"/>
                <a:chExt cx="498" cy="318"/>
              </a:xfrm>
            </p:grpSpPr>
            <p:sp>
              <p:nvSpPr>
                <p:cNvPr id="10325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3158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2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291" y="2976"/>
                  <a:ext cx="135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27" name="Line 28"/>
                <p:cNvSpPr>
                  <a:spLocks noChangeShapeType="1"/>
                </p:cNvSpPr>
                <p:nvPr/>
              </p:nvSpPr>
              <p:spPr bwMode="auto">
                <a:xfrm>
                  <a:off x="2426" y="2976"/>
                  <a:ext cx="0" cy="3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2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426" y="3158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60" name="Line 30"/>
            <p:cNvSpPr>
              <a:spLocks noChangeShapeType="1"/>
            </p:cNvSpPr>
            <p:nvPr/>
          </p:nvSpPr>
          <p:spPr bwMode="auto">
            <a:xfrm>
              <a:off x="1246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Line 31"/>
            <p:cNvSpPr>
              <a:spLocks noChangeShapeType="1"/>
            </p:cNvSpPr>
            <p:nvPr/>
          </p:nvSpPr>
          <p:spPr bwMode="auto">
            <a:xfrm>
              <a:off x="1699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Line 32"/>
            <p:cNvSpPr>
              <a:spLocks noChangeShapeType="1"/>
            </p:cNvSpPr>
            <p:nvPr/>
          </p:nvSpPr>
          <p:spPr bwMode="auto">
            <a:xfrm>
              <a:off x="2091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Line 33"/>
            <p:cNvSpPr>
              <a:spLocks noChangeShapeType="1"/>
            </p:cNvSpPr>
            <p:nvPr/>
          </p:nvSpPr>
          <p:spPr bwMode="auto">
            <a:xfrm>
              <a:off x="3452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Line 34"/>
            <p:cNvSpPr>
              <a:spLocks noChangeShapeType="1"/>
            </p:cNvSpPr>
            <p:nvPr/>
          </p:nvSpPr>
          <p:spPr bwMode="auto">
            <a:xfrm>
              <a:off x="2545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Line 35"/>
            <p:cNvSpPr>
              <a:spLocks noChangeShapeType="1"/>
            </p:cNvSpPr>
            <p:nvPr/>
          </p:nvSpPr>
          <p:spPr bwMode="auto">
            <a:xfrm flipV="1">
              <a:off x="322" y="1004"/>
              <a:ext cx="18" cy="29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Text Box 36"/>
            <p:cNvSpPr txBox="1">
              <a:spLocks noChangeArrowheads="1"/>
            </p:cNvSpPr>
            <p:nvPr/>
          </p:nvSpPr>
          <p:spPr bwMode="auto">
            <a:xfrm>
              <a:off x="50" y="1019"/>
              <a:ext cx="51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/>
                <a:t>8</a:t>
              </a:r>
            </a:p>
          </p:txBody>
        </p:sp>
        <p:sp>
          <p:nvSpPr>
            <p:cNvPr id="10267" name="Text Box 37"/>
            <p:cNvSpPr txBox="1">
              <a:spLocks noChangeArrowheads="1"/>
            </p:cNvSpPr>
            <p:nvPr/>
          </p:nvSpPr>
          <p:spPr bwMode="auto">
            <a:xfrm>
              <a:off x="385" y="890"/>
              <a:ext cx="117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/>
                <a:t>频数（人）</a:t>
              </a:r>
            </a:p>
          </p:txBody>
        </p:sp>
        <p:sp>
          <p:nvSpPr>
            <p:cNvPr id="10268" name="Line 38"/>
            <p:cNvSpPr>
              <a:spLocks noChangeShapeType="1"/>
            </p:cNvSpPr>
            <p:nvPr/>
          </p:nvSpPr>
          <p:spPr bwMode="auto">
            <a:xfrm>
              <a:off x="2998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Line 39"/>
            <p:cNvSpPr>
              <a:spLocks noChangeShapeType="1"/>
            </p:cNvSpPr>
            <p:nvPr/>
          </p:nvSpPr>
          <p:spPr bwMode="auto">
            <a:xfrm>
              <a:off x="3905" y="3979"/>
              <a:ext cx="1" cy="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0" name="Line 40"/>
            <p:cNvSpPr>
              <a:spLocks noChangeShapeType="1"/>
            </p:cNvSpPr>
            <p:nvPr/>
          </p:nvSpPr>
          <p:spPr bwMode="auto">
            <a:xfrm>
              <a:off x="367" y="3245"/>
              <a:ext cx="113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71" name="Group 41"/>
            <p:cNvGrpSpPr/>
            <p:nvPr/>
          </p:nvGrpSpPr>
          <p:grpSpPr bwMode="auto">
            <a:xfrm>
              <a:off x="1864" y="1434"/>
              <a:ext cx="472" cy="2546"/>
              <a:chOff x="3923" y="1162"/>
              <a:chExt cx="409" cy="2550"/>
            </a:xfrm>
          </p:grpSpPr>
          <p:sp>
            <p:nvSpPr>
              <p:cNvPr id="10320" name="Line 42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1" name="Line 43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2" name="Line 44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72" name="Line 45"/>
            <p:cNvSpPr>
              <a:spLocks noChangeShapeType="1"/>
            </p:cNvSpPr>
            <p:nvPr/>
          </p:nvSpPr>
          <p:spPr bwMode="auto">
            <a:xfrm flipV="1">
              <a:off x="385" y="1413"/>
              <a:ext cx="4146" cy="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3" name="Line 46"/>
            <p:cNvSpPr>
              <a:spLocks noChangeShapeType="1"/>
            </p:cNvSpPr>
            <p:nvPr/>
          </p:nvSpPr>
          <p:spPr bwMode="auto">
            <a:xfrm>
              <a:off x="277" y="1793"/>
              <a:ext cx="165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74" name="Group 47"/>
            <p:cNvGrpSpPr/>
            <p:nvPr/>
          </p:nvGrpSpPr>
          <p:grpSpPr bwMode="auto">
            <a:xfrm>
              <a:off x="2290" y="2167"/>
              <a:ext cx="499" cy="1813"/>
              <a:chOff x="3923" y="1162"/>
              <a:chExt cx="409" cy="2550"/>
            </a:xfrm>
          </p:grpSpPr>
          <p:sp>
            <p:nvSpPr>
              <p:cNvPr id="10317" name="Line 48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8" name="Line 49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9" name="Line 50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75" name="Group 51"/>
            <p:cNvGrpSpPr/>
            <p:nvPr/>
          </p:nvGrpSpPr>
          <p:grpSpPr bwMode="auto">
            <a:xfrm>
              <a:off x="2726" y="3249"/>
              <a:ext cx="519" cy="731"/>
              <a:chOff x="3923" y="1162"/>
              <a:chExt cx="409" cy="2550"/>
            </a:xfrm>
          </p:grpSpPr>
          <p:sp>
            <p:nvSpPr>
              <p:cNvPr id="10314" name="Line 52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5" name="Line 53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6" name="Line 54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76" name="Group 55"/>
            <p:cNvGrpSpPr/>
            <p:nvPr/>
          </p:nvGrpSpPr>
          <p:grpSpPr bwMode="auto">
            <a:xfrm>
              <a:off x="3180" y="3249"/>
              <a:ext cx="519" cy="731"/>
              <a:chOff x="3923" y="1162"/>
              <a:chExt cx="409" cy="2550"/>
            </a:xfrm>
          </p:grpSpPr>
          <p:sp>
            <p:nvSpPr>
              <p:cNvPr id="10311" name="Line 56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2" name="Line 57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3" name="Line 58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77" name="Group 59"/>
            <p:cNvGrpSpPr/>
            <p:nvPr/>
          </p:nvGrpSpPr>
          <p:grpSpPr bwMode="auto">
            <a:xfrm>
              <a:off x="3633" y="3612"/>
              <a:ext cx="519" cy="368"/>
              <a:chOff x="3923" y="1162"/>
              <a:chExt cx="409" cy="2550"/>
            </a:xfrm>
          </p:grpSpPr>
          <p:sp>
            <p:nvSpPr>
              <p:cNvPr id="10308" name="Line 60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9" name="Line 61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0" name="Line 62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78" name="Line 63"/>
            <p:cNvSpPr>
              <a:spLocks noChangeShapeType="1"/>
            </p:cNvSpPr>
            <p:nvPr/>
          </p:nvSpPr>
          <p:spPr bwMode="auto">
            <a:xfrm>
              <a:off x="322" y="3245"/>
              <a:ext cx="160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9" name="Line 64"/>
            <p:cNvSpPr>
              <a:spLocks noChangeShapeType="1"/>
            </p:cNvSpPr>
            <p:nvPr/>
          </p:nvSpPr>
          <p:spPr bwMode="auto">
            <a:xfrm>
              <a:off x="322" y="2156"/>
              <a:ext cx="160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Line 65"/>
            <p:cNvSpPr>
              <a:spLocks noChangeShapeType="1"/>
            </p:cNvSpPr>
            <p:nvPr/>
          </p:nvSpPr>
          <p:spPr bwMode="auto">
            <a:xfrm>
              <a:off x="322" y="2519"/>
              <a:ext cx="160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Line 66"/>
            <p:cNvSpPr>
              <a:spLocks noChangeShapeType="1"/>
            </p:cNvSpPr>
            <p:nvPr/>
          </p:nvSpPr>
          <p:spPr bwMode="auto">
            <a:xfrm>
              <a:off x="322" y="2882"/>
              <a:ext cx="160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2" name="Line 67"/>
            <p:cNvSpPr>
              <a:spLocks noChangeShapeType="1"/>
            </p:cNvSpPr>
            <p:nvPr/>
          </p:nvSpPr>
          <p:spPr bwMode="auto">
            <a:xfrm>
              <a:off x="367" y="3608"/>
              <a:ext cx="113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3" name="Line 68"/>
            <p:cNvSpPr>
              <a:spLocks noChangeShapeType="1"/>
            </p:cNvSpPr>
            <p:nvPr/>
          </p:nvSpPr>
          <p:spPr bwMode="auto">
            <a:xfrm flipH="1" flipV="1">
              <a:off x="4513" y="1413"/>
              <a:ext cx="27" cy="25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4" name="Line 69"/>
            <p:cNvSpPr>
              <a:spLocks noChangeShapeType="1"/>
            </p:cNvSpPr>
            <p:nvPr/>
          </p:nvSpPr>
          <p:spPr bwMode="auto">
            <a:xfrm>
              <a:off x="2290" y="1775"/>
              <a:ext cx="22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5" name="Line 70"/>
            <p:cNvSpPr>
              <a:spLocks noChangeShapeType="1"/>
            </p:cNvSpPr>
            <p:nvPr/>
          </p:nvSpPr>
          <p:spPr bwMode="auto">
            <a:xfrm>
              <a:off x="2726" y="2156"/>
              <a:ext cx="1832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Line 71"/>
            <p:cNvSpPr>
              <a:spLocks noChangeShapeType="1"/>
            </p:cNvSpPr>
            <p:nvPr/>
          </p:nvSpPr>
          <p:spPr bwMode="auto">
            <a:xfrm>
              <a:off x="2771" y="2519"/>
              <a:ext cx="1787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7" name="Line 72"/>
            <p:cNvSpPr>
              <a:spLocks noChangeShapeType="1"/>
            </p:cNvSpPr>
            <p:nvPr/>
          </p:nvSpPr>
          <p:spPr bwMode="auto">
            <a:xfrm>
              <a:off x="2726" y="2882"/>
              <a:ext cx="1832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Line 73"/>
            <p:cNvSpPr>
              <a:spLocks noChangeShapeType="1"/>
            </p:cNvSpPr>
            <p:nvPr/>
          </p:nvSpPr>
          <p:spPr bwMode="auto">
            <a:xfrm>
              <a:off x="2726" y="3245"/>
              <a:ext cx="1787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Line 74"/>
            <p:cNvSpPr>
              <a:spLocks noChangeShapeType="1"/>
            </p:cNvSpPr>
            <p:nvPr/>
          </p:nvSpPr>
          <p:spPr bwMode="auto">
            <a:xfrm>
              <a:off x="3651" y="3612"/>
              <a:ext cx="89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90" name="Group 75"/>
            <p:cNvGrpSpPr/>
            <p:nvPr/>
          </p:nvGrpSpPr>
          <p:grpSpPr bwMode="auto">
            <a:xfrm>
              <a:off x="1474" y="3249"/>
              <a:ext cx="427" cy="731"/>
              <a:chOff x="3923" y="1162"/>
              <a:chExt cx="409" cy="2550"/>
            </a:xfrm>
          </p:grpSpPr>
          <p:sp>
            <p:nvSpPr>
              <p:cNvPr id="10305" name="Line 76"/>
              <p:cNvSpPr>
                <a:spLocks noChangeShapeType="1"/>
              </p:cNvSpPr>
              <p:nvPr/>
            </p:nvSpPr>
            <p:spPr bwMode="auto">
              <a:xfrm flipV="1">
                <a:off x="3941" y="116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6" name="Line 77"/>
              <p:cNvSpPr>
                <a:spLocks noChangeShapeType="1"/>
              </p:cNvSpPr>
              <p:nvPr/>
            </p:nvSpPr>
            <p:spPr bwMode="auto">
              <a:xfrm flipV="1">
                <a:off x="4311" y="1172"/>
                <a:ext cx="0" cy="25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7" name="Line 78"/>
              <p:cNvSpPr>
                <a:spLocks noChangeShapeType="1"/>
              </p:cNvSpPr>
              <p:nvPr/>
            </p:nvSpPr>
            <p:spPr bwMode="auto">
              <a:xfrm>
                <a:off x="3923" y="1162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91" name="Text Box 79"/>
            <p:cNvSpPr txBox="1">
              <a:spLocks noChangeArrowheads="1"/>
            </p:cNvSpPr>
            <p:nvPr/>
          </p:nvSpPr>
          <p:spPr bwMode="auto">
            <a:xfrm>
              <a:off x="4331" y="4061"/>
              <a:ext cx="108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宋体" panose="02010600030101010101" pitchFamily="2" charset="-122"/>
                </a:rPr>
                <a:t>体重（</a:t>
              </a:r>
              <a:r>
                <a:rPr lang="en-US" altLang="zh-CN" sz="2000" b="1">
                  <a:latin typeface="宋体" panose="02010600030101010101" pitchFamily="2" charset="-122"/>
                </a:rPr>
                <a:t>Kg)</a:t>
              </a:r>
            </a:p>
          </p:txBody>
        </p:sp>
        <p:sp>
          <p:nvSpPr>
            <p:cNvPr id="10292" name="Rectangle 80"/>
            <p:cNvSpPr>
              <a:spLocks noChangeArrowheads="1"/>
            </p:cNvSpPr>
            <p:nvPr/>
          </p:nvSpPr>
          <p:spPr bwMode="auto">
            <a:xfrm>
              <a:off x="1247" y="3993"/>
              <a:ext cx="63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/>
                <a:t>2.75</a:t>
              </a:r>
            </a:p>
          </p:txBody>
        </p:sp>
        <p:sp>
          <p:nvSpPr>
            <p:cNvPr id="10293" name="Rectangle 81"/>
            <p:cNvSpPr>
              <a:spLocks noChangeArrowheads="1"/>
            </p:cNvSpPr>
            <p:nvPr/>
          </p:nvSpPr>
          <p:spPr bwMode="auto">
            <a:xfrm>
              <a:off x="1700" y="4000"/>
              <a:ext cx="5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3.15</a:t>
              </a:r>
            </a:p>
          </p:txBody>
        </p:sp>
        <p:sp>
          <p:nvSpPr>
            <p:cNvPr id="10294" name="Rectangle 82"/>
            <p:cNvSpPr>
              <a:spLocks noChangeArrowheads="1"/>
            </p:cNvSpPr>
            <p:nvPr/>
          </p:nvSpPr>
          <p:spPr bwMode="auto">
            <a:xfrm>
              <a:off x="2109" y="4000"/>
              <a:ext cx="5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3.55</a:t>
              </a:r>
            </a:p>
          </p:txBody>
        </p:sp>
        <p:sp>
          <p:nvSpPr>
            <p:cNvPr id="10295" name="Rectangle 83"/>
            <p:cNvSpPr>
              <a:spLocks noChangeArrowheads="1"/>
            </p:cNvSpPr>
            <p:nvPr/>
          </p:nvSpPr>
          <p:spPr bwMode="auto">
            <a:xfrm>
              <a:off x="2562" y="4000"/>
              <a:ext cx="5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3.95</a:t>
              </a:r>
            </a:p>
          </p:txBody>
        </p:sp>
        <p:sp>
          <p:nvSpPr>
            <p:cNvPr id="10296" name="Rectangle 84"/>
            <p:cNvSpPr>
              <a:spLocks noChangeArrowheads="1"/>
            </p:cNvSpPr>
            <p:nvPr/>
          </p:nvSpPr>
          <p:spPr bwMode="auto">
            <a:xfrm>
              <a:off x="3017" y="4000"/>
              <a:ext cx="5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4.35</a:t>
              </a:r>
            </a:p>
          </p:txBody>
        </p:sp>
        <p:sp>
          <p:nvSpPr>
            <p:cNvPr id="10297" name="Rectangle 85"/>
            <p:cNvSpPr>
              <a:spLocks noChangeArrowheads="1"/>
            </p:cNvSpPr>
            <p:nvPr/>
          </p:nvSpPr>
          <p:spPr bwMode="auto">
            <a:xfrm>
              <a:off x="3469" y="4016"/>
              <a:ext cx="52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4.75</a:t>
              </a:r>
            </a:p>
          </p:txBody>
        </p:sp>
        <p:sp>
          <p:nvSpPr>
            <p:cNvPr id="10298" name="Rectangle 86"/>
            <p:cNvSpPr>
              <a:spLocks noChangeArrowheads="1"/>
            </p:cNvSpPr>
            <p:nvPr/>
          </p:nvSpPr>
          <p:spPr bwMode="auto">
            <a:xfrm>
              <a:off x="3922" y="4000"/>
              <a:ext cx="5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5.15</a:t>
              </a:r>
            </a:p>
          </p:txBody>
        </p:sp>
        <p:sp>
          <p:nvSpPr>
            <p:cNvPr id="10299" name="Line 87"/>
            <p:cNvSpPr>
              <a:spLocks noChangeShapeType="1"/>
            </p:cNvSpPr>
            <p:nvPr/>
          </p:nvSpPr>
          <p:spPr bwMode="auto">
            <a:xfrm>
              <a:off x="1700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0" name="Line 88"/>
            <p:cNvSpPr>
              <a:spLocks noChangeShapeType="1"/>
            </p:cNvSpPr>
            <p:nvPr/>
          </p:nvSpPr>
          <p:spPr bwMode="auto">
            <a:xfrm>
              <a:off x="2109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1" name="Line 89"/>
            <p:cNvSpPr>
              <a:spLocks noChangeShapeType="1"/>
            </p:cNvSpPr>
            <p:nvPr/>
          </p:nvSpPr>
          <p:spPr bwMode="auto">
            <a:xfrm>
              <a:off x="2562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2" name="Line 90"/>
            <p:cNvSpPr>
              <a:spLocks noChangeShapeType="1"/>
            </p:cNvSpPr>
            <p:nvPr/>
          </p:nvSpPr>
          <p:spPr bwMode="auto">
            <a:xfrm>
              <a:off x="2971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3" name="Line 91"/>
            <p:cNvSpPr>
              <a:spLocks noChangeShapeType="1"/>
            </p:cNvSpPr>
            <p:nvPr/>
          </p:nvSpPr>
          <p:spPr bwMode="auto">
            <a:xfrm>
              <a:off x="3469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4" name="Line 92"/>
            <p:cNvSpPr>
              <a:spLocks noChangeShapeType="1"/>
            </p:cNvSpPr>
            <p:nvPr/>
          </p:nvSpPr>
          <p:spPr bwMode="auto">
            <a:xfrm>
              <a:off x="3923" y="3903"/>
              <a:ext cx="1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244" name="Picture 93" descr="391p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068638"/>
            <a:ext cx="1835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112"/>
          <p:cNvGrpSpPr/>
          <p:nvPr/>
        </p:nvGrpSpPr>
        <p:grpSpPr bwMode="auto">
          <a:xfrm>
            <a:off x="4284663" y="523875"/>
            <a:ext cx="4859337" cy="2473325"/>
            <a:chOff x="2699" y="330"/>
            <a:chExt cx="3061" cy="1558"/>
          </a:xfrm>
        </p:grpSpPr>
        <p:sp>
          <p:nvSpPr>
            <p:cNvPr id="10246" name="Text Box 97"/>
            <p:cNvSpPr txBox="1">
              <a:spLocks noChangeArrowheads="1"/>
            </p:cNvSpPr>
            <p:nvPr/>
          </p:nvSpPr>
          <p:spPr bwMode="auto">
            <a:xfrm>
              <a:off x="4554" y="890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400" b="1">
                <a:solidFill>
                  <a:srgbClr val="FF0000"/>
                </a:solidFill>
              </a:endParaRPr>
            </a:p>
          </p:txBody>
        </p:sp>
        <p:pic>
          <p:nvPicPr>
            <p:cNvPr id="10247" name="Picture 9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9" y="385"/>
              <a:ext cx="3061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98"/>
            <p:cNvSpPr txBox="1">
              <a:spLocks noChangeArrowheads="1"/>
            </p:cNvSpPr>
            <p:nvPr/>
          </p:nvSpPr>
          <p:spPr bwMode="auto">
            <a:xfrm>
              <a:off x="3929" y="744"/>
              <a:ext cx="7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 </a:t>
              </a:r>
              <a:r>
                <a:rPr lang="en-US" altLang="zh-CN" sz="2400" b="1">
                  <a:latin typeface="宋体" panose="02010600030101010101" pitchFamily="2" charset="-122"/>
                </a:rPr>
                <a:t>3.35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49" name="Text Box 100"/>
            <p:cNvSpPr txBox="1">
              <a:spLocks noChangeArrowheads="1"/>
            </p:cNvSpPr>
            <p:nvPr/>
          </p:nvSpPr>
          <p:spPr bwMode="auto">
            <a:xfrm>
              <a:off x="3886" y="1143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50" name="Text Box 101"/>
            <p:cNvSpPr txBox="1">
              <a:spLocks noChangeArrowheads="1"/>
            </p:cNvSpPr>
            <p:nvPr/>
          </p:nvSpPr>
          <p:spPr bwMode="auto">
            <a:xfrm>
              <a:off x="3886" y="1310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51" name="Text Box 102"/>
            <p:cNvSpPr txBox="1">
              <a:spLocks noChangeArrowheads="1"/>
            </p:cNvSpPr>
            <p:nvPr/>
          </p:nvSpPr>
          <p:spPr bwMode="auto">
            <a:xfrm>
              <a:off x="3886" y="1456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52" name="Text Box 104"/>
            <p:cNvSpPr txBox="1">
              <a:spLocks noChangeArrowheads="1"/>
            </p:cNvSpPr>
            <p:nvPr/>
          </p:nvSpPr>
          <p:spPr bwMode="auto">
            <a:xfrm>
              <a:off x="3979" y="527"/>
              <a:ext cx="6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</a:t>
              </a:r>
              <a:r>
                <a:rPr lang="en-US" altLang="zh-CN" sz="2400" b="1">
                  <a:latin typeface="宋体" panose="02010600030101010101" pitchFamily="2" charset="-122"/>
                </a:rPr>
                <a:t>2.95</a:t>
              </a:r>
            </a:p>
          </p:txBody>
        </p:sp>
        <p:sp>
          <p:nvSpPr>
            <p:cNvPr id="10253" name="Text Box 107"/>
            <p:cNvSpPr txBox="1">
              <a:spLocks noChangeArrowheads="1"/>
            </p:cNvSpPr>
            <p:nvPr/>
          </p:nvSpPr>
          <p:spPr bwMode="auto">
            <a:xfrm>
              <a:off x="4014" y="1561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</a:t>
              </a:r>
              <a:r>
                <a:rPr lang="en-US" altLang="zh-CN" sz="2400" b="1">
                  <a:latin typeface="宋体" panose="02010600030101010101" pitchFamily="2" charset="-122"/>
                </a:rPr>
                <a:t>4.95</a:t>
              </a:r>
            </a:p>
          </p:txBody>
        </p:sp>
        <p:sp>
          <p:nvSpPr>
            <p:cNvPr id="10254" name="Text Box 99"/>
            <p:cNvSpPr txBox="1">
              <a:spLocks noChangeArrowheads="1"/>
            </p:cNvSpPr>
            <p:nvPr/>
          </p:nvSpPr>
          <p:spPr bwMode="auto">
            <a:xfrm>
              <a:off x="3923" y="935"/>
              <a:ext cx="7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/>
                <a:t>  </a:t>
              </a:r>
              <a:r>
                <a:rPr lang="en-US" altLang="zh-CN" sz="2400" b="1">
                  <a:latin typeface="宋体" panose="02010600030101010101" pitchFamily="2" charset="-122"/>
                </a:rPr>
                <a:t>3.75</a:t>
              </a:r>
            </a:p>
          </p:txBody>
        </p:sp>
        <p:sp>
          <p:nvSpPr>
            <p:cNvPr id="10255" name="Text Box 105"/>
            <p:cNvSpPr txBox="1">
              <a:spLocks noChangeArrowheads="1"/>
            </p:cNvSpPr>
            <p:nvPr/>
          </p:nvSpPr>
          <p:spPr bwMode="auto">
            <a:xfrm>
              <a:off x="3992" y="1153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</a:t>
              </a:r>
              <a:r>
                <a:rPr lang="en-US" altLang="zh-CN" sz="2400" b="1">
                  <a:latin typeface="宋体" panose="02010600030101010101" pitchFamily="2" charset="-122"/>
                </a:rPr>
                <a:t>4.15</a:t>
              </a:r>
            </a:p>
          </p:txBody>
        </p:sp>
        <p:sp>
          <p:nvSpPr>
            <p:cNvPr id="10256" name="Text Box 106"/>
            <p:cNvSpPr txBox="1">
              <a:spLocks noChangeArrowheads="1"/>
            </p:cNvSpPr>
            <p:nvPr/>
          </p:nvSpPr>
          <p:spPr bwMode="auto">
            <a:xfrm>
              <a:off x="3992" y="1344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</a:t>
              </a:r>
              <a:r>
                <a:rPr lang="en-US" altLang="zh-CN" sz="2400" b="1">
                  <a:latin typeface="宋体" panose="02010600030101010101" pitchFamily="2" charset="-122"/>
                </a:rPr>
                <a:t>4.55</a:t>
              </a:r>
            </a:p>
          </p:txBody>
        </p:sp>
        <p:sp>
          <p:nvSpPr>
            <p:cNvPr id="10257" name="Text Box 103"/>
            <p:cNvSpPr txBox="1">
              <a:spLocks noChangeArrowheads="1"/>
            </p:cNvSpPr>
            <p:nvPr/>
          </p:nvSpPr>
          <p:spPr bwMode="auto">
            <a:xfrm>
              <a:off x="3979" y="330"/>
              <a:ext cx="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宋体" panose="02010600030101010101" pitchFamily="2" charset="-122"/>
                </a:rPr>
                <a:t>组中值</a:t>
              </a:r>
            </a:p>
          </p:txBody>
        </p:sp>
      </p:grpSp>
      <p:pic>
        <p:nvPicPr>
          <p:cNvPr id="10348" name="Picture 1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388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在得到了数据的频数分布表的基础上，我们还常常需要用统计图把它直观地表现出来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根据频数的分布绘制的条形统计图叫做</a:t>
            </a:r>
            <a:r>
              <a:rPr lang="zh-CN" altLang="en-US" sz="2400" b="1" dirty="0">
                <a:latin typeface="宋体" panose="02010600030101010101" pitchFamily="2" charset="-122"/>
              </a:rPr>
              <a:t>频数直方图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频数直方图是用来表示频数分布的基本统计图，也简称直方图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1267" name="Picture 8" descr="图片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692150"/>
            <a:ext cx="15128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8" descr="3a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8000" contrast="-88000"/>
          </a:blip>
          <a:srcRect/>
          <a:stretch>
            <a:fillRect/>
          </a:stretch>
        </p:blipFill>
        <p:spPr bwMode="auto">
          <a:xfrm>
            <a:off x="2124075" y="2781300"/>
            <a:ext cx="53387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619250" y="58769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边界值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4500563" y="5876925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组中值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 autoUpdateAnimBg="0"/>
      <p:bldP spid="1699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/>
          <p:nvPr/>
        </p:nvGrpSpPr>
        <p:grpSpPr bwMode="auto">
          <a:xfrm>
            <a:off x="-180975" y="1268413"/>
            <a:ext cx="9145588" cy="5186362"/>
            <a:chOff x="-159" y="845"/>
            <a:chExt cx="5761" cy="3267"/>
          </a:xfrm>
        </p:grpSpPr>
        <p:sp>
          <p:nvSpPr>
            <p:cNvPr id="2053" name="Text Box 3"/>
            <p:cNvSpPr txBox="1">
              <a:spLocks noChangeArrowheads="1"/>
            </p:cNvSpPr>
            <p:nvPr/>
          </p:nvSpPr>
          <p:spPr bwMode="auto">
            <a:xfrm>
              <a:off x="204" y="845"/>
              <a:ext cx="4944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400" dirty="0">
                  <a:latin typeface="Times New Roman" panose="02020603050405020304" pitchFamily="18" charset="0"/>
                </a:rPr>
                <a:t>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例：某班一次数学测验成绩如下：</a:t>
              </a:r>
            </a:p>
            <a:p>
              <a:pPr eaLnBrk="1" hangingPunct="1"/>
              <a:r>
                <a:rPr kumimoji="1" lang="en-US" altLang="zh-CN" sz="2400" b="1" dirty="0">
                  <a:latin typeface="Times New Roman" panose="02020603050405020304" pitchFamily="18" charset="0"/>
                </a:rPr>
                <a:t>63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84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91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53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69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69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91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78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80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76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79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94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69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89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70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70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86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90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88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71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82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87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95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53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65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74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77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．</a:t>
              </a:r>
            </a:p>
            <a:p>
              <a:pPr eaLnBrk="1" hangingPunct="1"/>
              <a:r>
                <a:rPr kumimoji="1" lang="zh-CN" altLang="en-US" sz="2400" b="1" dirty="0">
                  <a:latin typeface="Times New Roman" panose="02020603050405020304" pitchFamily="18" charset="0"/>
                </a:rPr>
                <a:t>大部分同学处于哪个分数段？成绩的整体分布情况怎样？</a:t>
              </a:r>
            </a:p>
            <a:p>
              <a:pPr eaLnBrk="1" hangingPunct="1"/>
              <a:r>
                <a:rPr kumimoji="1" lang="zh-CN" altLang="en-US" sz="2400" b="1" dirty="0">
                  <a:latin typeface="Times New Roman" panose="02020603050405020304" pitchFamily="18" charset="0"/>
                </a:rPr>
                <a:t>        先将成绩按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10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分的距离分段，统计每个分数段学生出现的频数，填入表</a:t>
              </a:r>
            </a:p>
          </p:txBody>
        </p:sp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-159" y="2568"/>
            <a:ext cx="5761" cy="1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图片" r:id="rId4" imgW="3648710" imgH="1134110" progId="Word.Picture.8">
                    <p:embed/>
                  </p:oleObj>
                </mc:Choice>
                <mc:Fallback>
                  <p:oleObj name="图片" r:id="rId4" imgW="3648710" imgH="1134110" progId="Word.Picture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9" y="2568"/>
                          <a:ext cx="5761" cy="1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4" name="Group 5"/>
            <p:cNvGrpSpPr/>
            <p:nvPr/>
          </p:nvGrpSpPr>
          <p:grpSpPr bwMode="auto">
            <a:xfrm>
              <a:off x="2245" y="2523"/>
              <a:ext cx="1406" cy="454"/>
              <a:chOff x="2517" y="2205"/>
              <a:chExt cx="1406" cy="454"/>
            </a:xfrm>
          </p:grpSpPr>
          <p:sp>
            <p:nvSpPr>
              <p:cNvPr id="2055" name="AutoShape 6"/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1401" cy="454"/>
              </a:xfrm>
              <a:prstGeom prst="wedgeRoundRectCallout">
                <a:avLst>
                  <a:gd name="adj1" fmla="val 23162"/>
                  <a:gd name="adj2" fmla="val 86125"/>
                  <a:gd name="adj3" fmla="val 16667"/>
                </a:avLst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kumimoji="1" lang="zh-CN" altLang="zh-CN" sz="2400">
                  <a:solidFill>
                    <a:srgbClr val="8740F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2056" name="Text Box 7"/>
              <p:cNvSpPr txBox="1">
                <a:spLocks noChangeArrowheads="1"/>
              </p:cNvSpPr>
              <p:nvPr/>
            </p:nvSpPr>
            <p:spPr bwMode="auto">
              <a:xfrm>
                <a:off x="2517" y="2296"/>
                <a:ext cx="140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000" b="1">
                    <a:solidFill>
                      <a:srgbClr val="8740F0"/>
                    </a:solidFill>
                    <a:latin typeface="Times New Roman" panose="02020603050405020304" pitchFamily="18" charset="0"/>
                  </a:rPr>
                  <a:t>这就是频数分布表</a:t>
                </a:r>
              </a:p>
            </p:txBody>
          </p:sp>
        </p:grpSp>
      </p:grpSp>
      <p:pic>
        <p:nvPicPr>
          <p:cNvPr id="2052" name="Picture 9" descr="图片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549275"/>
            <a:ext cx="32416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86200" y="1558925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C0C0C0"/>
                </a:solidFill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全屏显示(4:3)</PresentationFormat>
  <Paragraphs>232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黑体</vt:lpstr>
      <vt:lpstr>隶书</vt:lpstr>
      <vt:lpstr>宋体</vt:lpstr>
      <vt:lpstr>微软雅黑</vt:lpstr>
      <vt:lpstr>Arial</vt:lpstr>
      <vt:lpstr>Book Antiqua</vt:lpstr>
      <vt:lpstr>Garamond</vt:lpstr>
      <vt:lpstr>Times New Roman</vt:lpstr>
      <vt:lpstr>Wingdings</vt:lpstr>
      <vt:lpstr>WWW.2PPT.COM
</vt:lpstr>
      <vt:lpstr>Chart</vt:lpstr>
      <vt:lpstr>图片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2015-01-21T09:29:00Z</dcterms:created>
  <dcterms:modified xsi:type="dcterms:W3CDTF">2023-01-17T03:23:10Z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11823B9879E640F1A46189FFABF178C0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