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A3C49-09CD-4F83-BB4E-6D8B5D72EB9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5A42F1-B201-4BCD-BA43-83BF5CF9B93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AE43895-325D-469F-80D7-4569A540267E}" type="slidenum">
              <a:rPr lang="zh-CN" altLang="en-US" smtClean="0">
                <a:solidFill>
                  <a:prstClr val="black"/>
                </a:solidFill>
              </a:rPr>
              <a:t>7</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4CA2BF05-EC6E-4872-ABF1-AA722A8405EE}" type="datetimeFigureOut">
              <a:rPr lang="zh-CN" altLang="en-US">
                <a:solidFill>
                  <a:srgbClr val="000000"/>
                </a:solidFill>
              </a:rPr>
              <a:t>2023-01-17</a:t>
            </a:fld>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C1134059-49F3-4ADE-988C-F8A42B013541}"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3B57095E-7F21-490B-BD5A-FFD2F483964F}" type="datetimeFigureOut">
              <a:rPr lang="zh-CN" altLang="en-US">
                <a:solidFill>
                  <a:srgbClr val="000000"/>
                </a:solidFill>
              </a:rPr>
              <a:t>2023-01-17</a:t>
            </a:fld>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2B7E2D2F-E8DB-4FFB-8BA6-2EFF276D455F}"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F399295D-92E9-4AB9-9990-79A4CCF5F56B}" type="datetimeFigureOut">
              <a:rPr lang="zh-CN" altLang="en-US">
                <a:solidFill>
                  <a:srgbClr val="000000"/>
                </a:solidFill>
              </a:rPr>
              <a:t>2023-01-17</a:t>
            </a:fld>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290923B4-0B5E-4A7B-85D4-81169EEBF80C}"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D7A8F616-5789-4083-B7C6-D10984AD50CC}" type="datetimeFigureOut">
              <a:rPr lang="zh-CN" altLang="en-US">
                <a:solidFill>
                  <a:srgbClr val="000000"/>
                </a:solidFill>
              </a:rPr>
              <a:t>2023-01-17</a:t>
            </a:fld>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194327B9-6DDC-476D-83F1-B7296A260A82}"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ED1472D4-A65E-4C85-B794-DF5EA82EE845}" type="datetimeFigureOut">
              <a:rPr lang="zh-CN" altLang="en-US">
                <a:solidFill>
                  <a:srgbClr val="000000"/>
                </a:solidFill>
              </a:rPr>
              <a:t>2023-01-17</a:t>
            </a:fld>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FD151325-F111-40D2-873B-37BDB7AF4C22}"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8635A9CF-8B38-449B-BCC9-1FDB78579C7F}" type="datetimeFigureOut">
              <a:rPr lang="zh-CN" altLang="en-US">
                <a:solidFill>
                  <a:srgbClr val="000000"/>
                </a:solidFill>
              </a:rPr>
              <a:t>2023-01-17</a:t>
            </a:fld>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a:solidFill>
                <a:srgbClr val="000000"/>
              </a:solidFill>
            </a:endParaRPr>
          </a:p>
        </p:txBody>
      </p:sp>
      <p:sp>
        <p:nvSpPr>
          <p:cNvPr id="9" name="灯片编号占位符 8"/>
          <p:cNvSpPr>
            <a:spLocks noGrp="1"/>
          </p:cNvSpPr>
          <p:nvPr>
            <p:ph type="sldNum" sz="quarter" idx="12"/>
          </p:nvPr>
        </p:nvSpPr>
        <p:spPr/>
        <p:txBody>
          <a:bodyPr/>
          <a:lstStyle>
            <a:lvl1pPr>
              <a:defRPr/>
            </a:lvl1pPr>
          </a:lstStyle>
          <a:p>
            <a:fld id="{AA6F6925-0A43-4BA0-ACDD-C7CA9D74F3FE}"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7F451F33-F428-4A0A-BAD6-34A0B6437533}" type="datetimeFigureOut">
              <a:rPr lang="zh-CN" altLang="en-US">
                <a:solidFill>
                  <a:srgbClr val="000000"/>
                </a:solidFill>
              </a:rPr>
              <a:t>2023-01-17</a:t>
            </a:fld>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a:solidFill>
                <a:srgbClr val="000000"/>
              </a:solidFill>
            </a:endParaRPr>
          </a:p>
        </p:txBody>
      </p:sp>
      <p:sp>
        <p:nvSpPr>
          <p:cNvPr id="5" name="灯片编号占位符 4"/>
          <p:cNvSpPr>
            <a:spLocks noGrp="1"/>
          </p:cNvSpPr>
          <p:nvPr>
            <p:ph type="sldNum" sz="quarter" idx="12"/>
          </p:nvPr>
        </p:nvSpPr>
        <p:spPr/>
        <p:txBody>
          <a:bodyPr/>
          <a:lstStyle>
            <a:lvl1pPr>
              <a:defRPr/>
            </a:lvl1pPr>
          </a:lstStyle>
          <a:p>
            <a:fld id="{E62A7923-3C8D-4D9D-ACF3-515AD21B37C0}"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0E3CF269-5130-4CE0-BD40-C0CEB875570E}" type="datetimeFigureOut">
              <a:rPr lang="zh-CN" altLang="en-US">
                <a:solidFill>
                  <a:srgbClr val="000000"/>
                </a:solidFill>
              </a:rPr>
              <a:t>2023-01-17</a:t>
            </a:fld>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a:solidFill>
                <a:srgbClr val="000000"/>
              </a:solidFill>
            </a:endParaRPr>
          </a:p>
        </p:txBody>
      </p:sp>
      <p:sp>
        <p:nvSpPr>
          <p:cNvPr id="4" name="灯片编号占位符 3"/>
          <p:cNvSpPr>
            <a:spLocks noGrp="1"/>
          </p:cNvSpPr>
          <p:nvPr>
            <p:ph type="sldNum" sz="quarter" idx="12"/>
          </p:nvPr>
        </p:nvSpPr>
        <p:spPr/>
        <p:txBody>
          <a:bodyPr/>
          <a:lstStyle>
            <a:lvl1pPr>
              <a:defRPr/>
            </a:lvl1pPr>
          </a:lstStyle>
          <a:p>
            <a:fld id="{BE1B6425-A9BB-4979-8119-D3CF35370B26}"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D0AC7851-4E3B-4445-B072-72D8C17C9419}" type="datetimeFigureOut">
              <a:rPr lang="zh-CN" altLang="en-US">
                <a:solidFill>
                  <a:srgbClr val="000000"/>
                </a:solidFill>
              </a:rPr>
              <a:t>2023-01-17</a:t>
            </a:fld>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9383610C-12E7-4D0D-9382-C75D7D5971F8}"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459B4AE5-F4F5-4623-A1B1-B1ECBE8A9300}" type="datetimeFigureOut">
              <a:rPr lang="zh-CN" altLang="en-US">
                <a:solidFill>
                  <a:srgbClr val="000000"/>
                </a:solidFill>
              </a:rPr>
              <a:t>2023-01-17</a:t>
            </a:fld>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32A2ED85-2C20-4D27-AAA1-AEDF2DD20BDE}"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1504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150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fontAlgn="base">
              <a:spcBef>
                <a:spcPct val="0"/>
              </a:spcBef>
              <a:spcAft>
                <a:spcPct val="0"/>
              </a:spcAft>
            </a:pPr>
            <a:fld id="{5973016D-2166-4821-97F3-5BF5966D2DCF}" type="datetimeFigureOut">
              <a:rPr lang="zh-CN" altLang="en-US">
                <a:solidFill>
                  <a:srgbClr val="000000"/>
                </a:solidFill>
              </a:rPr>
              <a:t>2023-01-17</a:t>
            </a:fld>
            <a:endParaRPr lang="en-US" altLang="zh-CN">
              <a:solidFill>
                <a:srgbClr val="000000"/>
              </a:solidFill>
            </a:endParaRPr>
          </a:p>
        </p:txBody>
      </p:sp>
      <p:sp>
        <p:nvSpPr>
          <p:cNvPr id="2150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fontAlgn="base">
              <a:spcBef>
                <a:spcPct val="0"/>
              </a:spcBef>
              <a:spcAft>
                <a:spcPct val="0"/>
              </a:spcAft>
            </a:pPr>
            <a:endParaRPr lang="en-US" altLang="zh-CN">
              <a:solidFill>
                <a:srgbClr val="000000"/>
              </a:solidFill>
            </a:endParaRPr>
          </a:p>
        </p:txBody>
      </p:sp>
      <p:sp>
        <p:nvSpPr>
          <p:cNvPr id="2150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fontAlgn="base">
              <a:spcBef>
                <a:spcPct val="0"/>
              </a:spcBef>
              <a:spcAft>
                <a:spcPct val="0"/>
              </a:spcAft>
            </a:pPr>
            <a:fld id="{FF6A56A1-BAC8-4C2C-9DC1-15FC254F9296}" type="slidenum">
              <a:rPr lang="zh-CN" altLang="en-US">
                <a:solidFill>
                  <a:srgbClr val="000000"/>
                </a:solidFill>
              </a:rPr>
              <a:t>‹#›</a:t>
            </a:fld>
            <a:endParaRPr lang="en-US" altLang="zh-CN">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24.GIF"/><Relationship Id="rId3" Type="http://schemas.openxmlformats.org/officeDocument/2006/relationships/image" Target="../media/image19.jpeg"/><Relationship Id="rId7" Type="http://schemas.openxmlformats.org/officeDocument/2006/relationships/image" Target="../media/image23.wmf"/><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22.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GIF"/><Relationship Id="rId1" Type="http://schemas.openxmlformats.org/officeDocument/2006/relationships/slideLayout" Target="../slideLayouts/slideLayout7.xml"/><Relationship Id="rId5" Type="http://schemas.openxmlformats.org/officeDocument/2006/relationships/image" Target="../media/image28.wmf"/><Relationship Id="rId4" Type="http://schemas.openxmlformats.org/officeDocument/2006/relationships/image" Target="../media/image27.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0.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Box 3"/>
          <p:cNvSpPr txBox="1">
            <a:spLocks noChangeArrowheads="1"/>
          </p:cNvSpPr>
          <p:nvPr/>
        </p:nvSpPr>
        <p:spPr bwMode="auto">
          <a:xfrm>
            <a:off x="3051" y="1844824"/>
            <a:ext cx="914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pPr>
            <a:r>
              <a:rPr lang="en-US" altLang="zh-CN" sz="5400" b="1" dirty="0">
                <a:solidFill>
                  <a:srgbClr val="000000"/>
                </a:solidFill>
                <a:latin typeface="汉仪大宋简" pitchFamily="49" charset="-122"/>
                <a:ea typeface="汉仪大宋简" pitchFamily="49" charset="-122"/>
              </a:rPr>
              <a:t>16.2 </a:t>
            </a:r>
            <a:r>
              <a:rPr lang="zh-CN" altLang="en-US" sz="5400" b="1" dirty="0">
                <a:solidFill>
                  <a:srgbClr val="000000"/>
                </a:solidFill>
                <a:latin typeface="汉仪大宋简" pitchFamily="49" charset="-122"/>
                <a:ea typeface="汉仪大宋简" pitchFamily="49" charset="-122"/>
              </a:rPr>
              <a:t>线段的垂直平分线</a:t>
            </a:r>
          </a:p>
        </p:txBody>
      </p:sp>
      <p:sp>
        <p:nvSpPr>
          <p:cNvPr id="5" name="矩形 4"/>
          <p:cNvSpPr/>
          <p:nvPr/>
        </p:nvSpPr>
        <p:spPr>
          <a:xfrm>
            <a:off x="2668921" y="5085184"/>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Text Box 2"/>
          <p:cNvSpPr txBox="1">
            <a:spLocks noChangeArrowheads="1"/>
          </p:cNvSpPr>
          <p:nvPr/>
        </p:nvSpPr>
        <p:spPr bwMode="auto">
          <a:xfrm>
            <a:off x="685800" y="1828800"/>
            <a:ext cx="8001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b="1" dirty="0">
                <a:solidFill>
                  <a:srgbClr val="FF0000"/>
                </a:solidFill>
                <a:latin typeface="Times New Roman" panose="02020603050405020304" pitchFamily="18" charset="0"/>
              </a:rPr>
              <a:t>二、逆定理：</a:t>
            </a:r>
            <a:r>
              <a:rPr kumimoji="1" lang="zh-CN" altLang="en-US" sz="2400" b="1" dirty="0">
                <a:solidFill>
                  <a:srgbClr val="CC6600"/>
                </a:solidFill>
                <a:latin typeface="Times New Roman" panose="02020603050405020304" pitchFamily="18" charset="0"/>
              </a:rPr>
              <a:t>和一条线段两个端点距离相等的点，在这条线段的垂直平分线上。</a:t>
            </a:r>
          </a:p>
        </p:txBody>
      </p:sp>
      <p:sp>
        <p:nvSpPr>
          <p:cNvPr id="199683" name="Text Box 3"/>
          <p:cNvSpPr txBox="1">
            <a:spLocks noChangeArrowheads="1"/>
          </p:cNvSpPr>
          <p:nvPr/>
        </p:nvSpPr>
        <p:spPr bwMode="auto">
          <a:xfrm>
            <a:off x="1828800" y="217488"/>
            <a:ext cx="3841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zh-CN" altLang="en-US" sz="3600" b="1" dirty="0">
                <a:solidFill>
                  <a:srgbClr val="FF0000"/>
                </a:solidFill>
                <a:latin typeface="Times New Roman" panose="02020603050405020304" pitchFamily="18" charset="0"/>
                <a:ea typeface="隶书" panose="02010509060101010101" pitchFamily="49" charset="-122"/>
              </a:rPr>
              <a:t>线段的垂直平分线</a:t>
            </a:r>
          </a:p>
        </p:txBody>
      </p:sp>
      <p:sp>
        <p:nvSpPr>
          <p:cNvPr id="199684" name="Text Box 4"/>
          <p:cNvSpPr txBox="1">
            <a:spLocks noChangeArrowheads="1"/>
          </p:cNvSpPr>
          <p:nvPr/>
        </p:nvSpPr>
        <p:spPr bwMode="auto">
          <a:xfrm>
            <a:off x="609600" y="914400"/>
            <a:ext cx="8077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b="1" dirty="0">
                <a:solidFill>
                  <a:srgbClr val="FF0000"/>
                </a:solidFill>
                <a:latin typeface="Times New Roman" panose="02020603050405020304" pitchFamily="18" charset="0"/>
              </a:rPr>
              <a:t>一、性质定理：</a:t>
            </a:r>
            <a:r>
              <a:rPr kumimoji="1" lang="zh-CN" altLang="en-US" sz="2400" b="1" dirty="0">
                <a:solidFill>
                  <a:srgbClr val="000000"/>
                </a:solidFill>
                <a:latin typeface="Times New Roman" panose="02020603050405020304" pitchFamily="18" charset="0"/>
              </a:rPr>
              <a:t>线段垂直平分线上的点和这条线段两个端点的距离相等。</a:t>
            </a:r>
          </a:p>
        </p:txBody>
      </p:sp>
      <p:grpSp>
        <p:nvGrpSpPr>
          <p:cNvPr id="199685" name="Group 5"/>
          <p:cNvGrpSpPr/>
          <p:nvPr/>
        </p:nvGrpSpPr>
        <p:grpSpPr bwMode="auto">
          <a:xfrm>
            <a:off x="1371600" y="2895600"/>
            <a:ext cx="6324600" cy="1555750"/>
            <a:chOff x="192" y="1229"/>
            <a:chExt cx="3936" cy="948"/>
          </a:xfrm>
        </p:grpSpPr>
        <p:sp>
          <p:nvSpPr>
            <p:cNvPr id="199686" name="Text Box 6"/>
            <p:cNvSpPr txBox="1">
              <a:spLocks noChangeArrowheads="1"/>
            </p:cNvSpPr>
            <p:nvPr/>
          </p:nvSpPr>
          <p:spPr bwMode="auto">
            <a:xfrm>
              <a:off x="3312" y="1577"/>
              <a:ext cx="816" cy="285"/>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kumimoji="1" lang="en-US" altLang="zh-CN" sz="2400" b="1" i="1">
                  <a:solidFill>
                    <a:srgbClr val="0000FF"/>
                  </a:solidFill>
                  <a:latin typeface="Times New Roman" panose="02020603050405020304" pitchFamily="18" charset="0"/>
                </a:rPr>
                <a:t>PA=PB</a:t>
              </a:r>
              <a:endParaRPr kumimoji="1" lang="en-US" altLang="zh-CN" sz="2400" b="1">
                <a:solidFill>
                  <a:srgbClr val="000000"/>
                </a:solidFill>
                <a:latin typeface="Times New Roman" panose="02020603050405020304" pitchFamily="18" charset="0"/>
              </a:endParaRPr>
            </a:p>
          </p:txBody>
        </p:sp>
        <p:sp>
          <p:nvSpPr>
            <p:cNvPr id="199687" name="Text Box 7"/>
            <p:cNvSpPr txBox="1">
              <a:spLocks noChangeArrowheads="1"/>
            </p:cNvSpPr>
            <p:nvPr/>
          </p:nvSpPr>
          <p:spPr bwMode="auto">
            <a:xfrm>
              <a:off x="192" y="1339"/>
              <a:ext cx="1056" cy="730"/>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b="1" i="1">
                  <a:solidFill>
                    <a:srgbClr val="333399"/>
                  </a:solidFill>
                  <a:latin typeface="Times New Roman" panose="02020603050405020304" pitchFamily="18" charset="0"/>
                </a:rPr>
                <a:t>点</a:t>
              </a:r>
              <a:r>
                <a:rPr kumimoji="1" lang="en-US" altLang="zh-CN" sz="2400" b="1" i="1">
                  <a:solidFill>
                    <a:srgbClr val="333399"/>
                  </a:solidFill>
                  <a:latin typeface="Times New Roman" panose="02020603050405020304" pitchFamily="18" charset="0"/>
                </a:rPr>
                <a:t>P</a:t>
              </a:r>
              <a:r>
                <a:rPr kumimoji="1" lang="zh-CN" altLang="en-US" sz="2400" b="1" i="1">
                  <a:solidFill>
                    <a:srgbClr val="333399"/>
                  </a:solidFill>
                  <a:latin typeface="Times New Roman" panose="02020603050405020304" pitchFamily="18" charset="0"/>
                </a:rPr>
                <a:t>在线段</a:t>
              </a:r>
              <a:r>
                <a:rPr kumimoji="1" lang="en-US" altLang="zh-CN" sz="2400" b="1" i="1">
                  <a:solidFill>
                    <a:srgbClr val="333399"/>
                  </a:solidFill>
                  <a:latin typeface="Times New Roman" panose="02020603050405020304" pitchFamily="18" charset="0"/>
                </a:rPr>
                <a:t>AB</a:t>
              </a:r>
              <a:r>
                <a:rPr kumimoji="1" lang="zh-CN" altLang="en-US" sz="2400" b="1" i="1">
                  <a:solidFill>
                    <a:srgbClr val="333399"/>
                  </a:solidFill>
                  <a:latin typeface="Times New Roman" panose="02020603050405020304" pitchFamily="18" charset="0"/>
                </a:rPr>
                <a:t>的垂直平分线上</a:t>
              </a:r>
            </a:p>
          </p:txBody>
        </p:sp>
        <p:sp>
          <p:nvSpPr>
            <p:cNvPr id="199688" name="Line 8"/>
            <p:cNvSpPr>
              <a:spLocks noChangeShapeType="1"/>
            </p:cNvSpPr>
            <p:nvPr/>
          </p:nvSpPr>
          <p:spPr bwMode="auto">
            <a:xfrm>
              <a:off x="1248" y="1775"/>
              <a:ext cx="2064" cy="0"/>
            </a:xfrm>
            <a:prstGeom prst="line">
              <a:avLst/>
            </a:prstGeom>
            <a:noFill/>
            <a:ln w="38100">
              <a:solidFill>
                <a:schemeClr val="tx1"/>
              </a:solidFill>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99689" name="Rectangle 9"/>
            <p:cNvSpPr>
              <a:spLocks noChangeArrowheads="1"/>
            </p:cNvSpPr>
            <p:nvPr/>
          </p:nvSpPr>
          <p:spPr bwMode="auto">
            <a:xfrm>
              <a:off x="1344" y="1823"/>
              <a:ext cx="1920" cy="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1600" b="1">
                  <a:solidFill>
                    <a:srgbClr val="CC6600"/>
                  </a:solidFill>
                  <a:latin typeface="Times New Roman" panose="02020603050405020304" pitchFamily="18" charset="0"/>
                </a:rPr>
                <a:t>和一条线段两个端点距离相等的点，在这条线段的垂直平分线上</a:t>
              </a:r>
            </a:p>
          </p:txBody>
        </p:sp>
        <p:sp>
          <p:nvSpPr>
            <p:cNvPr id="199690" name="Line 10"/>
            <p:cNvSpPr>
              <a:spLocks noChangeShapeType="1"/>
            </p:cNvSpPr>
            <p:nvPr/>
          </p:nvSpPr>
          <p:spPr bwMode="auto">
            <a:xfrm>
              <a:off x="1248" y="1632"/>
              <a:ext cx="2064" cy="0"/>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99691" name="Text Box 11"/>
            <p:cNvSpPr txBox="1">
              <a:spLocks noChangeArrowheads="1"/>
            </p:cNvSpPr>
            <p:nvPr/>
          </p:nvSpPr>
          <p:spPr bwMode="auto">
            <a:xfrm>
              <a:off x="1440" y="1229"/>
              <a:ext cx="1738" cy="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1600" b="1">
                  <a:solidFill>
                    <a:srgbClr val="A50021"/>
                  </a:solidFill>
                  <a:latin typeface="Times New Roman" panose="02020603050405020304" pitchFamily="18" charset="0"/>
                </a:rPr>
                <a:t>线段垂直平分线上的点和这条线段两个端点的距离相等</a:t>
              </a:r>
              <a:endParaRPr kumimoji="1" lang="zh-CN" altLang="en-US" sz="2400">
                <a:solidFill>
                  <a:srgbClr val="000000"/>
                </a:solidFill>
                <a:latin typeface="Times New Roman" panose="02020603050405020304" pitchFamily="18" charset="0"/>
              </a:endParaRPr>
            </a:p>
          </p:txBody>
        </p:sp>
      </p:grpSp>
      <p:grpSp>
        <p:nvGrpSpPr>
          <p:cNvPr id="199692" name="Group 12"/>
          <p:cNvGrpSpPr/>
          <p:nvPr/>
        </p:nvGrpSpPr>
        <p:grpSpPr bwMode="auto">
          <a:xfrm>
            <a:off x="755650" y="3860800"/>
            <a:ext cx="7620000" cy="1355725"/>
            <a:chOff x="384" y="2832"/>
            <a:chExt cx="4800" cy="854"/>
          </a:xfrm>
        </p:grpSpPr>
        <p:sp>
          <p:nvSpPr>
            <p:cNvPr id="199693" name="Text Box 13"/>
            <p:cNvSpPr txBox="1">
              <a:spLocks noChangeArrowheads="1"/>
            </p:cNvSpPr>
            <p:nvPr/>
          </p:nvSpPr>
          <p:spPr bwMode="auto">
            <a:xfrm>
              <a:off x="624" y="3168"/>
              <a:ext cx="456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400" dirty="0">
                  <a:solidFill>
                    <a:srgbClr val="000000"/>
                  </a:solidFill>
                  <a:latin typeface="Times New Roman" panose="02020603050405020304" pitchFamily="18" charset="0"/>
                </a:rPr>
                <a:t>        </a:t>
              </a:r>
              <a:r>
                <a:rPr kumimoji="1" lang="zh-CN" altLang="en-US" sz="2400" b="1" dirty="0">
                  <a:solidFill>
                    <a:srgbClr val="000099"/>
                  </a:solidFill>
                  <a:latin typeface="Times New Roman" panose="02020603050405020304" pitchFamily="18" charset="0"/>
                </a:rPr>
                <a:t>你能根据上述定理和逆定理，说出线段的垂直平分线的集合定义吗？</a:t>
              </a:r>
            </a:p>
          </p:txBody>
        </p:sp>
        <p:sp>
          <p:nvSpPr>
            <p:cNvPr id="199694" name="WordArt 14" descr="纸袋"/>
            <p:cNvSpPr>
              <a:spLocks noChangeArrowheads="1" noChangeShapeType="1" noTextEdit="1"/>
            </p:cNvSpPr>
            <p:nvPr/>
          </p:nvSpPr>
          <p:spPr bwMode="auto">
            <a:xfrm>
              <a:off x="384" y="2832"/>
              <a:ext cx="528" cy="816"/>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88847"/>
                </a:avLst>
              </a:prstTxWarp>
              <a:scene3d>
                <a:camera prst="legacyPerspectiveTopLeft">
                  <a:rot lat="0" lon="20519999" rev="0"/>
                </a:camera>
                <a:lightRig rig="legacyHarsh3" dir="r"/>
              </a:scene3d>
              <a:sp3d extrusionH="430200" prstMaterial="legacyMatte">
                <a:extrusionClr>
                  <a:srgbClr val="006600"/>
                </a:extrusionClr>
              </a:sp3d>
            </a:bodyPr>
            <a:lstStyle/>
            <a:p>
              <a:pPr algn="ctr" fontAlgn="base">
                <a:spcBef>
                  <a:spcPct val="0"/>
                </a:spcBef>
                <a:spcAft>
                  <a:spcPct val="0"/>
                </a:spcAft>
              </a:pPr>
              <a:r>
                <a:rPr lang="zh-CN" altLang="en-US" sz="3600" kern="10">
                  <a:ln w="9525">
                    <a:round/>
                  </a:ln>
                  <a:blipFill dpi="0" rotWithShape="0">
                    <a:blip r:embed="rId3"/>
                    <a:srcRect/>
                    <a:tile tx="0" ty="0" sx="100000" sy="100000" flip="none" algn="tl"/>
                  </a:blipFill>
                  <a:latin typeface="宋体" panose="02010600030101010101" pitchFamily="2" charset="-122"/>
                </a:rPr>
                <a:t>问</a:t>
              </a:r>
            </a:p>
          </p:txBody>
        </p:sp>
      </p:grpSp>
      <p:sp>
        <p:nvSpPr>
          <p:cNvPr id="199695" name="Text Box 15"/>
          <p:cNvSpPr txBox="1">
            <a:spLocks noChangeArrowheads="1"/>
          </p:cNvSpPr>
          <p:nvPr/>
        </p:nvSpPr>
        <p:spPr bwMode="auto">
          <a:xfrm>
            <a:off x="827088" y="5157788"/>
            <a:ext cx="7391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b="1" dirty="0">
                <a:solidFill>
                  <a:srgbClr val="000000"/>
                </a:solidFill>
                <a:latin typeface="宋体" panose="02010600030101010101" pitchFamily="2" charset="-122"/>
              </a:rPr>
              <a:t>三、 </a:t>
            </a:r>
            <a:r>
              <a:rPr kumimoji="1" lang="zh-CN" altLang="en-US" sz="2400" b="1" dirty="0">
                <a:solidFill>
                  <a:srgbClr val="FF0000"/>
                </a:solidFill>
                <a:latin typeface="宋体" panose="02010600030101010101" pitchFamily="2" charset="-122"/>
              </a:rPr>
              <a:t>线段的垂直平分线的集合定义：</a:t>
            </a:r>
          </a:p>
          <a:p>
            <a:pPr fontAlgn="base">
              <a:spcBef>
                <a:spcPct val="0"/>
              </a:spcBef>
              <a:spcAft>
                <a:spcPct val="0"/>
              </a:spcAft>
            </a:pPr>
            <a:r>
              <a:rPr kumimoji="1" lang="zh-CN" altLang="en-US" sz="2400" b="1" dirty="0">
                <a:solidFill>
                  <a:srgbClr val="000099"/>
                </a:solidFill>
                <a:latin typeface="宋体" panose="02010600030101010101" pitchFamily="2" charset="-122"/>
              </a:rPr>
              <a:t>        线段的垂直平分线可以看作是和线段两个端点距离相等的所有点的集合</a:t>
            </a:r>
            <a:endParaRPr kumimoji="1" lang="zh-CN" altLang="en-US" sz="2400" dirty="0">
              <a:solidFill>
                <a:srgbClr val="000000"/>
              </a:solidFill>
              <a:latin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99692"/>
                                        </p:tgtEl>
                                        <p:attrNameLst>
                                          <p:attrName>style.visibility</p:attrName>
                                        </p:attrNameLst>
                                      </p:cBhvr>
                                      <p:to>
                                        <p:strVal val="visible"/>
                                      </p:to>
                                    </p:set>
                                    <p:animEffect transition="in" filter="strips(downRight)">
                                      <p:cBhvr>
                                        <p:cTn id="7" dur="500"/>
                                        <p:tgtEl>
                                          <p:spTgt spid="199692"/>
                                        </p:tgtEl>
                                      </p:cBhvr>
                                    </p:animEffect>
                                  </p:childTnLst>
                                  <p:subTnLst>
                                    <p:set>
                                      <p:cBhvr override="childStyle">
                                        <p:cTn dur="1" fill="hold" display="0" masterRel="nextClick" afterEffect="1"/>
                                        <p:tgtEl>
                                          <p:spTgt spid="199692"/>
                                        </p:tgtEl>
                                        <p:attrNameLst>
                                          <p:attrName>style.visibility</p:attrName>
                                        </p:attrNameLst>
                                      </p:cBhvr>
                                      <p:to>
                                        <p:strVal val="hidden"/>
                                      </p:to>
                                    </p:se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99695"/>
                                        </p:tgtEl>
                                        <p:attrNameLst>
                                          <p:attrName>style.visibility</p:attrName>
                                        </p:attrNameLst>
                                      </p:cBhvr>
                                      <p:to>
                                        <p:strVal val="visible"/>
                                      </p:to>
                                    </p:set>
                                    <p:animEffect transition="in" filter="barn(outVertical)">
                                      <p:cBhvr>
                                        <p:cTn id="12" dur="500"/>
                                        <p:tgtEl>
                                          <p:spTgt spid="1996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9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4"/>
          <p:cNvSpPr>
            <a:spLocks noChangeArrowheads="1"/>
          </p:cNvSpPr>
          <p:nvPr/>
        </p:nvSpPr>
        <p:spPr bwMode="auto">
          <a:xfrm>
            <a:off x="467544" y="1721644"/>
            <a:ext cx="7705725" cy="240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fontAlgn="base">
              <a:spcBef>
                <a:spcPct val="0"/>
              </a:spcBef>
              <a:spcAft>
                <a:spcPct val="0"/>
              </a:spcAft>
            </a:pPr>
            <a:r>
              <a:rPr lang="zh-CN" altLang="en-US" sz="2400" b="1" dirty="0">
                <a:solidFill>
                  <a:srgbClr val="000000"/>
                </a:solidFill>
              </a:rPr>
              <a:t>例</a:t>
            </a:r>
            <a:r>
              <a:rPr lang="zh-CN" altLang="en-US" sz="3200" b="1" dirty="0">
                <a:solidFill>
                  <a:srgbClr val="000000"/>
                </a:solidFill>
              </a:rPr>
              <a:t> </a:t>
            </a:r>
            <a:r>
              <a:rPr lang="en-US" altLang="zh-CN" sz="2400" b="1" dirty="0">
                <a:solidFill>
                  <a:srgbClr val="000000"/>
                </a:solidFill>
                <a:latin typeface="宋体" panose="02010600030101010101" pitchFamily="2" charset="-122"/>
              </a:rPr>
              <a:t>1   </a:t>
            </a:r>
            <a:r>
              <a:rPr lang="zh-CN" altLang="en-US" sz="2400" b="1" dirty="0">
                <a:solidFill>
                  <a:srgbClr val="000000"/>
                </a:solidFill>
                <a:latin typeface="宋体" panose="02010600030101010101" pitchFamily="2" charset="-122"/>
              </a:rPr>
              <a:t>如图，四边形</a:t>
            </a:r>
            <a:r>
              <a:rPr lang="en-US" sz="2400" b="1" i="1" dirty="0">
                <a:solidFill>
                  <a:srgbClr val="000000"/>
                </a:solidFill>
                <a:latin typeface="宋体" panose="02010600030101010101" pitchFamily="2" charset="-122"/>
              </a:rPr>
              <a:t>ABCD</a:t>
            </a:r>
            <a:r>
              <a:rPr lang="zh-CN" altLang="en-US" sz="2400" b="1" dirty="0">
                <a:solidFill>
                  <a:srgbClr val="000000"/>
                </a:solidFill>
                <a:latin typeface="宋体" panose="02010600030101010101" pitchFamily="2" charset="-122"/>
              </a:rPr>
              <a:t>中，直线</a:t>
            </a:r>
            <a:r>
              <a:rPr lang="en-US" sz="2400" b="1" i="1" dirty="0">
                <a:solidFill>
                  <a:srgbClr val="000000"/>
                </a:solidFill>
                <a:latin typeface="宋体" panose="02010600030101010101" pitchFamily="2" charset="-122"/>
              </a:rPr>
              <a:t>AC</a:t>
            </a:r>
            <a:r>
              <a:rPr lang="zh-CN" altLang="en-US" sz="2400" b="1" dirty="0">
                <a:solidFill>
                  <a:srgbClr val="000000"/>
                </a:solidFill>
                <a:latin typeface="宋体" panose="02010600030101010101" pitchFamily="2" charset="-122"/>
              </a:rPr>
              <a:t>垂直平分</a:t>
            </a:r>
            <a:r>
              <a:rPr lang="en-US" sz="2400" b="1" i="1" dirty="0">
                <a:solidFill>
                  <a:srgbClr val="000000"/>
                </a:solidFill>
                <a:latin typeface="宋体" panose="02010600030101010101" pitchFamily="2" charset="-122"/>
              </a:rPr>
              <a:t>BD</a:t>
            </a:r>
            <a:r>
              <a:rPr lang="zh-CN" altLang="en-US" sz="2400" b="1" dirty="0">
                <a:solidFill>
                  <a:srgbClr val="000000"/>
                </a:solidFill>
                <a:latin typeface="宋体" panose="02010600030101010101" pitchFamily="2" charset="-122"/>
              </a:rPr>
              <a:t>于点</a:t>
            </a:r>
            <a:r>
              <a:rPr lang="en-US" sz="2400" b="1" i="1" dirty="0">
                <a:solidFill>
                  <a:srgbClr val="000000"/>
                </a:solidFill>
                <a:latin typeface="宋体" panose="02010600030101010101" pitchFamily="2" charset="-122"/>
              </a:rPr>
              <a:t>O</a:t>
            </a:r>
            <a:r>
              <a:rPr lang="zh-CN" altLang="en-US" sz="2400" b="1" dirty="0">
                <a:solidFill>
                  <a:srgbClr val="000000"/>
                </a:solidFill>
                <a:latin typeface="宋体" panose="02010600030101010101" pitchFamily="2" charset="-122"/>
              </a:rPr>
              <a:t>。</a:t>
            </a:r>
          </a:p>
          <a:p>
            <a:pPr fontAlgn="base">
              <a:spcBef>
                <a:spcPct val="0"/>
              </a:spcBef>
              <a:spcAft>
                <a:spcPct val="0"/>
              </a:spcAft>
            </a:pP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1</a:t>
            </a:r>
            <a:r>
              <a:rPr lang="zh-CN" altLang="en-US" sz="2400" b="1" dirty="0">
                <a:solidFill>
                  <a:srgbClr val="000000"/>
                </a:solidFill>
                <a:latin typeface="宋体" panose="02010600030101010101" pitchFamily="2" charset="-122"/>
              </a:rPr>
              <a:t>）图中有多少对全等三                                        角形，请把它们写出来；</a:t>
            </a:r>
          </a:p>
          <a:p>
            <a:pPr fontAlgn="base">
              <a:spcBef>
                <a:spcPct val="0"/>
              </a:spcBef>
              <a:spcAft>
                <a:spcPct val="0"/>
              </a:spcAft>
            </a:pP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2</a:t>
            </a:r>
            <a:r>
              <a:rPr lang="zh-CN" altLang="en-US" sz="2400" b="1" dirty="0">
                <a:solidFill>
                  <a:srgbClr val="000000"/>
                </a:solidFill>
                <a:latin typeface="宋体" panose="02010600030101010101" pitchFamily="2" charset="-122"/>
              </a:rPr>
              <a:t>）任选（</a:t>
            </a:r>
            <a:r>
              <a:rPr lang="en-US" sz="2400" b="1" dirty="0">
                <a:solidFill>
                  <a:srgbClr val="000000"/>
                </a:solidFill>
                <a:latin typeface="宋体" panose="02010600030101010101" pitchFamily="2" charset="-122"/>
              </a:rPr>
              <a:t>1</a:t>
            </a:r>
            <a:r>
              <a:rPr lang="zh-CN" altLang="en-US" sz="2400" b="1" dirty="0">
                <a:solidFill>
                  <a:srgbClr val="000000"/>
                </a:solidFill>
                <a:latin typeface="宋体" panose="02010600030101010101" pitchFamily="2" charset="-122"/>
              </a:rPr>
              <a:t>）中一对全等                                          三角形加以证明。</a:t>
            </a:r>
          </a:p>
        </p:txBody>
      </p:sp>
      <p:pic>
        <p:nvPicPr>
          <p:cNvPr id="201731"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227763" y="2924175"/>
            <a:ext cx="2609850"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1732" name="Text Box 4"/>
          <p:cNvSpPr txBox="1">
            <a:spLocks noChangeArrowheads="1"/>
          </p:cNvSpPr>
          <p:nvPr/>
        </p:nvSpPr>
        <p:spPr bwMode="auto">
          <a:xfrm>
            <a:off x="3412356" y="755651"/>
            <a:ext cx="18161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200" b="1">
                <a:solidFill>
                  <a:srgbClr val="000000"/>
                </a:solidFill>
              </a:rPr>
              <a:t>例题讲解</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01730"/>
                                        </p:tgtEl>
                                        <p:attrNameLst>
                                          <p:attrName>style.visibility</p:attrName>
                                        </p:attrNameLst>
                                      </p:cBhvr>
                                      <p:to>
                                        <p:strVal val="visible"/>
                                      </p:to>
                                    </p:set>
                                    <p:animEffect transition="in" filter="fade">
                                      <p:cBhvr>
                                        <p:cTn id="7" dur="1000"/>
                                        <p:tgtEl>
                                          <p:spTgt spid="201730"/>
                                        </p:tgtEl>
                                      </p:cBhvr>
                                    </p:animEffect>
                                    <p:anim calcmode="lin" valueType="num">
                                      <p:cBhvr>
                                        <p:cTn id="8" dur="1000" fill="hold"/>
                                        <p:tgtEl>
                                          <p:spTgt spid="201730"/>
                                        </p:tgtEl>
                                        <p:attrNameLst>
                                          <p:attrName>ppt_x</p:attrName>
                                        </p:attrNameLst>
                                      </p:cBhvr>
                                      <p:tavLst>
                                        <p:tav tm="0">
                                          <p:val>
                                            <p:strVal val="#ppt_x"/>
                                          </p:val>
                                        </p:tav>
                                        <p:tav tm="100000">
                                          <p:val>
                                            <p:strVal val="#ppt_x"/>
                                          </p:val>
                                        </p:tav>
                                      </p:tavLst>
                                    </p:anim>
                                    <p:anim calcmode="lin" valueType="num">
                                      <p:cBhvr>
                                        <p:cTn id="9" dur="900" decel="100000" fill="hold"/>
                                        <p:tgtEl>
                                          <p:spTgt spid="20173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173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2" presetClass="entr" presetSubtype="2" fill="hold" nodeType="afterEffect">
                                  <p:stCondLst>
                                    <p:cond delay="0"/>
                                  </p:stCondLst>
                                  <p:childTnLst>
                                    <p:set>
                                      <p:cBhvr>
                                        <p:cTn id="13" dur="1" fill="hold">
                                          <p:stCondLst>
                                            <p:cond delay="0"/>
                                          </p:stCondLst>
                                        </p:cTn>
                                        <p:tgtEl>
                                          <p:spTgt spid="201731"/>
                                        </p:tgtEl>
                                        <p:attrNameLst>
                                          <p:attrName>style.visibility</p:attrName>
                                        </p:attrNameLst>
                                      </p:cBhvr>
                                      <p:to>
                                        <p:strVal val="visible"/>
                                      </p:to>
                                    </p:set>
                                    <p:animEffect transition="in" filter="slide(fromRight)">
                                      <p:cBhvr>
                                        <p:cTn id="14" dur="500"/>
                                        <p:tgtEl>
                                          <p:spTgt spid="201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ext Box 2"/>
          <p:cNvSpPr txBox="1">
            <a:spLocks noChangeArrowheads="1"/>
          </p:cNvSpPr>
          <p:nvPr/>
        </p:nvSpPr>
        <p:spPr bwMode="auto">
          <a:xfrm>
            <a:off x="381000" y="91440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b="1">
                <a:solidFill>
                  <a:srgbClr val="000000"/>
                </a:solidFill>
                <a:latin typeface="宋体" panose="02010600030101010101" pitchFamily="2" charset="-122"/>
              </a:rPr>
              <a:t>例</a:t>
            </a:r>
            <a:r>
              <a:rPr kumimoji="1" lang="en-US" altLang="zh-CN" sz="2400" b="1">
                <a:solidFill>
                  <a:srgbClr val="000000"/>
                </a:solidFill>
                <a:latin typeface="宋体" panose="02010600030101010101" pitchFamily="2" charset="-122"/>
              </a:rPr>
              <a:t>2</a:t>
            </a:r>
            <a:r>
              <a:rPr kumimoji="1" lang="en-US" altLang="zh-CN" sz="2400" b="1">
                <a:solidFill>
                  <a:srgbClr val="000000"/>
                </a:solidFill>
                <a:latin typeface="Times New Roman" panose="02020603050405020304" pitchFamily="18" charset="0"/>
              </a:rPr>
              <a:t>   </a:t>
            </a:r>
            <a:r>
              <a:rPr kumimoji="1" lang="zh-CN" altLang="en-US" sz="2400" b="1">
                <a:solidFill>
                  <a:srgbClr val="000000"/>
                </a:solidFill>
                <a:latin typeface="Times New Roman" panose="02020603050405020304" pitchFamily="18" charset="0"/>
              </a:rPr>
              <a:t>已知</a:t>
            </a:r>
            <a:r>
              <a:rPr kumimoji="1" lang="en-US" altLang="zh-CN" sz="2400" b="1">
                <a:solidFill>
                  <a:srgbClr val="000000"/>
                </a:solidFill>
                <a:latin typeface="Times New Roman" panose="02020603050405020304" pitchFamily="18" charset="0"/>
              </a:rPr>
              <a:t>:</a:t>
            </a:r>
            <a:r>
              <a:rPr kumimoji="1" lang="zh-CN" altLang="en-US" sz="2400" b="1">
                <a:solidFill>
                  <a:srgbClr val="000000"/>
                </a:solidFill>
                <a:latin typeface="Times New Roman" panose="02020603050405020304" pitchFamily="18" charset="0"/>
              </a:rPr>
              <a:t>如图</a:t>
            </a:r>
            <a:r>
              <a:rPr kumimoji="1" lang="en-US" altLang="zh-CN" sz="2400" b="1">
                <a:solidFill>
                  <a:srgbClr val="000000"/>
                </a:solidFill>
                <a:latin typeface="Times New Roman" panose="02020603050405020304" pitchFamily="18" charset="0"/>
              </a:rPr>
              <a:t>,</a:t>
            </a:r>
            <a:r>
              <a:rPr kumimoji="1" lang="zh-CN" altLang="en-US" sz="2400" b="1">
                <a:solidFill>
                  <a:srgbClr val="000000"/>
                </a:solidFill>
                <a:latin typeface="Times New Roman" panose="02020603050405020304" pitchFamily="18" charset="0"/>
              </a:rPr>
              <a:t>在</a:t>
            </a:r>
            <a:r>
              <a:rPr kumimoji="1" lang="en-US" altLang="zh-CN" sz="2400" b="1">
                <a:solidFill>
                  <a:srgbClr val="000000"/>
                </a:solidFill>
                <a:latin typeface="Times New Roman" panose="02020603050405020304" pitchFamily="18" charset="0"/>
              </a:rPr>
              <a:t>ΔABC</a:t>
            </a:r>
            <a:r>
              <a:rPr kumimoji="1" lang="zh-CN" altLang="en-US" sz="2400" b="1">
                <a:solidFill>
                  <a:srgbClr val="000000"/>
                </a:solidFill>
                <a:latin typeface="Times New Roman" panose="02020603050405020304" pitchFamily="18" charset="0"/>
              </a:rPr>
              <a:t>中</a:t>
            </a:r>
            <a:r>
              <a:rPr kumimoji="1" lang="en-US" altLang="zh-CN" sz="2400" b="1">
                <a:solidFill>
                  <a:srgbClr val="000000"/>
                </a:solidFill>
                <a:latin typeface="Times New Roman" panose="02020603050405020304" pitchFamily="18" charset="0"/>
              </a:rPr>
              <a:t>,</a:t>
            </a:r>
            <a:r>
              <a:rPr kumimoji="1" lang="zh-CN" altLang="en-US" sz="2400" b="1">
                <a:solidFill>
                  <a:srgbClr val="000000"/>
                </a:solidFill>
                <a:latin typeface="Times New Roman" panose="02020603050405020304" pitchFamily="18" charset="0"/>
              </a:rPr>
              <a:t>边</a:t>
            </a:r>
            <a:r>
              <a:rPr kumimoji="1" lang="en-US" altLang="zh-CN" sz="2400" b="1">
                <a:solidFill>
                  <a:srgbClr val="000000"/>
                </a:solidFill>
                <a:latin typeface="Times New Roman" panose="02020603050405020304" pitchFamily="18" charset="0"/>
              </a:rPr>
              <a:t>AB</a:t>
            </a:r>
            <a:r>
              <a:rPr kumimoji="1" lang="zh-CN" altLang="en-US" sz="2400" b="1">
                <a:solidFill>
                  <a:srgbClr val="000000"/>
                </a:solidFill>
                <a:latin typeface="Times New Roman" panose="02020603050405020304" pitchFamily="18" charset="0"/>
              </a:rPr>
              <a:t>，</a:t>
            </a:r>
            <a:r>
              <a:rPr kumimoji="1" lang="en-US" altLang="zh-CN" sz="2400" b="1">
                <a:solidFill>
                  <a:srgbClr val="000000"/>
                </a:solidFill>
                <a:latin typeface="Times New Roman" panose="02020603050405020304" pitchFamily="18" charset="0"/>
              </a:rPr>
              <a:t>BC</a:t>
            </a:r>
            <a:r>
              <a:rPr kumimoji="1" lang="zh-CN" altLang="en-US" sz="2400" b="1">
                <a:solidFill>
                  <a:srgbClr val="000000"/>
                </a:solidFill>
                <a:latin typeface="Times New Roman" panose="02020603050405020304" pitchFamily="18" charset="0"/>
              </a:rPr>
              <a:t>的垂直平分线交于</a:t>
            </a:r>
            <a:r>
              <a:rPr kumimoji="1" lang="en-US" altLang="zh-CN" sz="2400" b="1">
                <a:solidFill>
                  <a:srgbClr val="000000"/>
                </a:solidFill>
                <a:latin typeface="Times New Roman" panose="02020603050405020304" pitchFamily="18" charset="0"/>
              </a:rPr>
              <a:t>P.</a:t>
            </a:r>
          </a:p>
          <a:p>
            <a:pPr fontAlgn="base">
              <a:spcBef>
                <a:spcPct val="0"/>
              </a:spcBef>
              <a:spcAft>
                <a:spcPct val="0"/>
              </a:spcAft>
            </a:pPr>
            <a:r>
              <a:rPr kumimoji="1" lang="zh-CN" altLang="en-US" sz="2400" b="1">
                <a:solidFill>
                  <a:srgbClr val="000000"/>
                </a:solidFill>
                <a:latin typeface="Times New Roman" panose="02020603050405020304" pitchFamily="18" charset="0"/>
              </a:rPr>
              <a:t>求证：</a:t>
            </a:r>
            <a:r>
              <a:rPr kumimoji="1" lang="en-US" altLang="zh-CN" sz="2400" b="1">
                <a:solidFill>
                  <a:srgbClr val="000000"/>
                </a:solidFill>
                <a:latin typeface="Times New Roman" panose="02020603050405020304" pitchFamily="18" charset="0"/>
              </a:rPr>
              <a:t>PA=PB=PC;</a:t>
            </a:r>
          </a:p>
        </p:txBody>
      </p:sp>
      <p:grpSp>
        <p:nvGrpSpPr>
          <p:cNvPr id="200707" name="Group 3"/>
          <p:cNvGrpSpPr/>
          <p:nvPr/>
        </p:nvGrpSpPr>
        <p:grpSpPr bwMode="auto">
          <a:xfrm>
            <a:off x="5575300" y="1878013"/>
            <a:ext cx="3263900" cy="3151187"/>
            <a:chOff x="3360" y="1135"/>
            <a:chExt cx="2056" cy="1985"/>
          </a:xfrm>
        </p:grpSpPr>
        <p:grpSp>
          <p:nvGrpSpPr>
            <p:cNvPr id="200708" name="Group 4"/>
            <p:cNvGrpSpPr/>
            <p:nvPr/>
          </p:nvGrpSpPr>
          <p:grpSpPr bwMode="auto">
            <a:xfrm>
              <a:off x="3600" y="1392"/>
              <a:ext cx="1584" cy="1728"/>
              <a:chOff x="3600" y="1392"/>
              <a:chExt cx="1584" cy="1728"/>
            </a:xfrm>
          </p:grpSpPr>
          <p:sp>
            <p:nvSpPr>
              <p:cNvPr id="200709" name="Freeform 5"/>
              <p:cNvSpPr/>
              <p:nvPr/>
            </p:nvSpPr>
            <p:spPr bwMode="auto">
              <a:xfrm>
                <a:off x="3600" y="1392"/>
                <a:ext cx="1584" cy="1104"/>
              </a:xfrm>
              <a:custGeom>
                <a:avLst/>
                <a:gdLst>
                  <a:gd name="T0" fmla="*/ 1200 w 1584"/>
                  <a:gd name="T1" fmla="*/ 0 h 1104"/>
                  <a:gd name="T2" fmla="*/ 0 w 1584"/>
                  <a:gd name="T3" fmla="*/ 1104 h 1104"/>
                  <a:gd name="T4" fmla="*/ 1584 w 1584"/>
                  <a:gd name="T5" fmla="*/ 1104 h 1104"/>
                  <a:gd name="T6" fmla="*/ 1200 w 1584"/>
                  <a:gd name="T7" fmla="*/ 0 h 1104"/>
                </a:gdLst>
                <a:ahLst/>
                <a:cxnLst>
                  <a:cxn ang="0">
                    <a:pos x="T0" y="T1"/>
                  </a:cxn>
                  <a:cxn ang="0">
                    <a:pos x="T2" y="T3"/>
                  </a:cxn>
                  <a:cxn ang="0">
                    <a:pos x="T4" y="T5"/>
                  </a:cxn>
                  <a:cxn ang="0">
                    <a:pos x="T6" y="T7"/>
                  </a:cxn>
                </a:cxnLst>
                <a:rect l="0" t="0" r="r" b="b"/>
                <a:pathLst>
                  <a:path w="1584" h="1104">
                    <a:moveTo>
                      <a:pt x="1200" y="0"/>
                    </a:moveTo>
                    <a:lnTo>
                      <a:pt x="0" y="1104"/>
                    </a:lnTo>
                    <a:lnTo>
                      <a:pt x="1584" y="1104"/>
                    </a:lnTo>
                    <a:lnTo>
                      <a:pt x="1200" y="0"/>
                    </a:lnTo>
                    <a:close/>
                  </a:path>
                </a:pathLst>
              </a:custGeom>
              <a:solidFill>
                <a:srgbClr val="FFFFFF"/>
              </a:solidFill>
              <a:ln w="19050" cmpd="sng">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00710" name="Line 6"/>
              <p:cNvSpPr>
                <a:spLocks noChangeShapeType="1"/>
              </p:cNvSpPr>
              <p:nvPr/>
            </p:nvSpPr>
            <p:spPr bwMode="auto">
              <a:xfrm>
                <a:off x="4416" y="1584"/>
                <a:ext cx="0" cy="1536"/>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00711" name="Line 7"/>
              <p:cNvSpPr>
                <a:spLocks noChangeShapeType="1"/>
              </p:cNvSpPr>
              <p:nvPr/>
            </p:nvSpPr>
            <p:spPr bwMode="auto">
              <a:xfrm>
                <a:off x="3840" y="1488"/>
                <a:ext cx="1008" cy="124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00712" name="Line 8"/>
              <p:cNvSpPr>
                <a:spLocks noChangeShapeType="1"/>
              </p:cNvSpPr>
              <p:nvPr/>
            </p:nvSpPr>
            <p:spPr bwMode="auto">
              <a:xfrm flipV="1">
                <a:off x="3600" y="2208"/>
                <a:ext cx="816" cy="28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00713" name="Line 9"/>
              <p:cNvSpPr>
                <a:spLocks noChangeShapeType="1"/>
              </p:cNvSpPr>
              <p:nvPr/>
            </p:nvSpPr>
            <p:spPr bwMode="auto">
              <a:xfrm flipH="1">
                <a:off x="4416" y="1392"/>
                <a:ext cx="384" cy="816"/>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00714" name="Line 10"/>
              <p:cNvSpPr>
                <a:spLocks noChangeShapeType="1"/>
              </p:cNvSpPr>
              <p:nvPr/>
            </p:nvSpPr>
            <p:spPr bwMode="auto">
              <a:xfrm flipH="1" flipV="1">
                <a:off x="4416" y="2196"/>
                <a:ext cx="768" cy="28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grpSp>
        <p:sp>
          <p:nvSpPr>
            <p:cNvPr id="200715" name="Text Box 11"/>
            <p:cNvSpPr txBox="1">
              <a:spLocks noChangeArrowheads="1"/>
            </p:cNvSpPr>
            <p:nvPr/>
          </p:nvSpPr>
          <p:spPr bwMode="auto">
            <a:xfrm>
              <a:off x="3360" y="2448"/>
              <a:ext cx="2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000" b="1">
                  <a:solidFill>
                    <a:srgbClr val="000000"/>
                  </a:solidFill>
                  <a:latin typeface="Times New Roman" panose="02020603050405020304" pitchFamily="18" charset="0"/>
                </a:rPr>
                <a:t>B</a:t>
              </a:r>
            </a:p>
          </p:txBody>
        </p:sp>
        <p:sp>
          <p:nvSpPr>
            <p:cNvPr id="200716" name="Text Box 12"/>
            <p:cNvSpPr txBox="1">
              <a:spLocks noChangeArrowheads="1"/>
            </p:cNvSpPr>
            <p:nvPr/>
          </p:nvSpPr>
          <p:spPr bwMode="auto">
            <a:xfrm>
              <a:off x="4752" y="1135"/>
              <a:ext cx="2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000" b="1">
                  <a:solidFill>
                    <a:srgbClr val="000000"/>
                  </a:solidFill>
                  <a:latin typeface="Times New Roman" panose="02020603050405020304" pitchFamily="18" charset="0"/>
                </a:rPr>
                <a:t>A</a:t>
              </a:r>
            </a:p>
          </p:txBody>
        </p:sp>
        <p:sp>
          <p:nvSpPr>
            <p:cNvPr id="200717" name="Text Box 13"/>
            <p:cNvSpPr txBox="1">
              <a:spLocks noChangeArrowheads="1"/>
            </p:cNvSpPr>
            <p:nvPr/>
          </p:nvSpPr>
          <p:spPr bwMode="auto">
            <a:xfrm>
              <a:off x="5184" y="2448"/>
              <a:ext cx="2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000" b="1">
                  <a:solidFill>
                    <a:srgbClr val="000000"/>
                  </a:solidFill>
                  <a:latin typeface="Times New Roman" panose="02020603050405020304" pitchFamily="18" charset="0"/>
                </a:rPr>
                <a:t>C</a:t>
              </a:r>
            </a:p>
          </p:txBody>
        </p:sp>
        <p:sp>
          <p:nvSpPr>
            <p:cNvPr id="200718" name="Text Box 14"/>
            <p:cNvSpPr txBox="1">
              <a:spLocks noChangeArrowheads="1"/>
            </p:cNvSpPr>
            <p:nvPr/>
          </p:nvSpPr>
          <p:spPr bwMode="auto">
            <a:xfrm>
              <a:off x="3888" y="1334"/>
              <a:ext cx="26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000" b="1">
                  <a:solidFill>
                    <a:srgbClr val="000000"/>
                  </a:solidFill>
                  <a:latin typeface="Times New Roman" panose="02020603050405020304" pitchFamily="18" charset="0"/>
                </a:rPr>
                <a:t>M</a:t>
              </a:r>
            </a:p>
          </p:txBody>
        </p:sp>
        <p:sp>
          <p:nvSpPr>
            <p:cNvPr id="200719" name="Text Box 15"/>
            <p:cNvSpPr txBox="1">
              <a:spLocks noChangeArrowheads="1"/>
            </p:cNvSpPr>
            <p:nvPr/>
          </p:nvSpPr>
          <p:spPr bwMode="auto">
            <a:xfrm>
              <a:off x="4848" y="2623"/>
              <a:ext cx="2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000" b="1">
                  <a:solidFill>
                    <a:srgbClr val="000000"/>
                  </a:solidFill>
                  <a:latin typeface="Times New Roman" panose="02020603050405020304" pitchFamily="18" charset="0"/>
                </a:rPr>
                <a:t>N</a:t>
              </a:r>
            </a:p>
          </p:txBody>
        </p:sp>
        <p:sp>
          <p:nvSpPr>
            <p:cNvPr id="200720" name="Text Box 16"/>
            <p:cNvSpPr txBox="1">
              <a:spLocks noChangeArrowheads="1"/>
            </p:cNvSpPr>
            <p:nvPr/>
          </p:nvSpPr>
          <p:spPr bwMode="auto">
            <a:xfrm>
              <a:off x="4416" y="1471"/>
              <a:ext cx="3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000" b="1">
                  <a:solidFill>
                    <a:srgbClr val="000000"/>
                  </a:solidFill>
                  <a:latin typeface="Times New Roman" panose="02020603050405020304" pitchFamily="18" charset="0"/>
                </a:rPr>
                <a:t>M’</a:t>
              </a:r>
            </a:p>
          </p:txBody>
        </p:sp>
        <p:sp>
          <p:nvSpPr>
            <p:cNvPr id="200721" name="Text Box 17"/>
            <p:cNvSpPr txBox="1">
              <a:spLocks noChangeArrowheads="1"/>
            </p:cNvSpPr>
            <p:nvPr/>
          </p:nvSpPr>
          <p:spPr bwMode="auto">
            <a:xfrm>
              <a:off x="4416" y="2863"/>
              <a:ext cx="28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000" b="1">
                  <a:solidFill>
                    <a:srgbClr val="000000"/>
                  </a:solidFill>
                  <a:latin typeface="Times New Roman" panose="02020603050405020304" pitchFamily="18" charset="0"/>
                </a:rPr>
                <a:t>N’</a:t>
              </a:r>
            </a:p>
          </p:txBody>
        </p:sp>
        <p:sp>
          <p:nvSpPr>
            <p:cNvPr id="200722" name="Text Box 18"/>
            <p:cNvSpPr txBox="1">
              <a:spLocks noChangeArrowheads="1"/>
            </p:cNvSpPr>
            <p:nvPr/>
          </p:nvSpPr>
          <p:spPr bwMode="auto">
            <a:xfrm>
              <a:off x="4416" y="1999"/>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000" b="1">
                  <a:solidFill>
                    <a:srgbClr val="000000"/>
                  </a:solidFill>
                  <a:latin typeface="Times New Roman" panose="02020603050405020304" pitchFamily="18" charset="0"/>
                </a:rPr>
                <a:t>P</a:t>
              </a:r>
            </a:p>
          </p:txBody>
        </p:sp>
      </p:grpSp>
      <p:grpSp>
        <p:nvGrpSpPr>
          <p:cNvPr id="200723" name="Group 19"/>
          <p:cNvGrpSpPr/>
          <p:nvPr/>
        </p:nvGrpSpPr>
        <p:grpSpPr bwMode="auto">
          <a:xfrm>
            <a:off x="1447800" y="4648200"/>
            <a:ext cx="2743200" cy="1143000"/>
            <a:chOff x="912" y="2928"/>
            <a:chExt cx="1728" cy="720"/>
          </a:xfrm>
        </p:grpSpPr>
        <p:sp>
          <p:nvSpPr>
            <p:cNvPr id="200724" name="Text Box 20"/>
            <p:cNvSpPr txBox="1">
              <a:spLocks noChangeArrowheads="1"/>
            </p:cNvSpPr>
            <p:nvPr/>
          </p:nvSpPr>
          <p:spPr bwMode="auto">
            <a:xfrm>
              <a:off x="1248" y="3352"/>
              <a:ext cx="1056" cy="296"/>
            </a:xfrm>
            <a:prstGeom prst="rect">
              <a:avLst/>
            </a:prstGeom>
            <a:noFill/>
            <a:ln w="1270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a:solidFill>
                    <a:srgbClr val="0000FF"/>
                  </a:solidFill>
                  <a:latin typeface="Times New Roman" panose="02020603050405020304" pitchFamily="18" charset="0"/>
                </a:rPr>
                <a:t>PA=PB=PC</a:t>
              </a:r>
            </a:p>
          </p:txBody>
        </p:sp>
        <p:sp>
          <p:nvSpPr>
            <p:cNvPr id="200725" name="AutoShape 21"/>
            <p:cNvSpPr/>
            <p:nvPr/>
          </p:nvSpPr>
          <p:spPr bwMode="auto">
            <a:xfrm rot="5400000" flipV="1">
              <a:off x="1752" y="2088"/>
              <a:ext cx="48" cy="1728"/>
            </a:xfrm>
            <a:prstGeom prst="rightBrace">
              <a:avLst>
                <a:gd name="adj1" fmla="val 300000"/>
                <a:gd name="adj2" fmla="val 51444"/>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fontAlgn="base">
                <a:spcBef>
                  <a:spcPct val="0"/>
                </a:spcBef>
                <a:spcAft>
                  <a:spcPct val="0"/>
                </a:spcAft>
              </a:pPr>
              <a:endParaRPr kumimoji="1" lang="zh-CN" altLang="en-US" sz="2400">
                <a:solidFill>
                  <a:srgbClr val="0000FF"/>
                </a:solidFill>
                <a:latin typeface="Times New Roman" panose="02020603050405020304" pitchFamily="18" charset="0"/>
              </a:endParaRPr>
            </a:p>
          </p:txBody>
        </p:sp>
        <p:sp>
          <p:nvSpPr>
            <p:cNvPr id="200726" name="Line 22"/>
            <p:cNvSpPr>
              <a:spLocks noChangeShapeType="1"/>
            </p:cNvSpPr>
            <p:nvPr/>
          </p:nvSpPr>
          <p:spPr bwMode="auto">
            <a:xfrm>
              <a:off x="1776" y="2976"/>
              <a:ext cx="0" cy="336"/>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grpSp>
      <p:grpSp>
        <p:nvGrpSpPr>
          <p:cNvPr id="200727" name="Group 23"/>
          <p:cNvGrpSpPr/>
          <p:nvPr/>
        </p:nvGrpSpPr>
        <p:grpSpPr bwMode="auto">
          <a:xfrm>
            <a:off x="2971800" y="2590800"/>
            <a:ext cx="2378075" cy="1841500"/>
            <a:chOff x="1872" y="1632"/>
            <a:chExt cx="1498" cy="1160"/>
          </a:xfrm>
        </p:grpSpPr>
        <p:sp>
          <p:nvSpPr>
            <p:cNvPr id="200728" name="Text Box 24"/>
            <p:cNvSpPr txBox="1">
              <a:spLocks noChangeArrowheads="1"/>
            </p:cNvSpPr>
            <p:nvPr/>
          </p:nvSpPr>
          <p:spPr bwMode="auto">
            <a:xfrm>
              <a:off x="2234" y="2496"/>
              <a:ext cx="742" cy="296"/>
            </a:xfrm>
            <a:prstGeom prst="rect">
              <a:avLst/>
            </a:prstGeom>
            <a:noFill/>
            <a:ln w="1270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kumimoji="1" lang="en-US" altLang="zh-CN" sz="2400">
                  <a:solidFill>
                    <a:srgbClr val="0000FF"/>
                  </a:solidFill>
                  <a:latin typeface="Times New Roman" panose="02020603050405020304" pitchFamily="18" charset="0"/>
                </a:rPr>
                <a:t>PB=PC</a:t>
              </a:r>
            </a:p>
          </p:txBody>
        </p:sp>
        <p:sp>
          <p:nvSpPr>
            <p:cNvPr id="200729" name="Text Box 25"/>
            <p:cNvSpPr txBox="1">
              <a:spLocks noChangeArrowheads="1"/>
            </p:cNvSpPr>
            <p:nvPr/>
          </p:nvSpPr>
          <p:spPr bwMode="auto">
            <a:xfrm>
              <a:off x="1872" y="1632"/>
              <a:ext cx="1498" cy="526"/>
            </a:xfrm>
            <a:prstGeom prst="rect">
              <a:avLst/>
            </a:prstGeom>
            <a:noFill/>
            <a:ln w="1270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kumimoji="1" lang="zh-CN" altLang="en-US" sz="2400">
                  <a:solidFill>
                    <a:srgbClr val="0000FF"/>
                  </a:solidFill>
                  <a:latin typeface="Times New Roman" panose="02020603050405020304" pitchFamily="18" charset="0"/>
                </a:rPr>
                <a:t>点</a:t>
              </a:r>
              <a:r>
                <a:rPr kumimoji="1" lang="en-US" altLang="zh-CN" sz="2400">
                  <a:solidFill>
                    <a:srgbClr val="0000FF"/>
                  </a:solidFill>
                  <a:latin typeface="Times New Roman" panose="02020603050405020304" pitchFamily="18" charset="0"/>
                </a:rPr>
                <a:t>P</a:t>
              </a:r>
              <a:r>
                <a:rPr kumimoji="1" lang="zh-CN" altLang="en-US" sz="2400">
                  <a:solidFill>
                    <a:srgbClr val="0000FF"/>
                  </a:solidFill>
                  <a:latin typeface="Times New Roman" panose="02020603050405020304" pitchFamily="18" charset="0"/>
                </a:rPr>
                <a:t>在线段</a:t>
              </a:r>
              <a:r>
                <a:rPr kumimoji="1" lang="en-US" altLang="zh-CN" sz="2400">
                  <a:solidFill>
                    <a:srgbClr val="0000FF"/>
                  </a:solidFill>
                  <a:latin typeface="Times New Roman" panose="02020603050405020304" pitchFamily="18" charset="0"/>
                </a:rPr>
                <a:t>BC</a:t>
              </a:r>
              <a:r>
                <a:rPr kumimoji="1" lang="zh-CN" altLang="en-US" sz="2400">
                  <a:solidFill>
                    <a:srgbClr val="0000FF"/>
                  </a:solidFill>
                  <a:latin typeface="Times New Roman" panose="02020603050405020304" pitchFamily="18" charset="0"/>
                </a:rPr>
                <a:t>的垂直平分线上</a:t>
              </a:r>
            </a:p>
          </p:txBody>
        </p:sp>
        <p:sp>
          <p:nvSpPr>
            <p:cNvPr id="200730" name="Line 26"/>
            <p:cNvSpPr>
              <a:spLocks noChangeShapeType="1"/>
            </p:cNvSpPr>
            <p:nvPr/>
          </p:nvSpPr>
          <p:spPr bwMode="auto">
            <a:xfrm>
              <a:off x="2592" y="2160"/>
              <a:ext cx="0" cy="336"/>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grpSp>
      <p:grpSp>
        <p:nvGrpSpPr>
          <p:cNvPr id="200731" name="Group 27"/>
          <p:cNvGrpSpPr/>
          <p:nvPr/>
        </p:nvGrpSpPr>
        <p:grpSpPr bwMode="auto">
          <a:xfrm>
            <a:off x="228600" y="1905000"/>
            <a:ext cx="2378075" cy="2527300"/>
            <a:chOff x="144" y="1200"/>
            <a:chExt cx="1498" cy="1592"/>
          </a:xfrm>
        </p:grpSpPr>
        <p:grpSp>
          <p:nvGrpSpPr>
            <p:cNvPr id="200732" name="Group 28"/>
            <p:cNvGrpSpPr/>
            <p:nvPr/>
          </p:nvGrpSpPr>
          <p:grpSpPr bwMode="auto">
            <a:xfrm>
              <a:off x="639" y="2160"/>
              <a:ext cx="713" cy="632"/>
              <a:chOff x="639" y="2160"/>
              <a:chExt cx="713" cy="632"/>
            </a:xfrm>
          </p:grpSpPr>
          <p:sp>
            <p:nvSpPr>
              <p:cNvPr id="200733" name="Text Box 29"/>
              <p:cNvSpPr txBox="1">
                <a:spLocks noChangeArrowheads="1"/>
              </p:cNvSpPr>
              <p:nvPr/>
            </p:nvSpPr>
            <p:spPr bwMode="auto">
              <a:xfrm>
                <a:off x="639" y="2496"/>
                <a:ext cx="713" cy="296"/>
              </a:xfrm>
              <a:prstGeom prst="rect">
                <a:avLst/>
              </a:prstGeom>
              <a:noFill/>
              <a:ln w="1270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a:solidFill>
                      <a:srgbClr val="0000FF"/>
                    </a:solidFill>
                    <a:latin typeface="Times New Roman" panose="02020603050405020304" pitchFamily="18" charset="0"/>
                  </a:rPr>
                  <a:t>PA=PB</a:t>
                </a:r>
              </a:p>
            </p:txBody>
          </p:sp>
          <p:sp>
            <p:nvSpPr>
              <p:cNvPr id="200734" name="Line 30"/>
              <p:cNvSpPr>
                <a:spLocks noChangeShapeType="1"/>
              </p:cNvSpPr>
              <p:nvPr/>
            </p:nvSpPr>
            <p:spPr bwMode="auto">
              <a:xfrm>
                <a:off x="912" y="2160"/>
                <a:ext cx="0" cy="336"/>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grpSp>
        <p:grpSp>
          <p:nvGrpSpPr>
            <p:cNvPr id="200735" name="Group 31"/>
            <p:cNvGrpSpPr/>
            <p:nvPr/>
          </p:nvGrpSpPr>
          <p:grpSpPr bwMode="auto">
            <a:xfrm>
              <a:off x="144" y="1200"/>
              <a:ext cx="1498" cy="958"/>
              <a:chOff x="144" y="1200"/>
              <a:chExt cx="1498" cy="958"/>
            </a:xfrm>
          </p:grpSpPr>
          <p:sp>
            <p:nvSpPr>
              <p:cNvPr id="200736" name="Text Box 32"/>
              <p:cNvSpPr txBox="1">
                <a:spLocks noChangeArrowheads="1"/>
              </p:cNvSpPr>
              <p:nvPr/>
            </p:nvSpPr>
            <p:spPr bwMode="auto">
              <a:xfrm>
                <a:off x="144" y="1632"/>
                <a:ext cx="1498" cy="526"/>
              </a:xfrm>
              <a:prstGeom prst="rect">
                <a:avLst/>
              </a:prstGeom>
              <a:noFill/>
              <a:ln w="1270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kumimoji="1" lang="zh-CN" altLang="en-US" sz="2400">
                    <a:solidFill>
                      <a:srgbClr val="0000FF"/>
                    </a:solidFill>
                    <a:latin typeface="Times New Roman" panose="02020603050405020304" pitchFamily="18" charset="0"/>
                  </a:rPr>
                  <a:t>点</a:t>
                </a:r>
                <a:r>
                  <a:rPr kumimoji="1" lang="en-US" altLang="zh-CN" sz="2400">
                    <a:solidFill>
                      <a:srgbClr val="0000FF"/>
                    </a:solidFill>
                    <a:latin typeface="Times New Roman" panose="02020603050405020304" pitchFamily="18" charset="0"/>
                  </a:rPr>
                  <a:t>P</a:t>
                </a:r>
                <a:r>
                  <a:rPr kumimoji="1" lang="zh-CN" altLang="en-US" sz="2400">
                    <a:solidFill>
                      <a:srgbClr val="0000FF"/>
                    </a:solidFill>
                    <a:latin typeface="Times New Roman" panose="02020603050405020304" pitchFamily="18" charset="0"/>
                  </a:rPr>
                  <a:t>在线段</a:t>
                </a:r>
                <a:r>
                  <a:rPr kumimoji="1" lang="en-US" altLang="zh-CN" sz="2400">
                    <a:solidFill>
                      <a:srgbClr val="0000FF"/>
                    </a:solidFill>
                    <a:latin typeface="Times New Roman" panose="02020603050405020304" pitchFamily="18" charset="0"/>
                  </a:rPr>
                  <a:t>AB</a:t>
                </a:r>
                <a:r>
                  <a:rPr kumimoji="1" lang="zh-CN" altLang="en-US" sz="2400">
                    <a:solidFill>
                      <a:srgbClr val="0000FF"/>
                    </a:solidFill>
                    <a:latin typeface="Times New Roman" panose="02020603050405020304" pitchFamily="18" charset="0"/>
                  </a:rPr>
                  <a:t>的垂直平分线上</a:t>
                </a:r>
              </a:p>
            </p:txBody>
          </p:sp>
          <p:sp>
            <p:nvSpPr>
              <p:cNvPr id="200737" name="Text Box 33"/>
              <p:cNvSpPr txBox="1">
                <a:spLocks noChangeArrowheads="1"/>
              </p:cNvSpPr>
              <p:nvPr/>
            </p:nvSpPr>
            <p:spPr bwMode="auto">
              <a:xfrm>
                <a:off x="432" y="1200"/>
                <a:ext cx="69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zh-CN" altLang="en-US" sz="2400">
                    <a:solidFill>
                      <a:srgbClr val="0000FF"/>
                    </a:solidFill>
                    <a:latin typeface="Times New Roman" panose="02020603050405020304" pitchFamily="18" charset="0"/>
                  </a:rPr>
                  <a:t>分析：</a:t>
                </a:r>
              </a:p>
            </p:txBody>
          </p:sp>
        </p:grpSp>
      </p:grpSp>
      <p:sp>
        <p:nvSpPr>
          <p:cNvPr id="200738" name="Text Box 34"/>
          <p:cNvSpPr txBox="1">
            <a:spLocks noChangeArrowheads="1"/>
          </p:cNvSpPr>
          <p:nvPr/>
        </p:nvSpPr>
        <p:spPr bwMode="auto">
          <a:xfrm>
            <a:off x="2824163" y="11113"/>
            <a:ext cx="18161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200" b="1">
                <a:solidFill>
                  <a:srgbClr val="000000"/>
                </a:solidFill>
              </a:rPr>
              <a:t>例题讲解</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nodeType="clickEffect">
                                  <p:stCondLst>
                                    <p:cond delay="0"/>
                                  </p:stCondLst>
                                  <p:childTnLst>
                                    <p:set>
                                      <p:cBhvr>
                                        <p:cTn id="6" dur="1" fill="hold">
                                          <p:stCondLst>
                                            <p:cond delay="0"/>
                                          </p:stCondLst>
                                        </p:cTn>
                                        <p:tgtEl>
                                          <p:spTgt spid="200731"/>
                                        </p:tgtEl>
                                        <p:attrNameLst>
                                          <p:attrName>style.visibility</p:attrName>
                                        </p:attrNameLst>
                                      </p:cBhvr>
                                      <p:to>
                                        <p:strVal val="visible"/>
                                      </p:to>
                                    </p:set>
                                    <p:anim calcmode="lin" valueType="num">
                                      <p:cBhvr>
                                        <p:cTn id="7" dur="500" fill="hold"/>
                                        <p:tgtEl>
                                          <p:spTgt spid="200731"/>
                                        </p:tgtEl>
                                        <p:attrNameLst>
                                          <p:attrName>ppt_x</p:attrName>
                                        </p:attrNameLst>
                                      </p:cBhvr>
                                      <p:tavLst>
                                        <p:tav tm="0">
                                          <p:val>
                                            <p:strVal val="#ppt_x"/>
                                          </p:val>
                                        </p:tav>
                                        <p:tav tm="100000">
                                          <p:val>
                                            <p:strVal val="#ppt_x"/>
                                          </p:val>
                                        </p:tav>
                                      </p:tavLst>
                                    </p:anim>
                                    <p:anim calcmode="lin" valueType="num">
                                      <p:cBhvr>
                                        <p:cTn id="8" dur="500" fill="hold"/>
                                        <p:tgtEl>
                                          <p:spTgt spid="200731"/>
                                        </p:tgtEl>
                                        <p:attrNameLst>
                                          <p:attrName>ppt_y</p:attrName>
                                        </p:attrNameLst>
                                      </p:cBhvr>
                                      <p:tavLst>
                                        <p:tav tm="0">
                                          <p:val>
                                            <p:strVal val="#ppt_y-#ppt_h/2"/>
                                          </p:val>
                                        </p:tav>
                                        <p:tav tm="100000">
                                          <p:val>
                                            <p:strVal val="#ppt_y"/>
                                          </p:val>
                                        </p:tav>
                                      </p:tavLst>
                                    </p:anim>
                                    <p:anim calcmode="lin" valueType="num">
                                      <p:cBhvr>
                                        <p:cTn id="9" dur="500" fill="hold"/>
                                        <p:tgtEl>
                                          <p:spTgt spid="200731"/>
                                        </p:tgtEl>
                                        <p:attrNameLst>
                                          <p:attrName>ppt_w</p:attrName>
                                        </p:attrNameLst>
                                      </p:cBhvr>
                                      <p:tavLst>
                                        <p:tav tm="0">
                                          <p:val>
                                            <p:strVal val="#ppt_w"/>
                                          </p:val>
                                        </p:tav>
                                        <p:tav tm="100000">
                                          <p:val>
                                            <p:strVal val="#ppt_w"/>
                                          </p:val>
                                        </p:tav>
                                      </p:tavLst>
                                    </p:anim>
                                    <p:anim calcmode="lin" valueType="num">
                                      <p:cBhvr>
                                        <p:cTn id="10" dur="500" fill="hold"/>
                                        <p:tgtEl>
                                          <p:spTgt spid="200731"/>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nodeType="clickEffect">
                                  <p:stCondLst>
                                    <p:cond delay="0"/>
                                  </p:stCondLst>
                                  <p:childTnLst>
                                    <p:set>
                                      <p:cBhvr>
                                        <p:cTn id="14" dur="1" fill="hold">
                                          <p:stCondLst>
                                            <p:cond delay="0"/>
                                          </p:stCondLst>
                                        </p:cTn>
                                        <p:tgtEl>
                                          <p:spTgt spid="200727"/>
                                        </p:tgtEl>
                                        <p:attrNameLst>
                                          <p:attrName>style.visibility</p:attrName>
                                        </p:attrNameLst>
                                      </p:cBhvr>
                                      <p:to>
                                        <p:strVal val="visible"/>
                                      </p:to>
                                    </p:set>
                                    <p:anim calcmode="lin" valueType="num">
                                      <p:cBhvr>
                                        <p:cTn id="15" dur="500" fill="hold"/>
                                        <p:tgtEl>
                                          <p:spTgt spid="200727"/>
                                        </p:tgtEl>
                                        <p:attrNameLst>
                                          <p:attrName>ppt_x</p:attrName>
                                        </p:attrNameLst>
                                      </p:cBhvr>
                                      <p:tavLst>
                                        <p:tav tm="0">
                                          <p:val>
                                            <p:strVal val="#ppt_x"/>
                                          </p:val>
                                        </p:tav>
                                        <p:tav tm="100000">
                                          <p:val>
                                            <p:strVal val="#ppt_x"/>
                                          </p:val>
                                        </p:tav>
                                      </p:tavLst>
                                    </p:anim>
                                    <p:anim calcmode="lin" valueType="num">
                                      <p:cBhvr>
                                        <p:cTn id="16" dur="500" fill="hold"/>
                                        <p:tgtEl>
                                          <p:spTgt spid="200727"/>
                                        </p:tgtEl>
                                        <p:attrNameLst>
                                          <p:attrName>ppt_y</p:attrName>
                                        </p:attrNameLst>
                                      </p:cBhvr>
                                      <p:tavLst>
                                        <p:tav tm="0">
                                          <p:val>
                                            <p:strVal val="#ppt_y-#ppt_h/2"/>
                                          </p:val>
                                        </p:tav>
                                        <p:tav tm="100000">
                                          <p:val>
                                            <p:strVal val="#ppt_y"/>
                                          </p:val>
                                        </p:tav>
                                      </p:tavLst>
                                    </p:anim>
                                    <p:anim calcmode="lin" valueType="num">
                                      <p:cBhvr>
                                        <p:cTn id="17" dur="500" fill="hold"/>
                                        <p:tgtEl>
                                          <p:spTgt spid="200727"/>
                                        </p:tgtEl>
                                        <p:attrNameLst>
                                          <p:attrName>ppt_w</p:attrName>
                                        </p:attrNameLst>
                                      </p:cBhvr>
                                      <p:tavLst>
                                        <p:tav tm="0">
                                          <p:val>
                                            <p:strVal val="#ppt_w"/>
                                          </p:val>
                                        </p:tav>
                                        <p:tav tm="100000">
                                          <p:val>
                                            <p:strVal val="#ppt_w"/>
                                          </p:val>
                                        </p:tav>
                                      </p:tavLst>
                                    </p:anim>
                                    <p:anim calcmode="lin" valueType="num">
                                      <p:cBhvr>
                                        <p:cTn id="18" dur="500" fill="hold"/>
                                        <p:tgtEl>
                                          <p:spTgt spid="200727"/>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 fill="hold" nodeType="clickEffect">
                                  <p:stCondLst>
                                    <p:cond delay="0"/>
                                  </p:stCondLst>
                                  <p:childTnLst>
                                    <p:set>
                                      <p:cBhvr>
                                        <p:cTn id="22" dur="1" fill="hold">
                                          <p:stCondLst>
                                            <p:cond delay="0"/>
                                          </p:stCondLst>
                                        </p:cTn>
                                        <p:tgtEl>
                                          <p:spTgt spid="200723"/>
                                        </p:tgtEl>
                                        <p:attrNameLst>
                                          <p:attrName>style.visibility</p:attrName>
                                        </p:attrNameLst>
                                      </p:cBhvr>
                                      <p:to>
                                        <p:strVal val="visible"/>
                                      </p:to>
                                    </p:set>
                                    <p:anim calcmode="lin" valueType="num">
                                      <p:cBhvr>
                                        <p:cTn id="23" dur="500" fill="hold"/>
                                        <p:tgtEl>
                                          <p:spTgt spid="200723"/>
                                        </p:tgtEl>
                                        <p:attrNameLst>
                                          <p:attrName>ppt_x</p:attrName>
                                        </p:attrNameLst>
                                      </p:cBhvr>
                                      <p:tavLst>
                                        <p:tav tm="0">
                                          <p:val>
                                            <p:strVal val="#ppt_x"/>
                                          </p:val>
                                        </p:tav>
                                        <p:tav tm="100000">
                                          <p:val>
                                            <p:strVal val="#ppt_x"/>
                                          </p:val>
                                        </p:tav>
                                      </p:tavLst>
                                    </p:anim>
                                    <p:anim calcmode="lin" valueType="num">
                                      <p:cBhvr>
                                        <p:cTn id="24" dur="500" fill="hold"/>
                                        <p:tgtEl>
                                          <p:spTgt spid="200723"/>
                                        </p:tgtEl>
                                        <p:attrNameLst>
                                          <p:attrName>ppt_y</p:attrName>
                                        </p:attrNameLst>
                                      </p:cBhvr>
                                      <p:tavLst>
                                        <p:tav tm="0">
                                          <p:val>
                                            <p:strVal val="#ppt_y-#ppt_h/2"/>
                                          </p:val>
                                        </p:tav>
                                        <p:tav tm="100000">
                                          <p:val>
                                            <p:strVal val="#ppt_y"/>
                                          </p:val>
                                        </p:tav>
                                      </p:tavLst>
                                    </p:anim>
                                    <p:anim calcmode="lin" valueType="num">
                                      <p:cBhvr>
                                        <p:cTn id="25" dur="500" fill="hold"/>
                                        <p:tgtEl>
                                          <p:spTgt spid="200723"/>
                                        </p:tgtEl>
                                        <p:attrNameLst>
                                          <p:attrName>ppt_w</p:attrName>
                                        </p:attrNameLst>
                                      </p:cBhvr>
                                      <p:tavLst>
                                        <p:tav tm="0">
                                          <p:val>
                                            <p:strVal val="#ppt_w"/>
                                          </p:val>
                                        </p:tav>
                                        <p:tav tm="100000">
                                          <p:val>
                                            <p:strVal val="#ppt_w"/>
                                          </p:val>
                                        </p:tav>
                                      </p:tavLst>
                                    </p:anim>
                                    <p:anim calcmode="lin" valueType="num">
                                      <p:cBhvr>
                                        <p:cTn id="26" dur="500" fill="hold"/>
                                        <p:tgtEl>
                                          <p:spTgt spid="2007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2754" name="Picture 18"/>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348038" y="3716338"/>
            <a:ext cx="3455987"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2755" name="Rectangle 22"/>
          <p:cNvSpPr>
            <a:spLocks noChangeArrowheads="1"/>
          </p:cNvSpPr>
          <p:nvPr/>
        </p:nvSpPr>
        <p:spPr bwMode="auto">
          <a:xfrm>
            <a:off x="900113" y="1484313"/>
            <a:ext cx="6983412"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fontAlgn="base">
              <a:spcBef>
                <a:spcPct val="0"/>
              </a:spcBef>
              <a:spcAft>
                <a:spcPct val="0"/>
              </a:spcAft>
            </a:pPr>
            <a:r>
              <a:rPr lang="zh-CN" altLang="en-US" sz="2400" b="1">
                <a:solidFill>
                  <a:srgbClr val="000000"/>
                </a:solidFill>
                <a:latin typeface="宋体" panose="02010600030101010101" pitchFamily="2" charset="-122"/>
                <a:cs typeface="Times New Roman" panose="02020603050405020304" pitchFamily="18" charset="0"/>
              </a:rPr>
              <a:t>已知：如图，</a:t>
            </a:r>
            <a:r>
              <a:rPr lang="en-US" sz="2400" b="1" i="1">
                <a:solidFill>
                  <a:srgbClr val="000000"/>
                </a:solidFill>
                <a:latin typeface="宋体" panose="02010600030101010101" pitchFamily="2" charset="-122"/>
                <a:cs typeface="Times New Roman" panose="02020603050405020304" pitchFamily="18" charset="0"/>
              </a:rPr>
              <a:t>DE</a:t>
            </a:r>
            <a:r>
              <a:rPr lang="zh-CN" altLang="en-US" sz="2400" b="1">
                <a:solidFill>
                  <a:srgbClr val="000000"/>
                </a:solidFill>
                <a:latin typeface="宋体" panose="02010600030101010101" pitchFamily="2" charset="-122"/>
                <a:cs typeface="Times New Roman" panose="02020603050405020304" pitchFamily="18" charset="0"/>
              </a:rPr>
              <a:t>、</a:t>
            </a:r>
            <a:r>
              <a:rPr lang="en-US" sz="2400" b="1" i="1">
                <a:solidFill>
                  <a:srgbClr val="000000"/>
                </a:solidFill>
                <a:latin typeface="宋体" panose="02010600030101010101" pitchFamily="2" charset="-122"/>
                <a:cs typeface="Times New Roman" panose="02020603050405020304" pitchFamily="18" charset="0"/>
              </a:rPr>
              <a:t>DF</a:t>
            </a:r>
            <a:r>
              <a:rPr lang="zh-CN" altLang="en-US" sz="2400" b="1">
                <a:solidFill>
                  <a:srgbClr val="000000"/>
                </a:solidFill>
                <a:latin typeface="宋体" panose="02010600030101010101" pitchFamily="2" charset="-122"/>
                <a:cs typeface="Times New Roman" panose="02020603050405020304" pitchFamily="18" charset="0"/>
              </a:rPr>
              <a:t>分别是</a:t>
            </a:r>
            <a:r>
              <a:rPr lang="zh-CN" altLang="en-US" sz="2400" b="1">
                <a:solidFill>
                  <a:srgbClr val="000000"/>
                </a:solidFill>
                <a:latin typeface="宋体" panose="02010600030101010101" pitchFamily="2" charset="-122"/>
              </a:rPr>
              <a:t>△</a:t>
            </a:r>
            <a:r>
              <a:rPr lang="en-US" sz="2400" b="1" i="1">
                <a:solidFill>
                  <a:srgbClr val="000000"/>
                </a:solidFill>
                <a:latin typeface="宋体" panose="02010600030101010101" pitchFamily="2" charset="-122"/>
              </a:rPr>
              <a:t>ABD </a:t>
            </a:r>
            <a:r>
              <a:rPr lang="zh-CN" altLang="en-US" sz="2400" b="1">
                <a:solidFill>
                  <a:srgbClr val="000000"/>
                </a:solidFill>
                <a:latin typeface="宋体" panose="02010600030101010101" pitchFamily="2" charset="-122"/>
              </a:rPr>
              <a:t>和△</a:t>
            </a:r>
            <a:r>
              <a:rPr lang="en-US" sz="2400" b="1" i="1">
                <a:solidFill>
                  <a:srgbClr val="000000"/>
                </a:solidFill>
                <a:latin typeface="宋体" panose="02010600030101010101" pitchFamily="2" charset="-122"/>
              </a:rPr>
              <a:t>ACD</a:t>
            </a:r>
            <a:r>
              <a:rPr lang="zh-CN" altLang="en-US" sz="2400" b="1">
                <a:solidFill>
                  <a:srgbClr val="000000"/>
                </a:solidFill>
                <a:latin typeface="宋体" panose="02010600030101010101" pitchFamily="2" charset="-122"/>
              </a:rPr>
              <a:t>的高，且</a:t>
            </a:r>
            <a:r>
              <a:rPr lang="en-US" sz="2400" b="1" i="1">
                <a:solidFill>
                  <a:srgbClr val="000000"/>
                </a:solidFill>
                <a:latin typeface="宋体" panose="02010600030101010101" pitchFamily="2" charset="-122"/>
              </a:rPr>
              <a:t>DE</a:t>
            </a:r>
            <a:r>
              <a:rPr lang="zh-CN" altLang="en-US" sz="2400" b="1">
                <a:solidFill>
                  <a:srgbClr val="000000"/>
                </a:solidFill>
                <a:latin typeface="宋体" panose="02010600030101010101" pitchFamily="2" charset="-122"/>
              </a:rPr>
              <a:t>＝</a:t>
            </a:r>
            <a:r>
              <a:rPr lang="en-US" sz="2400" b="1" i="1">
                <a:solidFill>
                  <a:srgbClr val="000000"/>
                </a:solidFill>
                <a:latin typeface="宋体" panose="02010600030101010101" pitchFamily="2" charset="-122"/>
              </a:rPr>
              <a:t>DF</a:t>
            </a:r>
            <a:r>
              <a:rPr lang="zh-CN" altLang="en-US" sz="2400" b="1">
                <a:solidFill>
                  <a:srgbClr val="000000"/>
                </a:solidFill>
                <a:latin typeface="宋体" panose="02010600030101010101" pitchFamily="2" charset="-122"/>
              </a:rPr>
              <a:t>。</a:t>
            </a:r>
          </a:p>
          <a:p>
            <a:pPr fontAlgn="base">
              <a:spcBef>
                <a:spcPct val="0"/>
              </a:spcBef>
              <a:spcAft>
                <a:spcPct val="0"/>
              </a:spcAft>
            </a:pPr>
            <a:r>
              <a:rPr lang="zh-CN" altLang="en-US" sz="2400" b="1">
                <a:solidFill>
                  <a:srgbClr val="000000"/>
                </a:solidFill>
                <a:latin typeface="宋体" panose="02010600030101010101" pitchFamily="2" charset="-122"/>
              </a:rPr>
              <a:t>求证：</a:t>
            </a:r>
            <a:r>
              <a:rPr lang="en-US" sz="2400" b="1" i="1">
                <a:solidFill>
                  <a:srgbClr val="000000"/>
                </a:solidFill>
                <a:latin typeface="宋体" panose="02010600030101010101" pitchFamily="2" charset="-122"/>
              </a:rPr>
              <a:t>AD</a:t>
            </a:r>
            <a:r>
              <a:rPr lang="zh-CN" altLang="en-US" sz="2400" b="1">
                <a:solidFill>
                  <a:srgbClr val="000000"/>
                </a:solidFill>
                <a:latin typeface="宋体" panose="02010600030101010101" pitchFamily="2" charset="-122"/>
              </a:rPr>
              <a:t>垂直平分</a:t>
            </a:r>
            <a:r>
              <a:rPr lang="en-US" sz="2400" b="1" i="1">
                <a:solidFill>
                  <a:srgbClr val="000000"/>
                </a:solidFill>
                <a:latin typeface="宋体" panose="02010600030101010101" pitchFamily="2" charset="-122"/>
              </a:rPr>
              <a:t>EF</a:t>
            </a:r>
            <a:r>
              <a:rPr lang="zh-CN" altLang="en-US" sz="2400" b="1">
                <a:solidFill>
                  <a:srgbClr val="000000"/>
                </a:solidFill>
                <a:latin typeface="宋体" panose="02010600030101010101" pitchFamily="2" charset="-122"/>
              </a:rPr>
              <a:t>。</a:t>
            </a:r>
          </a:p>
        </p:txBody>
      </p:sp>
      <p:sp>
        <p:nvSpPr>
          <p:cNvPr id="202756" name="Text Box 4"/>
          <p:cNvSpPr txBox="1">
            <a:spLocks noChangeArrowheads="1"/>
          </p:cNvSpPr>
          <p:nvPr/>
        </p:nvSpPr>
        <p:spPr bwMode="auto">
          <a:xfrm>
            <a:off x="3327400" y="587375"/>
            <a:ext cx="18161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200" b="1">
                <a:solidFill>
                  <a:srgbClr val="000000"/>
                </a:solidFill>
              </a:rPr>
              <a:t>例题讲解</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02755"/>
                                        </p:tgtEl>
                                        <p:attrNameLst>
                                          <p:attrName>style.visibility</p:attrName>
                                        </p:attrNameLst>
                                      </p:cBhvr>
                                      <p:to>
                                        <p:strVal val="visible"/>
                                      </p:to>
                                    </p:set>
                                    <p:animEffect transition="in" filter="fade">
                                      <p:cBhvr>
                                        <p:cTn id="7" dur="1000"/>
                                        <p:tgtEl>
                                          <p:spTgt spid="202755"/>
                                        </p:tgtEl>
                                      </p:cBhvr>
                                    </p:animEffect>
                                    <p:anim calcmode="lin" valueType="num">
                                      <p:cBhvr>
                                        <p:cTn id="8" dur="1000" fill="hold"/>
                                        <p:tgtEl>
                                          <p:spTgt spid="202755"/>
                                        </p:tgtEl>
                                        <p:attrNameLst>
                                          <p:attrName>ppt_x</p:attrName>
                                        </p:attrNameLst>
                                      </p:cBhvr>
                                      <p:tavLst>
                                        <p:tav tm="0">
                                          <p:val>
                                            <p:strVal val="#ppt_x"/>
                                          </p:val>
                                        </p:tav>
                                        <p:tav tm="100000">
                                          <p:val>
                                            <p:strVal val="#ppt_x"/>
                                          </p:val>
                                        </p:tav>
                                      </p:tavLst>
                                    </p:anim>
                                    <p:anim calcmode="lin" valueType="num">
                                      <p:cBhvr>
                                        <p:cTn id="9" dur="900" decel="100000" fill="hold"/>
                                        <p:tgtEl>
                                          <p:spTgt spid="20275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2755"/>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2" presetClass="entr" presetSubtype="4" fill="hold" nodeType="afterEffect">
                                  <p:stCondLst>
                                    <p:cond delay="0"/>
                                  </p:stCondLst>
                                  <p:childTnLst>
                                    <p:set>
                                      <p:cBhvr>
                                        <p:cTn id="13" dur="1" fill="hold">
                                          <p:stCondLst>
                                            <p:cond delay="0"/>
                                          </p:stCondLst>
                                        </p:cTn>
                                        <p:tgtEl>
                                          <p:spTgt spid="202754"/>
                                        </p:tgtEl>
                                        <p:attrNameLst>
                                          <p:attrName>style.visibility</p:attrName>
                                        </p:attrNameLst>
                                      </p:cBhvr>
                                      <p:to>
                                        <p:strVal val="visible"/>
                                      </p:to>
                                    </p:set>
                                    <p:animEffect transition="in" filter="slide(fromBottom)">
                                      <p:cBhvr>
                                        <p:cTn id="14" dur="500"/>
                                        <p:tgtEl>
                                          <p:spTgt spid="202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62" name="Group 2"/>
          <p:cNvGrpSpPr/>
          <p:nvPr/>
        </p:nvGrpSpPr>
        <p:grpSpPr bwMode="auto">
          <a:xfrm>
            <a:off x="4114800" y="1905000"/>
            <a:ext cx="3843338" cy="2919413"/>
            <a:chOff x="321" y="1824"/>
            <a:chExt cx="2217" cy="1195"/>
          </a:xfrm>
        </p:grpSpPr>
        <p:sp>
          <p:nvSpPr>
            <p:cNvPr id="194563" name="AutoShape 3"/>
            <p:cNvSpPr>
              <a:spLocks noChangeArrowheads="1"/>
            </p:cNvSpPr>
            <p:nvPr/>
          </p:nvSpPr>
          <p:spPr bwMode="auto">
            <a:xfrm>
              <a:off x="624" y="2112"/>
              <a:ext cx="1632" cy="864"/>
            </a:xfrm>
            <a:prstGeom prst="triangle">
              <a:avLst>
                <a:gd name="adj" fmla="val 71727"/>
              </a:avLst>
            </a:prstGeom>
            <a:solidFill>
              <a:srgbClr val="FFFF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94564" name="Text Box 4"/>
            <p:cNvSpPr txBox="1">
              <a:spLocks noChangeArrowheads="1"/>
            </p:cNvSpPr>
            <p:nvPr/>
          </p:nvSpPr>
          <p:spPr bwMode="auto">
            <a:xfrm>
              <a:off x="321" y="2832"/>
              <a:ext cx="223"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B</a:t>
              </a:r>
            </a:p>
          </p:txBody>
        </p:sp>
        <p:sp>
          <p:nvSpPr>
            <p:cNvPr id="194565" name="Text Box 5"/>
            <p:cNvSpPr txBox="1">
              <a:spLocks noChangeArrowheads="1"/>
            </p:cNvSpPr>
            <p:nvPr/>
          </p:nvSpPr>
          <p:spPr bwMode="auto">
            <a:xfrm>
              <a:off x="1680" y="1824"/>
              <a:ext cx="233"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A</a:t>
              </a:r>
            </a:p>
          </p:txBody>
        </p:sp>
        <p:sp>
          <p:nvSpPr>
            <p:cNvPr id="194566" name="Text Box 6"/>
            <p:cNvSpPr txBox="1">
              <a:spLocks noChangeArrowheads="1"/>
            </p:cNvSpPr>
            <p:nvPr/>
          </p:nvSpPr>
          <p:spPr bwMode="auto">
            <a:xfrm>
              <a:off x="2305" y="2832"/>
              <a:ext cx="233"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C</a:t>
              </a:r>
            </a:p>
          </p:txBody>
        </p:sp>
      </p:grpSp>
      <p:sp>
        <p:nvSpPr>
          <p:cNvPr id="194568" name="Text Box 8"/>
          <p:cNvSpPr txBox="1">
            <a:spLocks noChangeArrowheads="1"/>
          </p:cNvSpPr>
          <p:nvPr/>
        </p:nvSpPr>
        <p:spPr bwMode="auto">
          <a:xfrm>
            <a:off x="533400" y="1981200"/>
            <a:ext cx="3733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400" b="1">
                <a:solidFill>
                  <a:srgbClr val="000000"/>
                </a:solidFill>
                <a:latin typeface="宋体" panose="02010600030101010101" pitchFamily="2" charset="-122"/>
              </a:rPr>
              <a:t>1</a:t>
            </a:r>
            <a:r>
              <a:rPr kumimoji="1" lang="zh-CN" altLang="en-US" sz="2400" b="1">
                <a:solidFill>
                  <a:srgbClr val="000000"/>
                </a:solidFill>
                <a:latin typeface="宋体" panose="02010600030101010101" pitchFamily="2" charset="-122"/>
              </a:rPr>
              <a:t>、求作一点</a:t>
            </a:r>
            <a:r>
              <a:rPr kumimoji="1" lang="en-US" altLang="zh-CN" sz="2400" b="1">
                <a:solidFill>
                  <a:srgbClr val="000000"/>
                </a:solidFill>
                <a:latin typeface="宋体" panose="02010600030101010101" pitchFamily="2" charset="-122"/>
              </a:rPr>
              <a:t>P</a:t>
            </a:r>
            <a:r>
              <a:rPr kumimoji="1" lang="zh-CN" altLang="en-US" sz="2400" b="1">
                <a:solidFill>
                  <a:srgbClr val="000000"/>
                </a:solidFill>
                <a:latin typeface="宋体" panose="02010600030101010101" pitchFamily="2" charset="-122"/>
              </a:rPr>
              <a:t>，使它和△</a:t>
            </a:r>
            <a:r>
              <a:rPr kumimoji="1" lang="en-US" altLang="zh-CN" sz="2400" b="1">
                <a:solidFill>
                  <a:srgbClr val="000000"/>
                </a:solidFill>
                <a:latin typeface="宋体" panose="02010600030101010101" pitchFamily="2" charset="-122"/>
              </a:rPr>
              <a:t>ABC</a:t>
            </a:r>
            <a:r>
              <a:rPr kumimoji="1" lang="zh-CN" altLang="en-US" sz="2400" b="1">
                <a:solidFill>
                  <a:srgbClr val="000000"/>
                </a:solidFill>
                <a:latin typeface="宋体" panose="02010600030101010101" pitchFamily="2" charset="-122"/>
              </a:rPr>
              <a:t>的三个顶点距离相等</a:t>
            </a:r>
            <a:r>
              <a:rPr kumimoji="1" lang="en-US" altLang="zh-CN" sz="2400" b="1">
                <a:solidFill>
                  <a:srgbClr val="000000"/>
                </a:solidFill>
                <a:latin typeface="宋体" panose="02010600030101010101" pitchFamily="2" charset="-122"/>
              </a:rPr>
              <a:t>.</a:t>
            </a:r>
          </a:p>
        </p:txBody>
      </p:sp>
      <p:grpSp>
        <p:nvGrpSpPr>
          <p:cNvPr id="194569" name="Group 9"/>
          <p:cNvGrpSpPr/>
          <p:nvPr/>
        </p:nvGrpSpPr>
        <p:grpSpPr bwMode="auto">
          <a:xfrm>
            <a:off x="1066800" y="914400"/>
            <a:ext cx="6781800" cy="579438"/>
            <a:chOff x="672" y="336"/>
            <a:chExt cx="4272" cy="365"/>
          </a:xfrm>
        </p:grpSpPr>
        <p:sp>
          <p:nvSpPr>
            <p:cNvPr id="194570" name="Text Box 10"/>
            <p:cNvSpPr txBox="1">
              <a:spLocks noChangeArrowheads="1"/>
            </p:cNvSpPr>
            <p:nvPr/>
          </p:nvSpPr>
          <p:spPr bwMode="auto">
            <a:xfrm>
              <a:off x="672" y="336"/>
              <a:ext cx="148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3200" b="1">
                  <a:solidFill>
                    <a:srgbClr val="CC6600"/>
                  </a:solidFill>
                  <a:latin typeface="Times New Roman" panose="02020603050405020304" pitchFamily="18" charset="0"/>
                </a:rPr>
                <a:t>实际问题</a:t>
              </a:r>
            </a:p>
          </p:txBody>
        </p:sp>
        <p:sp>
          <p:nvSpPr>
            <p:cNvPr id="194571" name="AutoShape 11"/>
            <p:cNvSpPr>
              <a:spLocks noChangeArrowheads="1"/>
            </p:cNvSpPr>
            <p:nvPr/>
          </p:nvSpPr>
          <p:spPr bwMode="auto">
            <a:xfrm>
              <a:off x="2304" y="432"/>
              <a:ext cx="912" cy="240"/>
            </a:xfrm>
            <a:prstGeom prst="rightArrow">
              <a:avLst>
                <a:gd name="adj1" fmla="val 50000"/>
                <a:gd name="adj2" fmla="val 95000"/>
              </a:avLst>
            </a:prstGeom>
            <a:solidFill>
              <a:srgbClr val="0000FF"/>
            </a:solidFill>
            <a:ln w="158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94572" name="Text Box 12"/>
            <p:cNvSpPr txBox="1">
              <a:spLocks noChangeArrowheads="1"/>
            </p:cNvSpPr>
            <p:nvPr/>
          </p:nvSpPr>
          <p:spPr bwMode="auto">
            <a:xfrm>
              <a:off x="3696" y="336"/>
              <a:ext cx="124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3200" b="1">
                  <a:solidFill>
                    <a:srgbClr val="FF0000"/>
                  </a:solidFill>
                  <a:latin typeface="Times New Roman" panose="02020603050405020304" pitchFamily="18" charset="0"/>
                </a:rPr>
                <a:t>数学化</a:t>
              </a:r>
            </a:p>
          </p:txBody>
        </p:sp>
      </p:grpSp>
      <p:grpSp>
        <p:nvGrpSpPr>
          <p:cNvPr id="194573" name="Group 13"/>
          <p:cNvGrpSpPr/>
          <p:nvPr/>
        </p:nvGrpSpPr>
        <p:grpSpPr bwMode="auto">
          <a:xfrm>
            <a:off x="4648200" y="2590800"/>
            <a:ext cx="2819400" cy="3017838"/>
            <a:chOff x="2928" y="1632"/>
            <a:chExt cx="1776" cy="1901"/>
          </a:xfrm>
        </p:grpSpPr>
        <p:grpSp>
          <p:nvGrpSpPr>
            <p:cNvPr id="194574" name="Group 14"/>
            <p:cNvGrpSpPr/>
            <p:nvPr/>
          </p:nvGrpSpPr>
          <p:grpSpPr bwMode="auto">
            <a:xfrm>
              <a:off x="2928" y="1632"/>
              <a:ext cx="1776" cy="1344"/>
              <a:chOff x="528" y="2880"/>
              <a:chExt cx="1776" cy="1344"/>
            </a:xfrm>
          </p:grpSpPr>
          <p:grpSp>
            <p:nvGrpSpPr>
              <p:cNvPr id="194575" name="Group 15"/>
              <p:cNvGrpSpPr/>
              <p:nvPr/>
            </p:nvGrpSpPr>
            <p:grpSpPr bwMode="auto">
              <a:xfrm>
                <a:off x="528" y="2880"/>
                <a:ext cx="1776" cy="1344"/>
                <a:chOff x="528" y="2880"/>
                <a:chExt cx="1776" cy="1344"/>
              </a:xfrm>
            </p:grpSpPr>
            <p:sp>
              <p:nvSpPr>
                <p:cNvPr id="194576" name="Line 16"/>
                <p:cNvSpPr>
                  <a:spLocks noChangeShapeType="1"/>
                </p:cNvSpPr>
                <p:nvPr/>
              </p:nvSpPr>
              <p:spPr bwMode="auto">
                <a:xfrm flipV="1">
                  <a:off x="528" y="3840"/>
                  <a:ext cx="1008" cy="384"/>
                </a:xfrm>
                <a:prstGeom prst="line">
                  <a:avLst/>
                </a:prstGeom>
                <a:noFill/>
                <a:ln w="3810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94577" name="Line 17"/>
                <p:cNvSpPr>
                  <a:spLocks noChangeShapeType="1"/>
                </p:cNvSpPr>
                <p:nvPr/>
              </p:nvSpPr>
              <p:spPr bwMode="auto">
                <a:xfrm>
                  <a:off x="1584" y="3840"/>
                  <a:ext cx="720" cy="384"/>
                </a:xfrm>
                <a:prstGeom prst="line">
                  <a:avLst/>
                </a:prstGeom>
                <a:noFill/>
                <a:ln w="3810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94578" name="Line 18"/>
                <p:cNvSpPr>
                  <a:spLocks noChangeShapeType="1"/>
                </p:cNvSpPr>
                <p:nvPr/>
              </p:nvSpPr>
              <p:spPr bwMode="auto">
                <a:xfrm flipH="1">
                  <a:off x="1573" y="2880"/>
                  <a:ext cx="240" cy="912"/>
                </a:xfrm>
                <a:prstGeom prst="line">
                  <a:avLst/>
                </a:prstGeom>
                <a:noFill/>
                <a:ln w="3810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grpSp>
          <p:grpSp>
            <p:nvGrpSpPr>
              <p:cNvPr id="194579" name="Group 19"/>
              <p:cNvGrpSpPr/>
              <p:nvPr/>
            </p:nvGrpSpPr>
            <p:grpSpPr bwMode="auto">
              <a:xfrm>
                <a:off x="1440" y="3792"/>
                <a:ext cx="241" cy="423"/>
                <a:chOff x="1440" y="3792"/>
                <a:chExt cx="241" cy="423"/>
              </a:xfrm>
            </p:grpSpPr>
            <p:sp>
              <p:nvSpPr>
                <p:cNvPr id="194580" name="Oval 20"/>
                <p:cNvSpPr>
                  <a:spLocks noChangeArrowheads="1"/>
                </p:cNvSpPr>
                <p:nvPr/>
              </p:nvSpPr>
              <p:spPr bwMode="auto">
                <a:xfrm>
                  <a:off x="1536" y="3792"/>
                  <a:ext cx="48" cy="48"/>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94581" name="Text Box 21"/>
                <p:cNvSpPr txBox="1">
                  <a:spLocks noChangeArrowheads="1"/>
                </p:cNvSpPr>
                <p:nvPr/>
              </p:nvSpPr>
              <p:spPr bwMode="auto">
                <a:xfrm>
                  <a:off x="1440" y="3888"/>
                  <a:ext cx="24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800" b="1">
                      <a:solidFill>
                        <a:srgbClr val="FF0000"/>
                      </a:solidFill>
                      <a:latin typeface="Times New Roman" panose="02020603050405020304" pitchFamily="18" charset="0"/>
                    </a:rPr>
                    <a:t>p</a:t>
                  </a:r>
                </a:p>
              </p:txBody>
            </p:sp>
          </p:grpSp>
        </p:grpSp>
        <p:sp>
          <p:nvSpPr>
            <p:cNvPr id="194582" name="Text Box 22"/>
            <p:cNvSpPr txBox="1">
              <a:spLocks noChangeArrowheads="1"/>
            </p:cNvSpPr>
            <p:nvPr/>
          </p:nvSpPr>
          <p:spPr bwMode="auto">
            <a:xfrm>
              <a:off x="3120" y="3168"/>
              <a:ext cx="153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200" b="1">
                  <a:solidFill>
                    <a:srgbClr val="FF0000"/>
                  </a:solidFill>
                  <a:latin typeface="Times New Roman" panose="02020603050405020304" pitchFamily="18" charset="0"/>
                </a:rPr>
                <a:t>PA=PB=PC</a:t>
              </a:r>
            </a:p>
          </p:txBody>
        </p:sp>
      </p:grpSp>
      <p:sp>
        <p:nvSpPr>
          <p:cNvPr id="194583" name="Text Box 23"/>
          <p:cNvSpPr txBox="1">
            <a:spLocks noChangeArrowheads="1"/>
          </p:cNvSpPr>
          <p:nvPr/>
        </p:nvSpPr>
        <p:spPr bwMode="auto">
          <a:xfrm>
            <a:off x="7524750" y="549275"/>
            <a:ext cx="549275"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fontAlgn="base">
              <a:spcBef>
                <a:spcPct val="50000"/>
              </a:spcBef>
              <a:spcAft>
                <a:spcPct val="0"/>
              </a:spcAft>
            </a:pPr>
            <a:r>
              <a:rPr kumimoji="1" lang="zh-CN" altLang="en-US" sz="2400" b="1">
                <a:solidFill>
                  <a:srgbClr val="000000"/>
                </a:solidFill>
                <a:latin typeface="宋体" panose="02010600030101010101" pitchFamily="2" charset="-122"/>
              </a:rPr>
              <a:t>实际问题</a:t>
            </a:r>
            <a:r>
              <a:rPr kumimoji="1" lang="en-US" altLang="zh-CN" sz="2400" b="1">
                <a:solidFill>
                  <a:srgbClr val="000000"/>
                </a:solidFill>
                <a:latin typeface="宋体" panose="02010600030101010101" pitchFamily="2" charset="-122"/>
              </a:rPr>
              <a:t>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194573"/>
                                        </p:tgtEl>
                                        <p:attrNameLst>
                                          <p:attrName>style.visibility</p:attrName>
                                        </p:attrNameLst>
                                      </p:cBhvr>
                                      <p:to>
                                        <p:strVal val="visible"/>
                                      </p:to>
                                    </p:set>
                                    <p:animEffect transition="in" filter="barn(outVertical)">
                                      <p:cBhvr>
                                        <p:cTn id="7" dur="500"/>
                                        <p:tgtEl>
                                          <p:spTgt spid="194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Text Box 3"/>
          <p:cNvSpPr txBox="1">
            <a:spLocks noChangeArrowheads="1"/>
          </p:cNvSpPr>
          <p:nvPr/>
        </p:nvSpPr>
        <p:spPr bwMode="auto">
          <a:xfrm>
            <a:off x="900113" y="2205038"/>
            <a:ext cx="4572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400" b="1">
                <a:solidFill>
                  <a:srgbClr val="000000"/>
                </a:solidFill>
                <a:latin typeface="宋体" panose="02010600030101010101" pitchFamily="2" charset="-122"/>
              </a:rPr>
              <a:t>2</a:t>
            </a:r>
            <a:r>
              <a:rPr kumimoji="1" lang="zh-CN" altLang="en-US" sz="2400" b="1">
                <a:solidFill>
                  <a:srgbClr val="000000"/>
                </a:solidFill>
                <a:latin typeface="宋体" panose="02010600030101010101" pitchFamily="2" charset="-122"/>
              </a:rPr>
              <a:t>、如图，在直线</a:t>
            </a:r>
            <a:r>
              <a:rPr kumimoji="1" lang="en-US" altLang="zh-CN" sz="2400" b="1">
                <a:solidFill>
                  <a:srgbClr val="000000"/>
                </a:solidFill>
                <a:latin typeface="宋体" panose="02010600030101010101" pitchFamily="2" charset="-122"/>
              </a:rPr>
              <a:t>L</a:t>
            </a:r>
            <a:r>
              <a:rPr kumimoji="1" lang="zh-CN" altLang="en-US" sz="2400" b="1">
                <a:solidFill>
                  <a:srgbClr val="000000"/>
                </a:solidFill>
                <a:latin typeface="宋体" panose="02010600030101010101" pitchFamily="2" charset="-122"/>
              </a:rPr>
              <a:t>上求作一点</a:t>
            </a:r>
            <a:r>
              <a:rPr kumimoji="1" lang="en-US" altLang="zh-CN" sz="2400" b="1">
                <a:solidFill>
                  <a:srgbClr val="000000"/>
                </a:solidFill>
                <a:latin typeface="宋体" panose="02010600030101010101" pitchFamily="2" charset="-122"/>
              </a:rPr>
              <a:t>P</a:t>
            </a:r>
            <a:r>
              <a:rPr kumimoji="1" lang="zh-CN" altLang="en-US" sz="2400" b="1">
                <a:solidFill>
                  <a:srgbClr val="000000"/>
                </a:solidFill>
                <a:latin typeface="宋体" panose="02010600030101010101" pitchFamily="2" charset="-122"/>
              </a:rPr>
              <a:t>，使</a:t>
            </a:r>
            <a:r>
              <a:rPr kumimoji="1" lang="en-US" altLang="zh-CN" sz="2400" b="1">
                <a:solidFill>
                  <a:srgbClr val="000000"/>
                </a:solidFill>
                <a:latin typeface="宋体" panose="02010600030101010101" pitchFamily="2" charset="-122"/>
              </a:rPr>
              <a:t>PA=PB</a:t>
            </a:r>
            <a:r>
              <a:rPr kumimoji="1" lang="en-US" altLang="zh-CN" sz="2400">
                <a:solidFill>
                  <a:srgbClr val="000000"/>
                </a:solidFill>
                <a:latin typeface="宋体" panose="02010600030101010101" pitchFamily="2" charset="-122"/>
              </a:rPr>
              <a:t>.</a:t>
            </a:r>
          </a:p>
        </p:txBody>
      </p:sp>
      <p:grpSp>
        <p:nvGrpSpPr>
          <p:cNvPr id="195588" name="Group 4"/>
          <p:cNvGrpSpPr/>
          <p:nvPr/>
        </p:nvGrpSpPr>
        <p:grpSpPr bwMode="auto">
          <a:xfrm>
            <a:off x="5029200" y="2286000"/>
            <a:ext cx="3008313" cy="3048000"/>
            <a:chOff x="3216" y="1728"/>
            <a:chExt cx="1928" cy="1248"/>
          </a:xfrm>
        </p:grpSpPr>
        <p:grpSp>
          <p:nvGrpSpPr>
            <p:cNvPr id="195589" name="Group 5"/>
            <p:cNvGrpSpPr/>
            <p:nvPr/>
          </p:nvGrpSpPr>
          <p:grpSpPr bwMode="auto">
            <a:xfrm>
              <a:off x="3312" y="2160"/>
              <a:ext cx="1824" cy="816"/>
              <a:chOff x="2928" y="2208"/>
              <a:chExt cx="2304" cy="1104"/>
            </a:xfrm>
          </p:grpSpPr>
          <p:sp>
            <p:nvSpPr>
              <p:cNvPr id="195590" name="Line 6"/>
              <p:cNvSpPr>
                <a:spLocks noChangeShapeType="1"/>
              </p:cNvSpPr>
              <p:nvPr/>
            </p:nvSpPr>
            <p:spPr bwMode="auto">
              <a:xfrm>
                <a:off x="2928" y="3312"/>
                <a:ext cx="2304"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95591" name="Oval 7"/>
              <p:cNvSpPr>
                <a:spLocks noChangeArrowheads="1"/>
              </p:cNvSpPr>
              <p:nvPr/>
            </p:nvSpPr>
            <p:spPr bwMode="auto">
              <a:xfrm>
                <a:off x="3552" y="2208"/>
                <a:ext cx="48" cy="48"/>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95592" name="Oval 8"/>
              <p:cNvSpPr>
                <a:spLocks noChangeArrowheads="1"/>
              </p:cNvSpPr>
              <p:nvPr/>
            </p:nvSpPr>
            <p:spPr bwMode="auto">
              <a:xfrm>
                <a:off x="4800" y="2880"/>
                <a:ext cx="48" cy="48"/>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sp>
          <p:nvSpPr>
            <p:cNvPr id="195593" name="Text Box 9"/>
            <p:cNvSpPr txBox="1">
              <a:spLocks noChangeArrowheads="1"/>
            </p:cNvSpPr>
            <p:nvPr/>
          </p:nvSpPr>
          <p:spPr bwMode="auto">
            <a:xfrm>
              <a:off x="3216" y="2640"/>
              <a:ext cx="248"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L</a:t>
              </a:r>
            </a:p>
          </p:txBody>
        </p:sp>
        <p:sp>
          <p:nvSpPr>
            <p:cNvPr id="195594" name="Text Box 10"/>
            <p:cNvSpPr txBox="1">
              <a:spLocks noChangeArrowheads="1"/>
            </p:cNvSpPr>
            <p:nvPr/>
          </p:nvSpPr>
          <p:spPr bwMode="auto">
            <a:xfrm>
              <a:off x="3648" y="1728"/>
              <a:ext cx="260"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A</a:t>
              </a:r>
            </a:p>
          </p:txBody>
        </p:sp>
        <p:sp>
          <p:nvSpPr>
            <p:cNvPr id="195595" name="Text Box 11"/>
            <p:cNvSpPr txBox="1">
              <a:spLocks noChangeArrowheads="1"/>
            </p:cNvSpPr>
            <p:nvPr/>
          </p:nvSpPr>
          <p:spPr bwMode="auto">
            <a:xfrm>
              <a:off x="4896" y="2448"/>
              <a:ext cx="248"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B</a:t>
              </a:r>
            </a:p>
          </p:txBody>
        </p:sp>
      </p:grpSp>
      <p:grpSp>
        <p:nvGrpSpPr>
          <p:cNvPr id="195596" name="Group 12"/>
          <p:cNvGrpSpPr/>
          <p:nvPr/>
        </p:nvGrpSpPr>
        <p:grpSpPr bwMode="auto">
          <a:xfrm>
            <a:off x="1066800" y="762000"/>
            <a:ext cx="6781800" cy="579438"/>
            <a:chOff x="672" y="336"/>
            <a:chExt cx="4272" cy="365"/>
          </a:xfrm>
        </p:grpSpPr>
        <p:sp>
          <p:nvSpPr>
            <p:cNvPr id="195597" name="Text Box 13"/>
            <p:cNvSpPr txBox="1">
              <a:spLocks noChangeArrowheads="1"/>
            </p:cNvSpPr>
            <p:nvPr/>
          </p:nvSpPr>
          <p:spPr bwMode="auto">
            <a:xfrm>
              <a:off x="672" y="336"/>
              <a:ext cx="148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3200" b="1">
                  <a:solidFill>
                    <a:srgbClr val="CC6600"/>
                  </a:solidFill>
                  <a:latin typeface="Times New Roman" panose="02020603050405020304" pitchFamily="18" charset="0"/>
                </a:rPr>
                <a:t>实际问题</a:t>
              </a:r>
            </a:p>
          </p:txBody>
        </p:sp>
        <p:sp>
          <p:nvSpPr>
            <p:cNvPr id="195598" name="AutoShape 14"/>
            <p:cNvSpPr>
              <a:spLocks noChangeArrowheads="1"/>
            </p:cNvSpPr>
            <p:nvPr/>
          </p:nvSpPr>
          <p:spPr bwMode="auto">
            <a:xfrm>
              <a:off x="2304" y="432"/>
              <a:ext cx="912" cy="240"/>
            </a:xfrm>
            <a:prstGeom prst="rightArrow">
              <a:avLst>
                <a:gd name="adj1" fmla="val 50000"/>
                <a:gd name="adj2" fmla="val 95000"/>
              </a:avLst>
            </a:prstGeom>
            <a:solidFill>
              <a:srgbClr val="0000FF"/>
            </a:solidFill>
            <a:ln w="158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95599" name="Text Box 15"/>
            <p:cNvSpPr txBox="1">
              <a:spLocks noChangeArrowheads="1"/>
            </p:cNvSpPr>
            <p:nvPr/>
          </p:nvSpPr>
          <p:spPr bwMode="auto">
            <a:xfrm>
              <a:off x="3696" y="336"/>
              <a:ext cx="124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3200" b="1">
                  <a:solidFill>
                    <a:srgbClr val="FF0000"/>
                  </a:solidFill>
                  <a:latin typeface="Times New Roman" panose="02020603050405020304" pitchFamily="18" charset="0"/>
                </a:rPr>
                <a:t>数学化</a:t>
              </a:r>
            </a:p>
          </p:txBody>
        </p:sp>
      </p:grpSp>
      <p:sp>
        <p:nvSpPr>
          <p:cNvPr id="195600" name="Text Box 16"/>
          <p:cNvSpPr txBox="1">
            <a:spLocks noChangeArrowheads="1"/>
          </p:cNvSpPr>
          <p:nvPr/>
        </p:nvSpPr>
        <p:spPr bwMode="auto">
          <a:xfrm>
            <a:off x="8123238" y="1447800"/>
            <a:ext cx="54927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fontAlgn="base">
              <a:spcBef>
                <a:spcPct val="50000"/>
              </a:spcBef>
              <a:spcAft>
                <a:spcPct val="0"/>
              </a:spcAft>
            </a:pPr>
            <a:r>
              <a:rPr kumimoji="1" lang="zh-CN" altLang="en-US" sz="2400" b="1">
                <a:solidFill>
                  <a:srgbClr val="000000"/>
                </a:solidFill>
                <a:latin typeface="宋体" panose="02010600030101010101" pitchFamily="2" charset="-122"/>
              </a:rPr>
              <a:t>实际问题</a:t>
            </a:r>
            <a:r>
              <a:rPr kumimoji="1" lang="en-US" altLang="zh-CN" sz="2400" b="1">
                <a:solidFill>
                  <a:srgbClr val="000000"/>
                </a:solidFill>
                <a:latin typeface="宋体" panose="02010600030101010101" pitchFamily="2" charset="-122"/>
              </a:rPr>
              <a:t>2</a:t>
            </a:r>
          </a:p>
        </p:txBody>
      </p:sp>
      <p:grpSp>
        <p:nvGrpSpPr>
          <p:cNvPr id="195601" name="Group 17"/>
          <p:cNvGrpSpPr/>
          <p:nvPr/>
        </p:nvGrpSpPr>
        <p:grpSpPr bwMode="auto">
          <a:xfrm>
            <a:off x="5715000" y="3352800"/>
            <a:ext cx="2514600" cy="2713038"/>
            <a:chOff x="3600" y="2112"/>
            <a:chExt cx="1584" cy="1709"/>
          </a:xfrm>
        </p:grpSpPr>
        <p:grpSp>
          <p:nvGrpSpPr>
            <p:cNvPr id="195602" name="Group 18"/>
            <p:cNvGrpSpPr/>
            <p:nvPr/>
          </p:nvGrpSpPr>
          <p:grpSpPr bwMode="auto">
            <a:xfrm>
              <a:off x="3600" y="2112"/>
              <a:ext cx="1152" cy="1575"/>
              <a:chOff x="3840" y="1584"/>
              <a:chExt cx="1152" cy="1575"/>
            </a:xfrm>
          </p:grpSpPr>
          <p:grpSp>
            <p:nvGrpSpPr>
              <p:cNvPr id="195603" name="Group 19"/>
              <p:cNvGrpSpPr/>
              <p:nvPr/>
            </p:nvGrpSpPr>
            <p:grpSpPr bwMode="auto">
              <a:xfrm>
                <a:off x="3840" y="2792"/>
                <a:ext cx="241" cy="367"/>
                <a:chOff x="3840" y="2792"/>
                <a:chExt cx="241" cy="367"/>
              </a:xfrm>
            </p:grpSpPr>
            <p:sp>
              <p:nvSpPr>
                <p:cNvPr id="195604" name="Oval 20"/>
                <p:cNvSpPr>
                  <a:spLocks noChangeArrowheads="1"/>
                </p:cNvSpPr>
                <p:nvPr/>
              </p:nvSpPr>
              <p:spPr bwMode="auto">
                <a:xfrm>
                  <a:off x="3984" y="2792"/>
                  <a:ext cx="48" cy="48"/>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95605" name="Text Box 21"/>
                <p:cNvSpPr txBox="1">
                  <a:spLocks noChangeArrowheads="1"/>
                </p:cNvSpPr>
                <p:nvPr/>
              </p:nvSpPr>
              <p:spPr bwMode="auto">
                <a:xfrm>
                  <a:off x="3840" y="2832"/>
                  <a:ext cx="24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800" b="1">
                      <a:solidFill>
                        <a:srgbClr val="FF0000"/>
                      </a:solidFill>
                      <a:latin typeface="Times New Roman" panose="02020603050405020304" pitchFamily="18" charset="0"/>
                    </a:rPr>
                    <a:t>p</a:t>
                  </a:r>
                </a:p>
              </p:txBody>
            </p:sp>
          </p:grpSp>
          <p:sp>
            <p:nvSpPr>
              <p:cNvPr id="195606" name="Line 22"/>
              <p:cNvSpPr>
                <a:spLocks noChangeShapeType="1"/>
              </p:cNvSpPr>
              <p:nvPr/>
            </p:nvSpPr>
            <p:spPr bwMode="auto">
              <a:xfrm>
                <a:off x="4012" y="1584"/>
                <a:ext cx="0" cy="1248"/>
              </a:xfrm>
              <a:prstGeom prst="line">
                <a:avLst/>
              </a:prstGeom>
              <a:noFill/>
              <a:ln w="3810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95607" name="Line 23"/>
              <p:cNvSpPr>
                <a:spLocks noChangeShapeType="1"/>
              </p:cNvSpPr>
              <p:nvPr/>
            </p:nvSpPr>
            <p:spPr bwMode="auto">
              <a:xfrm flipV="1">
                <a:off x="3984" y="2352"/>
                <a:ext cx="1008" cy="480"/>
              </a:xfrm>
              <a:prstGeom prst="line">
                <a:avLst/>
              </a:prstGeom>
              <a:noFill/>
              <a:ln w="3810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grpSp>
        <p:sp>
          <p:nvSpPr>
            <p:cNvPr id="195608" name="Text Box 24"/>
            <p:cNvSpPr txBox="1">
              <a:spLocks noChangeArrowheads="1"/>
            </p:cNvSpPr>
            <p:nvPr/>
          </p:nvSpPr>
          <p:spPr bwMode="auto">
            <a:xfrm>
              <a:off x="4224" y="3456"/>
              <a:ext cx="96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200" b="1">
                  <a:solidFill>
                    <a:srgbClr val="FF0000"/>
                  </a:solidFill>
                  <a:latin typeface="Times New Roman" panose="02020603050405020304" pitchFamily="18" charset="0"/>
                </a:rPr>
                <a:t>PA=PB</a:t>
              </a:r>
            </a:p>
          </p:txBody>
        </p:sp>
      </p:grpSp>
      <p:sp>
        <p:nvSpPr>
          <p:cNvPr id="195609" name="Text Box 25"/>
          <p:cNvSpPr txBox="1">
            <a:spLocks noChangeArrowheads="1"/>
          </p:cNvSpPr>
          <p:nvPr/>
        </p:nvSpPr>
        <p:spPr bwMode="auto">
          <a:xfrm>
            <a:off x="457200" y="5791200"/>
            <a:ext cx="830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kumimoji="1" lang="zh-CN" altLang="en-US" sz="2400" b="1">
                <a:solidFill>
                  <a:srgbClr val="000000"/>
                </a:solidFill>
                <a:latin typeface="Times New Roman" panose="02020603050405020304" pitchFamily="18" charset="0"/>
              </a:rPr>
              <a:t>数学问题源于生活实践，反过来数学又为生活实践服务</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5601"/>
                                        </p:tgtEl>
                                        <p:attrNameLst>
                                          <p:attrName>style.visibility</p:attrName>
                                        </p:attrNameLst>
                                      </p:cBhvr>
                                      <p:to>
                                        <p:strVal val="visible"/>
                                      </p:to>
                                    </p:set>
                                    <p:animEffect transition="in" filter="dissolve">
                                      <p:cBhvr>
                                        <p:cTn id="7" dur="500"/>
                                        <p:tgtEl>
                                          <p:spTgt spid="19560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956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60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3"/>
          <p:cNvSpPr>
            <a:spLocks noChangeArrowheads="1"/>
          </p:cNvSpPr>
          <p:nvPr/>
        </p:nvSpPr>
        <p:spPr bwMode="auto">
          <a:xfrm>
            <a:off x="539552" y="1556792"/>
            <a:ext cx="7577137"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276225" fontAlgn="base">
              <a:spcBef>
                <a:spcPct val="0"/>
              </a:spcBef>
              <a:spcAft>
                <a:spcPct val="0"/>
              </a:spcAft>
            </a:pPr>
            <a:r>
              <a:rPr lang="en-US" sz="2400" b="1" dirty="0">
                <a:solidFill>
                  <a:srgbClr val="000000"/>
                </a:solidFill>
                <a:latin typeface="宋体" panose="02010600030101010101" pitchFamily="2" charset="-122"/>
              </a:rPr>
              <a:t>1</a:t>
            </a:r>
            <a:r>
              <a:rPr lang="zh-CN" altLang="en-US" sz="2400" b="1" dirty="0">
                <a:solidFill>
                  <a:srgbClr val="000000"/>
                </a:solidFill>
                <a:latin typeface="宋体" panose="02010600030101010101" pitchFamily="2" charset="-122"/>
              </a:rPr>
              <a:t>、如图所示，</a:t>
            </a:r>
            <a:r>
              <a:rPr lang="en-US" sz="2400" b="1" i="1" dirty="0">
                <a:solidFill>
                  <a:srgbClr val="000000"/>
                </a:solidFill>
                <a:latin typeface="宋体" panose="02010600030101010101" pitchFamily="2" charset="-122"/>
              </a:rPr>
              <a:t>DE</a:t>
            </a:r>
            <a:r>
              <a:rPr lang="zh-CN" altLang="en-US" sz="2400" b="1" dirty="0">
                <a:solidFill>
                  <a:srgbClr val="000000"/>
                </a:solidFill>
                <a:latin typeface="宋体" panose="02010600030101010101" pitchFamily="2" charset="-122"/>
              </a:rPr>
              <a:t>是线段</a:t>
            </a:r>
            <a:r>
              <a:rPr lang="en-US" sz="2400" b="1" i="1" dirty="0">
                <a:solidFill>
                  <a:srgbClr val="000000"/>
                </a:solidFill>
                <a:latin typeface="宋体" panose="02010600030101010101" pitchFamily="2" charset="-122"/>
              </a:rPr>
              <a:t>AB</a:t>
            </a:r>
            <a:r>
              <a:rPr lang="zh-CN" altLang="en-US" sz="2400" b="1" dirty="0">
                <a:solidFill>
                  <a:srgbClr val="000000"/>
                </a:solidFill>
                <a:latin typeface="宋体" panose="02010600030101010101" pitchFamily="2" charset="-122"/>
              </a:rPr>
              <a:t>的垂直平分线，下列结论一定成立的是（          ）</a:t>
            </a:r>
          </a:p>
          <a:p>
            <a:pPr indent="276225" fontAlgn="base">
              <a:spcBef>
                <a:spcPct val="0"/>
              </a:spcBef>
              <a:spcAft>
                <a:spcPct val="0"/>
              </a:spcAft>
            </a:pPr>
            <a:r>
              <a:rPr lang="en-US" sz="2400" b="1" dirty="0">
                <a:solidFill>
                  <a:srgbClr val="000000"/>
                </a:solidFill>
                <a:latin typeface="宋体" panose="02010600030101010101" pitchFamily="2" charset="-122"/>
              </a:rPr>
              <a:t>A</a:t>
            </a:r>
            <a:r>
              <a:rPr lang="zh-CN" altLang="en-US" sz="2400" b="1" dirty="0">
                <a:solidFill>
                  <a:srgbClr val="000000"/>
                </a:solidFill>
                <a:latin typeface="宋体" panose="02010600030101010101" pitchFamily="2" charset="-122"/>
              </a:rPr>
              <a:t>．</a:t>
            </a:r>
            <a:r>
              <a:rPr lang="en-US" sz="2400" b="1" i="1" dirty="0">
                <a:solidFill>
                  <a:srgbClr val="000000"/>
                </a:solidFill>
                <a:latin typeface="宋体" panose="02010600030101010101" pitchFamily="2" charset="-122"/>
              </a:rPr>
              <a:t>ED </a:t>
            </a:r>
            <a:r>
              <a:rPr lang="en-US" sz="2400" b="1" dirty="0">
                <a:solidFill>
                  <a:srgbClr val="000000"/>
                </a:solidFill>
                <a:latin typeface="宋体" panose="02010600030101010101" pitchFamily="2" charset="-122"/>
              </a:rPr>
              <a:t>= </a:t>
            </a:r>
            <a:r>
              <a:rPr lang="en-US" sz="2400" b="1" i="1" dirty="0">
                <a:solidFill>
                  <a:srgbClr val="000000"/>
                </a:solidFill>
                <a:latin typeface="宋体" panose="02010600030101010101" pitchFamily="2" charset="-122"/>
              </a:rPr>
              <a:t>CD </a:t>
            </a:r>
            <a:r>
              <a:rPr lang="en-US" sz="2400" b="1" dirty="0">
                <a:solidFill>
                  <a:srgbClr val="000000"/>
                </a:solidFill>
                <a:latin typeface="宋体" panose="02010600030101010101" pitchFamily="2" charset="-122"/>
              </a:rPr>
              <a:t>            </a:t>
            </a:r>
          </a:p>
          <a:p>
            <a:pPr indent="276225" fontAlgn="base">
              <a:spcBef>
                <a:spcPct val="0"/>
              </a:spcBef>
              <a:spcAft>
                <a:spcPct val="0"/>
              </a:spcAft>
            </a:pPr>
            <a:r>
              <a:rPr lang="en-US" sz="2400" b="1" dirty="0">
                <a:solidFill>
                  <a:srgbClr val="000000"/>
                </a:solidFill>
                <a:latin typeface="宋体" panose="02010600030101010101" pitchFamily="2" charset="-122"/>
              </a:rPr>
              <a:t>B</a:t>
            </a:r>
            <a:r>
              <a:rPr lang="zh-CN" altLang="en-US" sz="2400" b="1" dirty="0">
                <a:solidFill>
                  <a:srgbClr val="000000"/>
                </a:solidFill>
                <a:latin typeface="宋体" panose="02010600030101010101" pitchFamily="2" charset="-122"/>
              </a:rPr>
              <a:t>．</a:t>
            </a:r>
            <a:r>
              <a:rPr lang="zh-CN" altLang="en-US" sz="2400" b="1" i="1" dirty="0">
                <a:solidFill>
                  <a:srgbClr val="000000"/>
                </a:solidFill>
                <a:latin typeface="宋体" panose="02010600030101010101" pitchFamily="2" charset="-122"/>
              </a:rPr>
              <a:t>∠</a:t>
            </a:r>
            <a:r>
              <a:rPr lang="en-US" sz="2400" b="1" i="1" dirty="0">
                <a:solidFill>
                  <a:srgbClr val="000000"/>
                </a:solidFill>
                <a:latin typeface="宋体" panose="02010600030101010101" pitchFamily="2" charset="-122"/>
              </a:rPr>
              <a:t>DAC</a:t>
            </a:r>
            <a:r>
              <a:rPr lang="en-US" sz="2400" b="1" dirty="0">
                <a:solidFill>
                  <a:srgbClr val="000000"/>
                </a:solidFill>
                <a:latin typeface="宋体" panose="02010600030101010101" pitchFamily="2" charset="-122"/>
              </a:rPr>
              <a:t> = </a:t>
            </a:r>
            <a:r>
              <a:rPr lang="en-US" sz="2400" b="1" i="1" dirty="0">
                <a:solidFill>
                  <a:srgbClr val="000000"/>
                </a:solidFill>
                <a:latin typeface="宋体" panose="02010600030101010101" pitchFamily="2" charset="-122"/>
              </a:rPr>
              <a:t>∠B </a:t>
            </a:r>
            <a:r>
              <a:rPr lang="en-US" sz="2400" b="1" dirty="0">
                <a:solidFill>
                  <a:srgbClr val="000000"/>
                </a:solidFill>
                <a:latin typeface="宋体" panose="02010600030101010101" pitchFamily="2" charset="-122"/>
              </a:rPr>
              <a:t>      </a:t>
            </a:r>
          </a:p>
          <a:p>
            <a:pPr indent="276225" fontAlgn="base">
              <a:spcBef>
                <a:spcPct val="0"/>
              </a:spcBef>
              <a:spcAft>
                <a:spcPct val="0"/>
              </a:spcAft>
            </a:pPr>
            <a:r>
              <a:rPr lang="en-US" sz="2400" b="1" dirty="0">
                <a:solidFill>
                  <a:srgbClr val="000000"/>
                </a:solidFill>
                <a:latin typeface="宋体" panose="02010600030101010101" pitchFamily="2" charset="-122"/>
              </a:rPr>
              <a:t>C</a:t>
            </a:r>
            <a:r>
              <a:rPr lang="zh-CN" altLang="en-US" sz="2400" b="1" dirty="0">
                <a:solidFill>
                  <a:srgbClr val="000000"/>
                </a:solidFill>
                <a:latin typeface="宋体" panose="02010600030101010101" pitchFamily="2" charset="-122"/>
              </a:rPr>
              <a:t>．</a:t>
            </a:r>
            <a:r>
              <a:rPr lang="zh-CN" altLang="en-US" sz="2400" b="1" i="1" dirty="0">
                <a:solidFill>
                  <a:srgbClr val="000000"/>
                </a:solidFill>
                <a:latin typeface="宋体" panose="02010600030101010101" pitchFamily="2" charset="-122"/>
              </a:rPr>
              <a:t>∠</a:t>
            </a:r>
            <a:r>
              <a:rPr lang="en-US" sz="2400" b="1" i="1" dirty="0">
                <a:solidFill>
                  <a:srgbClr val="000000"/>
                </a:solidFill>
                <a:latin typeface="宋体" panose="02010600030101010101" pitchFamily="2" charset="-122"/>
              </a:rPr>
              <a:t>C</a:t>
            </a:r>
            <a:r>
              <a:rPr lang="en-US" sz="2400" b="1" dirty="0">
                <a:solidFill>
                  <a:srgbClr val="000000"/>
                </a:solidFill>
                <a:latin typeface="宋体" panose="02010600030101010101" pitchFamily="2" charset="-122"/>
              </a:rPr>
              <a:t> </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2</a:t>
            </a:r>
            <a:r>
              <a:rPr lang="en-US" sz="2400" b="1" i="1" dirty="0">
                <a:solidFill>
                  <a:srgbClr val="000000"/>
                </a:solidFill>
                <a:latin typeface="宋体" panose="02010600030101010101" pitchFamily="2" charset="-122"/>
              </a:rPr>
              <a:t>∠B</a:t>
            </a:r>
            <a:r>
              <a:rPr lang="en-US" sz="2400" b="1" dirty="0">
                <a:solidFill>
                  <a:srgbClr val="000000"/>
                </a:solidFill>
                <a:latin typeface="宋体" panose="02010600030101010101" pitchFamily="2" charset="-122"/>
              </a:rPr>
              <a:t>         </a:t>
            </a:r>
          </a:p>
          <a:p>
            <a:pPr indent="276225" fontAlgn="base">
              <a:spcBef>
                <a:spcPct val="0"/>
              </a:spcBef>
              <a:spcAft>
                <a:spcPct val="0"/>
              </a:spcAft>
            </a:pPr>
            <a:r>
              <a:rPr lang="en-US" sz="2400" b="1" dirty="0">
                <a:solidFill>
                  <a:srgbClr val="000000"/>
                </a:solidFill>
                <a:latin typeface="宋体" panose="02010600030101010101" pitchFamily="2" charset="-122"/>
              </a:rPr>
              <a:t>D</a:t>
            </a:r>
            <a:r>
              <a:rPr lang="zh-CN" altLang="en-US" sz="2400" b="1" dirty="0">
                <a:solidFill>
                  <a:srgbClr val="000000"/>
                </a:solidFill>
                <a:latin typeface="宋体" panose="02010600030101010101" pitchFamily="2" charset="-122"/>
              </a:rPr>
              <a:t>．</a:t>
            </a:r>
            <a:r>
              <a:rPr lang="zh-CN" altLang="en-US" sz="2400" b="1" i="1" dirty="0">
                <a:solidFill>
                  <a:srgbClr val="000000"/>
                </a:solidFill>
                <a:latin typeface="宋体" panose="02010600030101010101" pitchFamily="2" charset="-122"/>
              </a:rPr>
              <a:t>∠</a:t>
            </a:r>
            <a:r>
              <a:rPr lang="en-US" sz="2400" b="1" i="1" dirty="0">
                <a:solidFill>
                  <a:srgbClr val="000000"/>
                </a:solidFill>
                <a:latin typeface="宋体" panose="02010600030101010101" pitchFamily="2" charset="-122"/>
              </a:rPr>
              <a:t>B</a:t>
            </a:r>
            <a:r>
              <a:rPr lang="en-US" sz="2400" b="1" dirty="0">
                <a:solidFill>
                  <a:srgbClr val="000000"/>
                </a:solidFill>
                <a:latin typeface="宋体" panose="02010600030101010101" pitchFamily="2" charset="-122"/>
              </a:rPr>
              <a:t> +</a:t>
            </a:r>
            <a:r>
              <a:rPr lang="en-US" sz="2400" b="1" i="1" dirty="0">
                <a:solidFill>
                  <a:srgbClr val="000000"/>
                </a:solidFill>
                <a:latin typeface="宋体" panose="02010600030101010101" pitchFamily="2" charset="-122"/>
              </a:rPr>
              <a:t>∠ADE</a:t>
            </a:r>
            <a:r>
              <a:rPr lang="en-US" sz="2400" b="1" dirty="0">
                <a:solidFill>
                  <a:srgbClr val="000000"/>
                </a:solidFill>
                <a:latin typeface="宋体" panose="02010600030101010101" pitchFamily="2" charset="-122"/>
              </a:rPr>
              <a:t>=90°</a:t>
            </a:r>
          </a:p>
        </p:txBody>
      </p:sp>
      <p:pic>
        <p:nvPicPr>
          <p:cNvPr id="157700" name="Picture 4" descr="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508625" y="3311525"/>
            <a:ext cx="3455988" cy="31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701" name="Text Box 5"/>
          <p:cNvSpPr txBox="1">
            <a:spLocks noChangeArrowheads="1"/>
          </p:cNvSpPr>
          <p:nvPr/>
        </p:nvSpPr>
        <p:spPr bwMode="auto">
          <a:xfrm>
            <a:off x="899394" y="836712"/>
            <a:ext cx="10001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200" b="1" dirty="0">
                <a:solidFill>
                  <a:srgbClr val="000000"/>
                </a:solidFill>
              </a:rPr>
              <a:t>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57699"/>
                                        </p:tgtEl>
                                        <p:attrNameLst>
                                          <p:attrName>style.visibility</p:attrName>
                                        </p:attrNameLst>
                                      </p:cBhvr>
                                      <p:to>
                                        <p:strVal val="visible"/>
                                      </p:to>
                                    </p:set>
                                    <p:animEffect transition="in" filter="fade">
                                      <p:cBhvr>
                                        <p:cTn id="7" dur="1000"/>
                                        <p:tgtEl>
                                          <p:spTgt spid="157699"/>
                                        </p:tgtEl>
                                      </p:cBhvr>
                                    </p:animEffect>
                                    <p:anim calcmode="lin" valueType="num">
                                      <p:cBhvr>
                                        <p:cTn id="8" dur="1000" fill="hold"/>
                                        <p:tgtEl>
                                          <p:spTgt spid="157699"/>
                                        </p:tgtEl>
                                        <p:attrNameLst>
                                          <p:attrName>ppt_x</p:attrName>
                                        </p:attrNameLst>
                                      </p:cBhvr>
                                      <p:tavLst>
                                        <p:tav tm="0">
                                          <p:val>
                                            <p:strVal val="#ppt_x"/>
                                          </p:val>
                                        </p:tav>
                                        <p:tav tm="100000">
                                          <p:val>
                                            <p:strVal val="#ppt_x"/>
                                          </p:val>
                                        </p:tav>
                                      </p:tavLst>
                                    </p:anim>
                                    <p:anim calcmode="lin" valueType="num">
                                      <p:cBhvr>
                                        <p:cTn id="9" dur="900" decel="100000" fill="hold"/>
                                        <p:tgtEl>
                                          <p:spTgt spid="15769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57699"/>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2" presetClass="entr" presetSubtype="2" fill="hold" nodeType="afterEffect">
                                  <p:stCondLst>
                                    <p:cond delay="0"/>
                                  </p:stCondLst>
                                  <p:childTnLst>
                                    <p:set>
                                      <p:cBhvr>
                                        <p:cTn id="13" dur="1" fill="hold">
                                          <p:stCondLst>
                                            <p:cond delay="0"/>
                                          </p:stCondLst>
                                        </p:cTn>
                                        <p:tgtEl>
                                          <p:spTgt spid="157700"/>
                                        </p:tgtEl>
                                        <p:attrNameLst>
                                          <p:attrName>style.visibility</p:attrName>
                                        </p:attrNameLst>
                                      </p:cBhvr>
                                      <p:to>
                                        <p:strVal val="visible"/>
                                      </p:to>
                                    </p:set>
                                    <p:animEffect transition="in" filter="slide(fromRight)">
                                      <p:cBhvr>
                                        <p:cTn id="14" dur="500"/>
                                        <p:tgtEl>
                                          <p:spTgt spid="15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611560" y="1340768"/>
            <a:ext cx="6408737"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sz="2400" b="1" dirty="0">
                <a:solidFill>
                  <a:srgbClr val="000000"/>
                </a:solidFill>
                <a:latin typeface="宋体" panose="02010600030101010101" pitchFamily="2" charset="-122"/>
              </a:rPr>
              <a:t>2</a:t>
            </a:r>
            <a:r>
              <a:rPr lang="zh-CN" altLang="en-US" sz="2400" b="1" dirty="0">
                <a:solidFill>
                  <a:srgbClr val="000000"/>
                </a:solidFill>
                <a:latin typeface="宋体" panose="02010600030101010101" pitchFamily="2" charset="-122"/>
              </a:rPr>
              <a:t>、如图，在△</a:t>
            </a:r>
            <a:r>
              <a:rPr lang="en-US" sz="2400" b="1" i="1" dirty="0">
                <a:solidFill>
                  <a:srgbClr val="000000"/>
                </a:solidFill>
                <a:latin typeface="宋体" panose="02010600030101010101" pitchFamily="2" charset="-122"/>
              </a:rPr>
              <a:t>ABC</a:t>
            </a:r>
            <a:r>
              <a:rPr lang="zh-CN" altLang="en-US" sz="2400" b="1" dirty="0">
                <a:solidFill>
                  <a:srgbClr val="000000"/>
                </a:solidFill>
                <a:latin typeface="宋体" panose="02010600030101010101" pitchFamily="2" charset="-122"/>
              </a:rPr>
              <a:t>中，</a:t>
            </a:r>
            <a:r>
              <a:rPr lang="en-US" sz="2400" b="1" i="1" dirty="0">
                <a:solidFill>
                  <a:srgbClr val="000000"/>
                </a:solidFill>
                <a:latin typeface="宋体" panose="02010600030101010101" pitchFamily="2" charset="-122"/>
              </a:rPr>
              <a:t>BC</a:t>
            </a:r>
            <a:r>
              <a:rPr lang="zh-CN" altLang="en-US" sz="2400" b="1" dirty="0">
                <a:solidFill>
                  <a:srgbClr val="000000"/>
                </a:solidFill>
                <a:latin typeface="宋体" panose="02010600030101010101" pitchFamily="2" charset="-122"/>
              </a:rPr>
              <a:t>的中垂线交斜边</a:t>
            </a:r>
            <a:r>
              <a:rPr lang="en-US" sz="2400" b="1" i="1" dirty="0">
                <a:solidFill>
                  <a:srgbClr val="000000"/>
                </a:solidFill>
                <a:latin typeface="宋体" panose="02010600030101010101" pitchFamily="2" charset="-122"/>
              </a:rPr>
              <a:t>AB</a:t>
            </a:r>
            <a:r>
              <a:rPr lang="zh-CN" altLang="en-US" sz="2400" b="1" dirty="0">
                <a:solidFill>
                  <a:srgbClr val="000000"/>
                </a:solidFill>
                <a:latin typeface="宋体" panose="02010600030101010101" pitchFamily="2" charset="-122"/>
              </a:rPr>
              <a:t>于</a:t>
            </a:r>
            <a:r>
              <a:rPr lang="en-US" sz="2400" b="1" i="1" dirty="0">
                <a:solidFill>
                  <a:srgbClr val="000000"/>
                </a:solidFill>
                <a:latin typeface="宋体" panose="02010600030101010101" pitchFamily="2" charset="-122"/>
              </a:rPr>
              <a:t>D</a:t>
            </a:r>
            <a:r>
              <a:rPr lang="zh-CN" altLang="en-US" sz="2400" b="1" dirty="0">
                <a:solidFill>
                  <a:srgbClr val="000000"/>
                </a:solidFill>
                <a:latin typeface="宋体" panose="02010600030101010101" pitchFamily="2" charset="-122"/>
              </a:rPr>
              <a:t>，图中相等的线段有（          ）                                                      </a:t>
            </a:r>
          </a:p>
          <a:p>
            <a:pPr fontAlgn="base">
              <a:spcBef>
                <a:spcPct val="0"/>
              </a:spcBef>
              <a:spcAft>
                <a:spcPct val="0"/>
              </a:spcAft>
            </a:pPr>
            <a:r>
              <a:rPr lang="en-US" sz="2400" b="1" dirty="0">
                <a:solidFill>
                  <a:srgbClr val="000000"/>
                </a:solidFill>
                <a:latin typeface="宋体" panose="02010600030101010101" pitchFamily="2" charset="-122"/>
              </a:rPr>
              <a:t>A</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1</a:t>
            </a:r>
            <a:r>
              <a:rPr lang="zh-CN" altLang="en-US" sz="2400" b="1" dirty="0">
                <a:solidFill>
                  <a:srgbClr val="000000"/>
                </a:solidFill>
                <a:latin typeface="宋体" panose="02010600030101010101" pitchFamily="2" charset="-122"/>
              </a:rPr>
              <a:t>组    </a:t>
            </a:r>
          </a:p>
          <a:p>
            <a:pPr fontAlgn="base">
              <a:spcBef>
                <a:spcPct val="0"/>
              </a:spcBef>
              <a:spcAft>
                <a:spcPct val="0"/>
              </a:spcAft>
            </a:pPr>
            <a:r>
              <a:rPr lang="en-US" sz="2400" b="1" dirty="0">
                <a:solidFill>
                  <a:srgbClr val="000000"/>
                </a:solidFill>
                <a:latin typeface="宋体" panose="02010600030101010101" pitchFamily="2" charset="-122"/>
              </a:rPr>
              <a:t>B</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2</a:t>
            </a:r>
            <a:r>
              <a:rPr lang="zh-CN" altLang="en-US" sz="2400" b="1" dirty="0">
                <a:solidFill>
                  <a:srgbClr val="000000"/>
                </a:solidFill>
                <a:latin typeface="宋体" panose="02010600030101010101" pitchFamily="2" charset="-122"/>
              </a:rPr>
              <a:t>组   </a:t>
            </a:r>
          </a:p>
          <a:p>
            <a:pPr fontAlgn="base">
              <a:spcBef>
                <a:spcPct val="0"/>
              </a:spcBef>
              <a:spcAft>
                <a:spcPct val="0"/>
              </a:spcAft>
            </a:pPr>
            <a:r>
              <a:rPr lang="en-US" sz="2400" b="1" dirty="0">
                <a:solidFill>
                  <a:srgbClr val="000000"/>
                </a:solidFill>
                <a:latin typeface="宋体" panose="02010600030101010101" pitchFamily="2" charset="-122"/>
              </a:rPr>
              <a:t>C</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3</a:t>
            </a:r>
            <a:r>
              <a:rPr lang="zh-CN" altLang="en-US" sz="2400" b="1" dirty="0">
                <a:solidFill>
                  <a:srgbClr val="000000"/>
                </a:solidFill>
                <a:latin typeface="宋体" panose="02010600030101010101" pitchFamily="2" charset="-122"/>
              </a:rPr>
              <a:t>组</a:t>
            </a:r>
          </a:p>
          <a:p>
            <a:pPr fontAlgn="base">
              <a:spcBef>
                <a:spcPct val="0"/>
              </a:spcBef>
              <a:spcAft>
                <a:spcPct val="0"/>
              </a:spcAft>
            </a:pPr>
            <a:r>
              <a:rPr lang="en-US" sz="2400" b="1" dirty="0">
                <a:solidFill>
                  <a:srgbClr val="000000"/>
                </a:solidFill>
                <a:latin typeface="宋体" panose="02010600030101010101" pitchFamily="2" charset="-122"/>
              </a:rPr>
              <a:t>D</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4</a:t>
            </a:r>
            <a:r>
              <a:rPr lang="zh-CN" altLang="en-US" sz="2400" b="1" dirty="0">
                <a:solidFill>
                  <a:srgbClr val="000000"/>
                </a:solidFill>
                <a:latin typeface="宋体" panose="02010600030101010101" pitchFamily="2" charset="-122"/>
              </a:rPr>
              <a:t>组      </a:t>
            </a:r>
          </a:p>
        </p:txBody>
      </p:sp>
      <p:pic>
        <p:nvPicPr>
          <p:cNvPr id="15872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643438" y="3213100"/>
            <a:ext cx="3889375" cy="321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58722"/>
                                        </p:tgtEl>
                                        <p:attrNameLst>
                                          <p:attrName>style.visibility</p:attrName>
                                        </p:attrNameLst>
                                      </p:cBhvr>
                                      <p:to>
                                        <p:strVal val="visible"/>
                                      </p:to>
                                    </p:set>
                                    <p:animEffect transition="in" filter="fade">
                                      <p:cBhvr>
                                        <p:cTn id="7" dur="1000"/>
                                        <p:tgtEl>
                                          <p:spTgt spid="158722"/>
                                        </p:tgtEl>
                                      </p:cBhvr>
                                    </p:animEffect>
                                    <p:anim calcmode="lin" valueType="num">
                                      <p:cBhvr>
                                        <p:cTn id="8" dur="1000" fill="hold"/>
                                        <p:tgtEl>
                                          <p:spTgt spid="158722"/>
                                        </p:tgtEl>
                                        <p:attrNameLst>
                                          <p:attrName>ppt_x</p:attrName>
                                        </p:attrNameLst>
                                      </p:cBhvr>
                                      <p:tavLst>
                                        <p:tav tm="0">
                                          <p:val>
                                            <p:strVal val="#ppt_x"/>
                                          </p:val>
                                        </p:tav>
                                        <p:tav tm="100000">
                                          <p:val>
                                            <p:strVal val="#ppt_x"/>
                                          </p:val>
                                        </p:tav>
                                      </p:tavLst>
                                    </p:anim>
                                    <p:anim calcmode="lin" valueType="num">
                                      <p:cBhvr>
                                        <p:cTn id="9" dur="900" decel="100000" fill="hold"/>
                                        <p:tgtEl>
                                          <p:spTgt spid="15872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5872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2" presetClass="entr" presetSubtype="2" fill="hold" nodeType="afterEffect">
                                  <p:stCondLst>
                                    <p:cond delay="0"/>
                                  </p:stCondLst>
                                  <p:childTnLst>
                                    <p:set>
                                      <p:cBhvr>
                                        <p:cTn id="13" dur="1" fill="hold">
                                          <p:stCondLst>
                                            <p:cond delay="0"/>
                                          </p:stCondLst>
                                        </p:cTn>
                                        <p:tgtEl>
                                          <p:spTgt spid="158723"/>
                                        </p:tgtEl>
                                        <p:attrNameLst>
                                          <p:attrName>style.visibility</p:attrName>
                                        </p:attrNameLst>
                                      </p:cBhvr>
                                      <p:to>
                                        <p:strVal val="visible"/>
                                      </p:to>
                                    </p:set>
                                    <p:animEffect transition="in" filter="slide(fromRight)">
                                      <p:cBhvr>
                                        <p:cTn id="14" dur="500"/>
                                        <p:tgtEl>
                                          <p:spTgt spid="158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323527" y="1625342"/>
            <a:ext cx="856964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fontAlgn="base">
              <a:spcBef>
                <a:spcPct val="0"/>
              </a:spcBef>
              <a:spcAft>
                <a:spcPct val="0"/>
              </a:spcAft>
            </a:pPr>
            <a:r>
              <a:rPr lang="en-US" sz="2400" b="1" dirty="0">
                <a:solidFill>
                  <a:srgbClr val="000000"/>
                </a:solidFill>
                <a:latin typeface="宋体" panose="02010600030101010101" pitchFamily="2" charset="-122"/>
              </a:rPr>
              <a:t>3</a:t>
            </a:r>
            <a:r>
              <a:rPr lang="zh-CN" altLang="en-US" sz="2400" b="1" dirty="0">
                <a:solidFill>
                  <a:srgbClr val="000000"/>
                </a:solidFill>
                <a:latin typeface="宋体" panose="02010600030101010101" pitchFamily="2" charset="-122"/>
              </a:rPr>
              <a:t>、已知，如图，</a:t>
            </a:r>
            <a:r>
              <a:rPr lang="en-US" sz="2400" b="1" i="1" dirty="0">
                <a:solidFill>
                  <a:srgbClr val="000000"/>
                </a:solidFill>
                <a:latin typeface="宋体" panose="02010600030101010101" pitchFamily="2" charset="-122"/>
              </a:rPr>
              <a:t>y</a:t>
            </a:r>
            <a:r>
              <a:rPr lang="zh-CN" altLang="en-US" sz="2400" b="1" dirty="0">
                <a:solidFill>
                  <a:srgbClr val="000000"/>
                </a:solidFill>
                <a:latin typeface="宋体" panose="02010600030101010101" pitchFamily="2" charset="-122"/>
              </a:rPr>
              <a:t>轴垂直平分线段</a:t>
            </a:r>
            <a:r>
              <a:rPr lang="en-US" sz="2400" b="1" i="1" dirty="0">
                <a:solidFill>
                  <a:srgbClr val="000000"/>
                </a:solidFill>
                <a:latin typeface="宋体" panose="02010600030101010101" pitchFamily="2" charset="-122"/>
              </a:rPr>
              <a:t>BC</a:t>
            </a:r>
            <a:r>
              <a:rPr lang="zh-CN" altLang="en-US" sz="2400" b="1" dirty="0">
                <a:solidFill>
                  <a:srgbClr val="000000"/>
                </a:solidFill>
                <a:latin typeface="宋体" panose="02010600030101010101" pitchFamily="2" charset="-122"/>
              </a:rPr>
              <a:t>，点</a:t>
            </a:r>
            <a:r>
              <a:rPr lang="en-US" sz="2400" b="1" i="1" dirty="0">
                <a:solidFill>
                  <a:srgbClr val="000000"/>
                </a:solidFill>
                <a:latin typeface="宋体" panose="02010600030101010101" pitchFamily="2" charset="-122"/>
              </a:rPr>
              <a:t>A</a:t>
            </a:r>
            <a:r>
              <a:rPr lang="zh-CN" altLang="en-US" sz="2400" b="1" dirty="0">
                <a:solidFill>
                  <a:srgbClr val="000000"/>
                </a:solidFill>
                <a:latin typeface="宋体" panose="02010600030101010101" pitchFamily="2" charset="-122"/>
              </a:rPr>
              <a:t>在</a:t>
            </a:r>
            <a:r>
              <a:rPr lang="en-US" sz="2400" b="1" i="1" dirty="0">
                <a:solidFill>
                  <a:srgbClr val="000000"/>
                </a:solidFill>
                <a:latin typeface="宋体" panose="02010600030101010101" pitchFamily="2" charset="-122"/>
              </a:rPr>
              <a:t>y</a:t>
            </a:r>
            <a:r>
              <a:rPr lang="zh-CN" altLang="en-US" sz="2400" b="1" dirty="0">
                <a:solidFill>
                  <a:srgbClr val="000000"/>
                </a:solidFill>
                <a:latin typeface="宋体" panose="02010600030101010101" pitchFamily="2" charset="-122"/>
              </a:rPr>
              <a:t>轴上，点</a:t>
            </a:r>
            <a:r>
              <a:rPr lang="en-US" sz="2400" b="1" i="1" dirty="0">
                <a:solidFill>
                  <a:srgbClr val="000000"/>
                </a:solidFill>
                <a:latin typeface="宋体" panose="02010600030101010101" pitchFamily="2" charset="-122"/>
              </a:rPr>
              <a:t>B</a:t>
            </a:r>
            <a:r>
              <a:rPr lang="zh-CN" altLang="en-US" sz="2400" b="1" dirty="0">
                <a:solidFill>
                  <a:srgbClr val="000000"/>
                </a:solidFill>
                <a:latin typeface="宋体" panose="02010600030101010101" pitchFamily="2" charset="-122"/>
              </a:rPr>
              <a:t>、</a:t>
            </a:r>
            <a:r>
              <a:rPr lang="en-US" sz="2400" b="1" i="1" dirty="0">
                <a:solidFill>
                  <a:srgbClr val="000000"/>
                </a:solidFill>
                <a:latin typeface="宋体" panose="02010600030101010101" pitchFamily="2" charset="-122"/>
              </a:rPr>
              <a:t>C</a:t>
            </a:r>
            <a:r>
              <a:rPr lang="zh-CN" altLang="en-US" sz="2400" b="1" dirty="0">
                <a:solidFill>
                  <a:srgbClr val="000000"/>
                </a:solidFill>
                <a:latin typeface="宋体" panose="02010600030101010101" pitchFamily="2" charset="-122"/>
              </a:rPr>
              <a:t>在</a:t>
            </a:r>
            <a:r>
              <a:rPr lang="en-US" sz="2400" b="1" i="1" dirty="0">
                <a:solidFill>
                  <a:srgbClr val="000000"/>
                </a:solidFill>
                <a:latin typeface="宋体" panose="02010600030101010101" pitchFamily="2" charset="-122"/>
              </a:rPr>
              <a:t>x</a:t>
            </a:r>
            <a:r>
              <a:rPr lang="zh-CN" altLang="en-US" sz="2400" b="1" dirty="0">
                <a:solidFill>
                  <a:srgbClr val="000000"/>
                </a:solidFill>
                <a:latin typeface="宋体" panose="02010600030101010101" pitchFamily="2" charset="-122"/>
              </a:rPr>
              <a:t>轴上。</a:t>
            </a:r>
          </a:p>
          <a:p>
            <a:pPr fontAlgn="base">
              <a:spcBef>
                <a:spcPct val="0"/>
              </a:spcBef>
              <a:spcAft>
                <a:spcPct val="0"/>
              </a:spcAft>
            </a:pP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1</a:t>
            </a:r>
            <a:r>
              <a:rPr lang="zh-CN" altLang="en-US" sz="2400" b="1" dirty="0">
                <a:solidFill>
                  <a:srgbClr val="000000"/>
                </a:solidFill>
                <a:latin typeface="宋体" panose="02010600030101010101" pitchFamily="2" charset="-122"/>
              </a:rPr>
              <a:t>）若点</a:t>
            </a:r>
            <a:r>
              <a:rPr lang="en-US" sz="2400" b="1" i="1" dirty="0">
                <a:solidFill>
                  <a:srgbClr val="000000"/>
                </a:solidFill>
                <a:latin typeface="宋体" panose="02010600030101010101" pitchFamily="2" charset="-122"/>
              </a:rPr>
              <a:t>C</a:t>
            </a:r>
            <a:r>
              <a:rPr lang="zh-CN" altLang="en-US" sz="2400" b="1" dirty="0">
                <a:solidFill>
                  <a:srgbClr val="000000"/>
                </a:solidFill>
                <a:latin typeface="宋体" panose="02010600030101010101" pitchFamily="2" charset="-122"/>
              </a:rPr>
              <a:t>的坐标为（</a:t>
            </a:r>
            <a:r>
              <a:rPr lang="en-US" sz="2400" b="1" dirty="0">
                <a:solidFill>
                  <a:srgbClr val="000000"/>
                </a:solidFill>
                <a:latin typeface="宋体" panose="02010600030101010101" pitchFamily="2" charset="-122"/>
              </a:rPr>
              <a:t>3</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0</a:t>
            </a:r>
            <a:r>
              <a:rPr lang="zh-CN" altLang="en-US" sz="2400" b="1" dirty="0">
                <a:solidFill>
                  <a:srgbClr val="000000"/>
                </a:solidFill>
                <a:latin typeface="宋体" panose="02010600030101010101" pitchFamily="2" charset="-122"/>
              </a:rPr>
              <a:t>），则点</a:t>
            </a:r>
            <a:r>
              <a:rPr lang="en-US" sz="2400" b="1" i="1" dirty="0">
                <a:solidFill>
                  <a:srgbClr val="000000"/>
                </a:solidFill>
                <a:latin typeface="宋体" panose="02010600030101010101" pitchFamily="2" charset="-122"/>
              </a:rPr>
              <a:t>B</a:t>
            </a:r>
            <a:r>
              <a:rPr lang="zh-CN" altLang="en-US" sz="2400" b="1" dirty="0">
                <a:solidFill>
                  <a:srgbClr val="000000"/>
                </a:solidFill>
                <a:latin typeface="宋体" panose="02010600030101010101" pitchFamily="2" charset="-122"/>
              </a:rPr>
              <a:t>的坐标是</a:t>
            </a:r>
            <a:r>
              <a:rPr lang="en-US" sz="2400" b="1" dirty="0">
                <a:solidFill>
                  <a:srgbClr val="000000"/>
                </a:solidFill>
                <a:latin typeface="宋体" panose="02010600030101010101" pitchFamily="2" charset="-122"/>
              </a:rPr>
              <a:t>__________</a:t>
            </a:r>
            <a:r>
              <a:rPr lang="zh-CN" altLang="en-US" sz="2400" b="1" dirty="0">
                <a:solidFill>
                  <a:srgbClr val="000000"/>
                </a:solidFill>
                <a:latin typeface="宋体" panose="02010600030101010101" pitchFamily="2" charset="-122"/>
              </a:rPr>
              <a:t>；</a:t>
            </a:r>
          </a:p>
          <a:p>
            <a:pPr fontAlgn="base">
              <a:spcBef>
                <a:spcPct val="0"/>
              </a:spcBef>
              <a:spcAft>
                <a:spcPct val="0"/>
              </a:spcAft>
            </a:pP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2</a:t>
            </a:r>
            <a:r>
              <a:rPr lang="zh-CN" altLang="en-US" sz="2400" b="1" dirty="0">
                <a:solidFill>
                  <a:srgbClr val="000000"/>
                </a:solidFill>
                <a:latin typeface="宋体" panose="02010600030101010101" pitchFamily="2" charset="-122"/>
              </a:rPr>
              <a:t>）若点</a:t>
            </a:r>
            <a:r>
              <a:rPr lang="en-US" sz="2400" b="1" i="1" dirty="0">
                <a:solidFill>
                  <a:srgbClr val="000000"/>
                </a:solidFill>
                <a:latin typeface="宋体" panose="02010600030101010101" pitchFamily="2" charset="-122"/>
              </a:rPr>
              <a:t>B</a:t>
            </a:r>
            <a:r>
              <a:rPr lang="zh-CN" altLang="en-US" sz="2400" b="1" dirty="0">
                <a:solidFill>
                  <a:srgbClr val="000000"/>
                </a:solidFill>
                <a:latin typeface="宋体" panose="02010600030101010101" pitchFamily="2" charset="-122"/>
              </a:rPr>
              <a:t>的坐标为（</a:t>
            </a:r>
            <a:r>
              <a:rPr lang="en-US" sz="2400" b="1" i="1" dirty="0">
                <a:solidFill>
                  <a:srgbClr val="000000"/>
                </a:solidFill>
                <a:latin typeface="宋体" panose="02010600030101010101" pitchFamily="2" charset="-122"/>
              </a:rPr>
              <a:t>m</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0</a:t>
            </a:r>
            <a:r>
              <a:rPr lang="zh-CN" altLang="en-US" sz="2400" b="1" dirty="0">
                <a:solidFill>
                  <a:srgbClr val="000000"/>
                </a:solidFill>
                <a:latin typeface="宋体" panose="02010600030101010101" pitchFamily="2" charset="-122"/>
              </a:rPr>
              <a:t>），则点</a:t>
            </a:r>
            <a:r>
              <a:rPr lang="en-US" sz="2400" b="1" i="1" dirty="0">
                <a:solidFill>
                  <a:srgbClr val="000000"/>
                </a:solidFill>
                <a:latin typeface="宋体" panose="02010600030101010101" pitchFamily="2" charset="-122"/>
              </a:rPr>
              <a:t>C</a:t>
            </a:r>
            <a:r>
              <a:rPr lang="zh-CN" altLang="en-US" sz="2400" b="1" dirty="0">
                <a:solidFill>
                  <a:srgbClr val="000000"/>
                </a:solidFill>
                <a:latin typeface="宋体" panose="02010600030101010101" pitchFamily="2" charset="-122"/>
              </a:rPr>
              <a:t>的坐标是</a:t>
            </a:r>
            <a:r>
              <a:rPr lang="en-US" sz="2400" b="1" dirty="0">
                <a:solidFill>
                  <a:srgbClr val="000000"/>
                </a:solidFill>
                <a:latin typeface="宋体" panose="02010600030101010101" pitchFamily="2" charset="-122"/>
              </a:rPr>
              <a:t>___________</a:t>
            </a:r>
            <a:r>
              <a:rPr lang="zh-CN" altLang="en-US" sz="2400" b="1" dirty="0">
                <a:solidFill>
                  <a:srgbClr val="000000"/>
                </a:solidFill>
                <a:latin typeface="宋体" panose="02010600030101010101" pitchFamily="2" charset="-122"/>
              </a:rPr>
              <a:t>。</a:t>
            </a:r>
          </a:p>
        </p:txBody>
      </p:sp>
      <p:pic>
        <p:nvPicPr>
          <p:cNvPr id="15974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219700" y="4338638"/>
            <a:ext cx="3673475"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59746"/>
                                        </p:tgtEl>
                                        <p:attrNameLst>
                                          <p:attrName>style.visibility</p:attrName>
                                        </p:attrNameLst>
                                      </p:cBhvr>
                                      <p:to>
                                        <p:strVal val="visible"/>
                                      </p:to>
                                    </p:set>
                                    <p:animEffect transition="in" filter="fade">
                                      <p:cBhvr>
                                        <p:cTn id="7" dur="1000"/>
                                        <p:tgtEl>
                                          <p:spTgt spid="159746"/>
                                        </p:tgtEl>
                                      </p:cBhvr>
                                    </p:animEffect>
                                    <p:anim calcmode="lin" valueType="num">
                                      <p:cBhvr>
                                        <p:cTn id="8" dur="1000" fill="hold"/>
                                        <p:tgtEl>
                                          <p:spTgt spid="159746"/>
                                        </p:tgtEl>
                                        <p:attrNameLst>
                                          <p:attrName>ppt_x</p:attrName>
                                        </p:attrNameLst>
                                      </p:cBhvr>
                                      <p:tavLst>
                                        <p:tav tm="0">
                                          <p:val>
                                            <p:strVal val="#ppt_x"/>
                                          </p:val>
                                        </p:tav>
                                        <p:tav tm="100000">
                                          <p:val>
                                            <p:strVal val="#ppt_x"/>
                                          </p:val>
                                        </p:tav>
                                      </p:tavLst>
                                    </p:anim>
                                    <p:anim calcmode="lin" valueType="num">
                                      <p:cBhvr>
                                        <p:cTn id="9" dur="900" decel="100000" fill="hold"/>
                                        <p:tgtEl>
                                          <p:spTgt spid="15974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5974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2" presetClass="entr" presetSubtype="4" fill="hold" nodeType="afterEffect">
                                  <p:stCondLst>
                                    <p:cond delay="0"/>
                                  </p:stCondLst>
                                  <p:childTnLst>
                                    <p:set>
                                      <p:cBhvr>
                                        <p:cTn id="13" dur="1" fill="hold">
                                          <p:stCondLst>
                                            <p:cond delay="0"/>
                                          </p:stCondLst>
                                        </p:cTn>
                                        <p:tgtEl>
                                          <p:spTgt spid="159747"/>
                                        </p:tgtEl>
                                        <p:attrNameLst>
                                          <p:attrName>style.visibility</p:attrName>
                                        </p:attrNameLst>
                                      </p:cBhvr>
                                      <p:to>
                                        <p:strVal val="visible"/>
                                      </p:to>
                                    </p:set>
                                    <p:animEffect transition="in" filter="slide(fromBottom)">
                                      <p:cBhvr>
                                        <p:cTn id="14" dur="500"/>
                                        <p:tgtEl>
                                          <p:spTgt spid="159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ChangeArrowheads="1"/>
          </p:cNvSpPr>
          <p:nvPr/>
        </p:nvSpPr>
        <p:spPr bwMode="auto">
          <a:xfrm>
            <a:off x="539552" y="1285875"/>
            <a:ext cx="712946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fontAlgn="base">
              <a:spcBef>
                <a:spcPct val="0"/>
              </a:spcBef>
              <a:spcAft>
                <a:spcPct val="0"/>
              </a:spcAft>
            </a:pPr>
            <a:r>
              <a:rPr lang="en-US" sz="2400" b="1" dirty="0">
                <a:solidFill>
                  <a:srgbClr val="000000"/>
                </a:solidFill>
                <a:latin typeface="宋体" panose="02010600030101010101" pitchFamily="2" charset="-122"/>
              </a:rPr>
              <a:t>4</a:t>
            </a:r>
            <a:r>
              <a:rPr lang="zh-CN" altLang="en-US" sz="2400" b="1" dirty="0">
                <a:solidFill>
                  <a:srgbClr val="000000"/>
                </a:solidFill>
                <a:latin typeface="宋体" panose="02010600030101010101" pitchFamily="2" charset="-122"/>
              </a:rPr>
              <a:t>、已知如图，</a:t>
            </a:r>
            <a:r>
              <a:rPr lang="en-US" sz="2400" b="1" i="1" dirty="0">
                <a:solidFill>
                  <a:srgbClr val="000000"/>
                </a:solidFill>
                <a:latin typeface="宋体" panose="02010600030101010101" pitchFamily="2" charset="-122"/>
              </a:rPr>
              <a:t>DE</a:t>
            </a:r>
            <a:r>
              <a:rPr lang="zh-CN" altLang="en-US" sz="2400" b="1" dirty="0">
                <a:solidFill>
                  <a:srgbClr val="000000"/>
                </a:solidFill>
                <a:latin typeface="宋体" panose="02010600030101010101" pitchFamily="2" charset="-122"/>
              </a:rPr>
              <a:t>是△</a:t>
            </a:r>
            <a:r>
              <a:rPr lang="en-US" sz="2400" b="1" i="1" dirty="0">
                <a:solidFill>
                  <a:srgbClr val="000000"/>
                </a:solidFill>
                <a:latin typeface="宋体" panose="02010600030101010101" pitchFamily="2" charset="-122"/>
              </a:rPr>
              <a:t>ABC</a:t>
            </a:r>
            <a:r>
              <a:rPr lang="zh-CN" altLang="en-US" sz="2400" b="1" dirty="0">
                <a:solidFill>
                  <a:srgbClr val="000000"/>
                </a:solidFill>
                <a:latin typeface="宋体" panose="02010600030101010101" pitchFamily="2" charset="-122"/>
              </a:rPr>
              <a:t>的边</a:t>
            </a:r>
            <a:r>
              <a:rPr lang="en-US" sz="2400" b="1" i="1" dirty="0">
                <a:solidFill>
                  <a:srgbClr val="000000"/>
                </a:solidFill>
                <a:latin typeface="宋体" panose="02010600030101010101" pitchFamily="2" charset="-122"/>
              </a:rPr>
              <a:t>AB</a:t>
            </a:r>
            <a:r>
              <a:rPr lang="zh-CN" altLang="en-US" sz="2400" b="1" dirty="0">
                <a:solidFill>
                  <a:srgbClr val="000000"/>
                </a:solidFill>
                <a:latin typeface="宋体" panose="02010600030101010101" pitchFamily="2" charset="-122"/>
              </a:rPr>
              <a:t>的垂直平分线，</a:t>
            </a:r>
            <a:r>
              <a:rPr lang="en-US" sz="2400" b="1" i="1" dirty="0">
                <a:solidFill>
                  <a:srgbClr val="000000"/>
                </a:solidFill>
                <a:latin typeface="宋体" panose="02010600030101010101" pitchFamily="2" charset="-122"/>
              </a:rPr>
              <a:t>D</a:t>
            </a:r>
            <a:r>
              <a:rPr lang="zh-CN" altLang="en-US" sz="2400" b="1" dirty="0">
                <a:solidFill>
                  <a:srgbClr val="000000"/>
                </a:solidFill>
                <a:latin typeface="宋体" panose="02010600030101010101" pitchFamily="2" charset="-122"/>
              </a:rPr>
              <a:t>为垂足，</a:t>
            </a:r>
            <a:r>
              <a:rPr lang="en-US" sz="2400" b="1" i="1" dirty="0">
                <a:solidFill>
                  <a:srgbClr val="000000"/>
                </a:solidFill>
                <a:latin typeface="宋体" panose="02010600030101010101" pitchFamily="2" charset="-122"/>
              </a:rPr>
              <a:t>DE</a:t>
            </a:r>
            <a:r>
              <a:rPr lang="zh-CN" altLang="en-US" sz="2400" b="1" dirty="0">
                <a:solidFill>
                  <a:srgbClr val="000000"/>
                </a:solidFill>
                <a:latin typeface="宋体" panose="02010600030101010101" pitchFamily="2" charset="-122"/>
              </a:rPr>
              <a:t>交</a:t>
            </a:r>
            <a:r>
              <a:rPr lang="en-US" sz="2400" b="1" i="1" dirty="0">
                <a:solidFill>
                  <a:srgbClr val="000000"/>
                </a:solidFill>
                <a:latin typeface="宋体" panose="02010600030101010101" pitchFamily="2" charset="-122"/>
              </a:rPr>
              <a:t>AC</a:t>
            </a:r>
            <a:r>
              <a:rPr lang="zh-CN" altLang="en-US" sz="2400" b="1" dirty="0">
                <a:solidFill>
                  <a:srgbClr val="000000"/>
                </a:solidFill>
                <a:latin typeface="宋体" panose="02010600030101010101" pitchFamily="2" charset="-122"/>
              </a:rPr>
              <a:t>于点</a:t>
            </a:r>
            <a:r>
              <a:rPr lang="en-US" sz="2400" b="1" i="1" dirty="0">
                <a:solidFill>
                  <a:srgbClr val="000000"/>
                </a:solidFill>
                <a:latin typeface="宋体" panose="02010600030101010101" pitchFamily="2" charset="-122"/>
              </a:rPr>
              <a:t>E</a:t>
            </a:r>
            <a:r>
              <a:rPr lang="zh-CN" altLang="en-US" sz="2400" b="1" dirty="0">
                <a:solidFill>
                  <a:srgbClr val="000000"/>
                </a:solidFill>
                <a:latin typeface="宋体" panose="02010600030101010101" pitchFamily="2" charset="-122"/>
              </a:rPr>
              <a:t>，且</a:t>
            </a:r>
            <a:r>
              <a:rPr lang="en-US" sz="2400" b="1" i="1" dirty="0">
                <a:solidFill>
                  <a:srgbClr val="000000"/>
                </a:solidFill>
                <a:latin typeface="宋体" panose="02010600030101010101" pitchFamily="2" charset="-122"/>
              </a:rPr>
              <a:t>AC</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8</a:t>
            </a:r>
            <a:r>
              <a:rPr lang="zh-CN" altLang="en-US" sz="2400" b="1" dirty="0">
                <a:solidFill>
                  <a:srgbClr val="000000"/>
                </a:solidFill>
                <a:latin typeface="宋体" panose="02010600030101010101" pitchFamily="2" charset="-122"/>
              </a:rPr>
              <a:t>，</a:t>
            </a:r>
            <a:r>
              <a:rPr lang="en-US" sz="2400" b="1" i="1" dirty="0">
                <a:solidFill>
                  <a:srgbClr val="000000"/>
                </a:solidFill>
                <a:latin typeface="宋体" panose="02010600030101010101" pitchFamily="2" charset="-122"/>
              </a:rPr>
              <a:t>BC</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5</a:t>
            </a:r>
            <a:r>
              <a:rPr lang="zh-CN" altLang="en-US" sz="2400" b="1" dirty="0">
                <a:solidFill>
                  <a:srgbClr val="000000"/>
                </a:solidFill>
                <a:latin typeface="宋体" panose="02010600030101010101" pitchFamily="2" charset="-122"/>
              </a:rPr>
              <a:t>，则△</a:t>
            </a:r>
            <a:r>
              <a:rPr lang="en-US" sz="2400" b="1" dirty="0">
                <a:solidFill>
                  <a:srgbClr val="000000"/>
                </a:solidFill>
                <a:latin typeface="宋体" panose="02010600030101010101" pitchFamily="2" charset="-122"/>
              </a:rPr>
              <a:t>BEC</a:t>
            </a:r>
            <a:r>
              <a:rPr lang="zh-CN" altLang="en-US" sz="2400" b="1" dirty="0">
                <a:solidFill>
                  <a:srgbClr val="000000"/>
                </a:solidFill>
                <a:latin typeface="宋体" panose="02010600030101010101" pitchFamily="2" charset="-122"/>
              </a:rPr>
              <a:t>的周长为</a:t>
            </a:r>
            <a:r>
              <a:rPr lang="en-US" sz="2400" b="1" dirty="0">
                <a:solidFill>
                  <a:srgbClr val="000000"/>
                </a:solidFill>
                <a:latin typeface="宋体" panose="02010600030101010101" pitchFamily="2" charset="-122"/>
              </a:rPr>
              <a:t>_____________</a:t>
            </a:r>
            <a:r>
              <a:rPr lang="zh-CN" altLang="en-US" sz="2400" b="1" dirty="0">
                <a:solidFill>
                  <a:srgbClr val="000000"/>
                </a:solidFill>
                <a:latin typeface="宋体" panose="02010600030101010101" pitchFamily="2" charset="-122"/>
              </a:rPr>
              <a:t>。</a:t>
            </a:r>
          </a:p>
        </p:txBody>
      </p:sp>
      <p:pic>
        <p:nvPicPr>
          <p:cNvPr id="16077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66950" y="4132263"/>
            <a:ext cx="4465638"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60770"/>
                                        </p:tgtEl>
                                        <p:attrNameLst>
                                          <p:attrName>style.visibility</p:attrName>
                                        </p:attrNameLst>
                                      </p:cBhvr>
                                      <p:to>
                                        <p:strVal val="visible"/>
                                      </p:to>
                                    </p:set>
                                    <p:animEffect transition="in" filter="fade">
                                      <p:cBhvr>
                                        <p:cTn id="7" dur="1000"/>
                                        <p:tgtEl>
                                          <p:spTgt spid="160770"/>
                                        </p:tgtEl>
                                      </p:cBhvr>
                                    </p:animEffect>
                                    <p:anim calcmode="lin" valueType="num">
                                      <p:cBhvr>
                                        <p:cTn id="8" dur="1000" fill="hold"/>
                                        <p:tgtEl>
                                          <p:spTgt spid="160770"/>
                                        </p:tgtEl>
                                        <p:attrNameLst>
                                          <p:attrName>ppt_x</p:attrName>
                                        </p:attrNameLst>
                                      </p:cBhvr>
                                      <p:tavLst>
                                        <p:tav tm="0">
                                          <p:val>
                                            <p:strVal val="#ppt_x"/>
                                          </p:val>
                                        </p:tav>
                                        <p:tav tm="100000">
                                          <p:val>
                                            <p:strVal val="#ppt_x"/>
                                          </p:val>
                                        </p:tav>
                                      </p:tavLst>
                                    </p:anim>
                                    <p:anim calcmode="lin" valueType="num">
                                      <p:cBhvr>
                                        <p:cTn id="9" dur="900" decel="100000" fill="hold"/>
                                        <p:tgtEl>
                                          <p:spTgt spid="16077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6077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2" presetClass="entr" presetSubtype="4" fill="hold" nodeType="afterEffect">
                                  <p:stCondLst>
                                    <p:cond delay="0"/>
                                  </p:stCondLst>
                                  <p:childTnLst>
                                    <p:set>
                                      <p:cBhvr>
                                        <p:cTn id="13" dur="1" fill="hold">
                                          <p:stCondLst>
                                            <p:cond delay="0"/>
                                          </p:stCondLst>
                                        </p:cTn>
                                        <p:tgtEl>
                                          <p:spTgt spid="160771"/>
                                        </p:tgtEl>
                                        <p:attrNameLst>
                                          <p:attrName>style.visibility</p:attrName>
                                        </p:attrNameLst>
                                      </p:cBhvr>
                                      <p:to>
                                        <p:strVal val="visible"/>
                                      </p:to>
                                    </p:set>
                                    <p:animEffect transition="in" filter="slide(fromBottom)">
                                      <p:cBhvr>
                                        <p:cTn id="14" dur="500"/>
                                        <p:tgtEl>
                                          <p:spTgt spid="160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6"/>
          <p:cNvSpPr>
            <a:spLocks noChangeArrowheads="1"/>
          </p:cNvSpPr>
          <p:nvPr/>
        </p:nvSpPr>
        <p:spPr bwMode="auto">
          <a:xfrm>
            <a:off x="837035" y="1227882"/>
            <a:ext cx="77674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fontAlgn="base">
              <a:spcBef>
                <a:spcPct val="0"/>
              </a:spcBef>
              <a:spcAft>
                <a:spcPct val="0"/>
              </a:spcAft>
            </a:pPr>
            <a:r>
              <a:rPr lang="zh-CN" altLang="en-US" sz="2400" b="1" dirty="0">
                <a:solidFill>
                  <a:srgbClr val="000000"/>
                </a:solidFill>
                <a:latin typeface="宋体" panose="02010600030101010101" pitchFamily="2" charset="-122"/>
              </a:rPr>
              <a:t>指出下列图形中的轴对称图形，并画出它们的对称轴。 </a:t>
            </a:r>
          </a:p>
        </p:txBody>
      </p:sp>
      <p:grpSp>
        <p:nvGrpSpPr>
          <p:cNvPr id="153604" name="Group 4"/>
          <p:cNvGrpSpPr/>
          <p:nvPr/>
        </p:nvGrpSpPr>
        <p:grpSpPr bwMode="auto">
          <a:xfrm>
            <a:off x="827088" y="2565400"/>
            <a:ext cx="7632700" cy="1789113"/>
            <a:chOff x="0" y="0"/>
            <a:chExt cx="4808" cy="1127"/>
          </a:xfrm>
        </p:grpSpPr>
        <p:grpSp>
          <p:nvGrpSpPr>
            <p:cNvPr id="153605" name="Group 5"/>
            <p:cNvGrpSpPr/>
            <p:nvPr/>
          </p:nvGrpSpPr>
          <p:grpSpPr bwMode="auto">
            <a:xfrm>
              <a:off x="0" y="0"/>
              <a:ext cx="4808" cy="803"/>
              <a:chOff x="0" y="0"/>
              <a:chExt cx="7245" cy="1211"/>
            </a:xfrm>
          </p:grpSpPr>
          <p:sp>
            <p:nvSpPr>
              <p:cNvPr id="153606" name="AutoShape 10"/>
              <p:cNvSpPr>
                <a:spLocks noChangeArrowheads="1"/>
              </p:cNvSpPr>
              <p:nvPr/>
            </p:nvSpPr>
            <p:spPr bwMode="auto">
              <a:xfrm>
                <a:off x="5805" y="167"/>
                <a:ext cx="1440" cy="780"/>
              </a:xfrm>
              <a:prstGeom prst="parallelogram">
                <a:avLst>
                  <a:gd name="adj" fmla="val 46154"/>
                </a:avLst>
              </a:prstGeom>
              <a:solidFill>
                <a:srgbClr val="FFFFFF"/>
              </a:solidFill>
              <a:ln w="19050">
                <a:solidFill>
                  <a:srgbClr val="000000"/>
                </a:solidFill>
                <a:miter lim="800000"/>
              </a:ln>
            </p:spPr>
            <p:txBody>
              <a:bodyPr/>
              <a:lstStyle/>
              <a:p>
                <a:pPr fontAlgn="base">
                  <a:spcBef>
                    <a:spcPct val="0"/>
                  </a:spcBef>
                  <a:spcAft>
                    <a:spcPct val="0"/>
                  </a:spcAft>
                </a:pPr>
                <a:endParaRPr lang="zh-CN" altLang="en-US">
                  <a:solidFill>
                    <a:srgbClr val="000000"/>
                  </a:solidFill>
                </a:endParaRPr>
              </a:p>
            </p:txBody>
          </p:sp>
          <p:pic>
            <p:nvPicPr>
              <p:cNvPr id="153607" name="Picture 11"/>
              <p:cNvPicPr>
                <a:picLocks noChangeAspect="1" noChangeArrowheads="1"/>
              </p:cNvPicPr>
              <p:nvPr/>
            </p:nvPicPr>
            <p:blipFill>
              <a:blip r:embed="rId2"/>
              <a:srcRect/>
              <a:stretch>
                <a:fillRect/>
              </a:stretch>
            </p:blipFill>
            <p:spPr bwMode="auto">
              <a:xfrm>
                <a:off x="0" y="0"/>
                <a:ext cx="1230" cy="1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08" name="Picture 12"/>
              <p:cNvPicPr>
                <a:picLocks noChangeAspect="1" noChangeArrowheads="1"/>
              </p:cNvPicPr>
              <p:nvPr/>
            </p:nvPicPr>
            <p:blipFill>
              <a:blip r:embed="rId3"/>
              <a:srcRect/>
              <a:stretch>
                <a:fillRect/>
              </a:stretch>
            </p:blipFill>
            <p:spPr bwMode="auto">
              <a:xfrm>
                <a:off x="1836" y="11"/>
                <a:ext cx="1140" cy="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09" name="Picture 13"/>
              <p:cNvPicPr>
                <a:picLocks noChangeAspect="1" noChangeArrowheads="1"/>
              </p:cNvPicPr>
              <p:nvPr/>
            </p:nvPicPr>
            <p:blipFill>
              <a:blip r:embed="rId4"/>
              <a:srcRect/>
              <a:stretch>
                <a:fillRect/>
              </a:stretch>
            </p:blipFill>
            <p:spPr bwMode="auto">
              <a:xfrm>
                <a:off x="3855" y="11"/>
                <a:ext cx="1185" cy="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610" name="Text Box 14"/>
            <p:cNvSpPr txBox="1">
              <a:spLocks noChangeArrowheads="1"/>
            </p:cNvSpPr>
            <p:nvPr/>
          </p:nvSpPr>
          <p:spPr bwMode="auto">
            <a:xfrm>
              <a:off x="136" y="817"/>
              <a:ext cx="4621"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pPr>
              <a:r>
                <a:rPr lang="zh-CN" altLang="en-US" sz="2400" b="1">
                  <a:solidFill>
                    <a:srgbClr val="000000"/>
                  </a:solidFill>
                  <a:latin typeface="Times New Roman" panose="02020603050405020304" pitchFamily="18" charset="0"/>
                </a:rPr>
                <a:t>（</a:t>
              </a:r>
              <a:r>
                <a:rPr lang="en-US" sz="2400" b="1">
                  <a:solidFill>
                    <a:srgbClr val="000000"/>
                  </a:solidFill>
                  <a:latin typeface="Times New Roman" panose="02020603050405020304" pitchFamily="18" charset="0"/>
                </a:rPr>
                <a:t>1</a:t>
              </a:r>
              <a:r>
                <a:rPr lang="zh-CN" altLang="en-US" sz="2400" b="1">
                  <a:solidFill>
                    <a:srgbClr val="000000"/>
                  </a:solidFill>
                  <a:latin typeface="Times New Roman" panose="02020603050405020304" pitchFamily="18" charset="0"/>
                </a:rPr>
                <a:t>）              （</a:t>
              </a:r>
              <a:r>
                <a:rPr lang="en-US" sz="2400" b="1">
                  <a:solidFill>
                    <a:srgbClr val="000000"/>
                  </a:solidFill>
                  <a:latin typeface="Times New Roman" panose="02020603050405020304" pitchFamily="18" charset="0"/>
                </a:rPr>
                <a:t>2</a:t>
              </a:r>
              <a:r>
                <a:rPr lang="zh-CN" altLang="en-US" sz="2400" b="1">
                  <a:solidFill>
                    <a:srgbClr val="000000"/>
                  </a:solidFill>
                  <a:latin typeface="Times New Roman" panose="02020603050405020304" pitchFamily="18" charset="0"/>
                </a:rPr>
                <a:t>）                   （</a:t>
              </a:r>
              <a:r>
                <a:rPr lang="en-US" sz="2400" b="1">
                  <a:solidFill>
                    <a:srgbClr val="000000"/>
                  </a:solidFill>
                  <a:latin typeface="Times New Roman" panose="02020603050405020304" pitchFamily="18" charset="0"/>
                </a:rPr>
                <a:t>3</a:t>
              </a:r>
              <a:r>
                <a:rPr lang="zh-CN" altLang="en-US" sz="2400" b="1">
                  <a:solidFill>
                    <a:srgbClr val="000000"/>
                  </a:solidFill>
                  <a:latin typeface="Times New Roman" panose="02020603050405020304" pitchFamily="18" charset="0"/>
                </a:rPr>
                <a:t>）                （</a:t>
              </a:r>
              <a:r>
                <a:rPr lang="en-US" sz="2400" b="1">
                  <a:solidFill>
                    <a:srgbClr val="000000"/>
                  </a:solidFill>
                  <a:latin typeface="Times New Roman" panose="02020603050405020304" pitchFamily="18" charset="0"/>
                </a:rPr>
                <a:t>4</a:t>
              </a:r>
              <a:r>
                <a:rPr lang="zh-CN" altLang="en-US" sz="2400" b="1">
                  <a:solidFill>
                    <a:srgbClr val="000000"/>
                  </a:solidFill>
                  <a:latin typeface="Times New Roman" panose="02020603050405020304" pitchFamily="18" charset="0"/>
                </a:rPr>
                <a:t>）</a:t>
              </a:r>
              <a:endParaRPr lang="zh-CN" altLang="en-US" sz="4000" b="1">
                <a:solidFill>
                  <a:srgbClr val="000000"/>
                </a:solidFill>
                <a:latin typeface="Arial" panose="020B0604020202020204" pitchFamily="34" charset="0"/>
              </a:endParaRPr>
            </a:p>
          </p:txBody>
        </p:sp>
      </p:grpSp>
      <p:grpSp>
        <p:nvGrpSpPr>
          <p:cNvPr id="153611" name="Group 11"/>
          <p:cNvGrpSpPr/>
          <p:nvPr/>
        </p:nvGrpSpPr>
        <p:grpSpPr bwMode="auto">
          <a:xfrm>
            <a:off x="1403350" y="4508500"/>
            <a:ext cx="6646863" cy="1743075"/>
            <a:chOff x="0" y="0"/>
            <a:chExt cx="4187" cy="1098"/>
          </a:xfrm>
        </p:grpSpPr>
        <p:grpSp>
          <p:nvGrpSpPr>
            <p:cNvPr id="153612" name="Group 12"/>
            <p:cNvGrpSpPr>
              <a:grpSpLocks noChangeAspect="1"/>
            </p:cNvGrpSpPr>
            <p:nvPr/>
          </p:nvGrpSpPr>
          <p:grpSpPr bwMode="auto">
            <a:xfrm>
              <a:off x="0" y="0"/>
              <a:ext cx="4187" cy="742"/>
              <a:chOff x="0" y="0"/>
              <a:chExt cx="6309" cy="1119"/>
            </a:xfrm>
          </p:grpSpPr>
          <p:pic>
            <p:nvPicPr>
              <p:cNvPr id="153613" name="Picture 17"/>
              <p:cNvPicPr>
                <a:picLocks noChangeAspect="1" noChangeArrowheads="1"/>
              </p:cNvPicPr>
              <p:nvPr/>
            </p:nvPicPr>
            <p:blipFill>
              <a:blip r:embed="rId5" cstate="email"/>
              <a:srcRect/>
              <a:stretch>
                <a:fillRect/>
              </a:stretch>
            </p:blipFill>
            <p:spPr bwMode="auto">
              <a:xfrm>
                <a:off x="0" y="60"/>
                <a:ext cx="1410" cy="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14" name="Picture 18"/>
              <p:cNvPicPr>
                <a:picLocks noChangeAspect="1" noChangeArrowheads="1"/>
              </p:cNvPicPr>
              <p:nvPr/>
            </p:nvPicPr>
            <p:blipFill>
              <a:blip r:embed="rId6"/>
              <a:srcRect/>
              <a:stretch>
                <a:fillRect/>
              </a:stretch>
            </p:blipFill>
            <p:spPr bwMode="auto">
              <a:xfrm>
                <a:off x="2691" y="0"/>
                <a:ext cx="1323" cy="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15" name="Picture 19"/>
              <p:cNvPicPr>
                <a:picLocks noChangeAspect="1" noChangeArrowheads="1"/>
              </p:cNvPicPr>
              <p:nvPr/>
            </p:nvPicPr>
            <p:blipFill>
              <a:blip r:embed="rId7"/>
              <a:srcRect/>
              <a:stretch>
                <a:fillRect/>
              </a:stretch>
            </p:blipFill>
            <p:spPr bwMode="auto">
              <a:xfrm>
                <a:off x="5049" y="305"/>
                <a:ext cx="1260" cy="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616" name="Text Box 20"/>
            <p:cNvSpPr txBox="1">
              <a:spLocks noChangeArrowheads="1"/>
            </p:cNvSpPr>
            <p:nvPr/>
          </p:nvSpPr>
          <p:spPr bwMode="auto">
            <a:xfrm>
              <a:off x="39" y="788"/>
              <a:ext cx="4140"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pPr>
              <a:r>
                <a:rPr lang="zh-CN" altLang="en-US" sz="2400" b="1">
                  <a:solidFill>
                    <a:srgbClr val="000000"/>
                  </a:solidFill>
                  <a:latin typeface="Times New Roman" panose="02020603050405020304" pitchFamily="18" charset="0"/>
                </a:rPr>
                <a:t>（</a:t>
              </a:r>
              <a:r>
                <a:rPr lang="en-US" sz="2400" b="1">
                  <a:solidFill>
                    <a:srgbClr val="000000"/>
                  </a:solidFill>
                  <a:latin typeface="Times New Roman" panose="02020603050405020304" pitchFamily="18" charset="0"/>
                </a:rPr>
                <a:t>5</a:t>
              </a:r>
              <a:r>
                <a:rPr lang="zh-CN" altLang="en-US" sz="2400" b="1">
                  <a:solidFill>
                    <a:srgbClr val="000000"/>
                  </a:solidFill>
                  <a:latin typeface="Times New Roman" panose="02020603050405020304" pitchFamily="18" charset="0"/>
                </a:rPr>
                <a:t>）                             （</a:t>
              </a:r>
              <a:r>
                <a:rPr lang="en-US" sz="2400" b="1">
                  <a:solidFill>
                    <a:srgbClr val="000000"/>
                  </a:solidFill>
                  <a:latin typeface="Times New Roman" panose="02020603050405020304" pitchFamily="18" charset="0"/>
                </a:rPr>
                <a:t>6</a:t>
              </a:r>
              <a:r>
                <a:rPr lang="zh-CN" altLang="en-US" sz="2400" b="1">
                  <a:solidFill>
                    <a:srgbClr val="000000"/>
                  </a:solidFill>
                  <a:latin typeface="Times New Roman" panose="02020603050405020304" pitchFamily="18" charset="0"/>
                </a:rPr>
                <a:t>）                      （</a:t>
              </a:r>
              <a:r>
                <a:rPr lang="en-US" sz="2400" b="1">
                  <a:solidFill>
                    <a:srgbClr val="000000"/>
                  </a:solidFill>
                  <a:latin typeface="Times New Roman" panose="02020603050405020304" pitchFamily="18" charset="0"/>
                </a:rPr>
                <a:t>7</a:t>
              </a:r>
              <a:r>
                <a:rPr lang="zh-CN" altLang="en-US" sz="2400" b="1">
                  <a:solidFill>
                    <a:srgbClr val="000000"/>
                  </a:solidFill>
                  <a:latin typeface="Times New Roman" panose="02020603050405020304" pitchFamily="18" charset="0"/>
                </a:rPr>
                <a:t>）</a:t>
              </a:r>
              <a:endParaRPr lang="zh-CN" altLang="en-US" sz="4000" b="1">
                <a:solidFill>
                  <a:srgbClr val="000000"/>
                </a:solidFill>
                <a:latin typeface="Arial" panose="020B0604020202020204" pitchFamily="34" charset="0"/>
              </a:endParaRPr>
            </a:p>
          </p:txBody>
        </p:sp>
      </p:grpSp>
      <p:grpSp>
        <p:nvGrpSpPr>
          <p:cNvPr id="153617" name="Group 17"/>
          <p:cNvGrpSpPr/>
          <p:nvPr/>
        </p:nvGrpSpPr>
        <p:grpSpPr bwMode="auto">
          <a:xfrm>
            <a:off x="682625" y="2251075"/>
            <a:ext cx="6697663" cy="3625850"/>
            <a:chOff x="0" y="0"/>
            <a:chExt cx="4219" cy="2284"/>
          </a:xfrm>
        </p:grpSpPr>
        <p:sp>
          <p:nvSpPr>
            <p:cNvPr id="153618" name="Line 23"/>
            <p:cNvSpPr>
              <a:spLocks noChangeShapeType="1"/>
            </p:cNvSpPr>
            <p:nvPr/>
          </p:nvSpPr>
          <p:spPr bwMode="auto">
            <a:xfrm>
              <a:off x="492" y="0"/>
              <a:ext cx="0" cy="998"/>
            </a:xfrm>
            <a:prstGeom prst="line">
              <a:avLst/>
            </a:prstGeom>
            <a:noFill/>
            <a:ln w="25400">
              <a:solidFill>
                <a:srgbClr val="FF00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nvGrpSpPr>
            <p:cNvPr id="153619" name="Group 19"/>
            <p:cNvGrpSpPr/>
            <p:nvPr/>
          </p:nvGrpSpPr>
          <p:grpSpPr bwMode="auto">
            <a:xfrm>
              <a:off x="0" y="107"/>
              <a:ext cx="4219" cy="2177"/>
              <a:chOff x="0" y="0"/>
              <a:chExt cx="4219" cy="2177"/>
            </a:xfrm>
          </p:grpSpPr>
          <p:sp>
            <p:nvSpPr>
              <p:cNvPr id="153620" name="Line 24"/>
              <p:cNvSpPr>
                <a:spLocks noChangeShapeType="1"/>
              </p:cNvSpPr>
              <p:nvPr/>
            </p:nvSpPr>
            <p:spPr bwMode="auto">
              <a:xfrm>
                <a:off x="0" y="323"/>
                <a:ext cx="999" cy="310"/>
              </a:xfrm>
              <a:prstGeom prst="line">
                <a:avLst/>
              </a:prstGeom>
              <a:noFill/>
              <a:ln w="25400">
                <a:solidFill>
                  <a:srgbClr val="FF00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53621" name="Freeform 26"/>
              <p:cNvSpPr/>
              <p:nvPr/>
            </p:nvSpPr>
            <p:spPr bwMode="auto">
              <a:xfrm>
                <a:off x="81" y="340"/>
                <a:ext cx="859" cy="250"/>
              </a:xfrm>
              <a:custGeom>
                <a:avLst/>
                <a:gdLst>
                  <a:gd name="T0" fmla="*/ 0 w 859"/>
                  <a:gd name="T1" fmla="*/ 250 h 250"/>
                  <a:gd name="T2" fmla="*/ 859 w 859"/>
                  <a:gd name="T3" fmla="*/ 0 h 250"/>
                  <a:gd name="T4" fmla="*/ 0 60000 65536"/>
                  <a:gd name="T5" fmla="*/ 0 60000 65536"/>
                  <a:gd name="T6" fmla="*/ 0 w 859"/>
                  <a:gd name="T7" fmla="*/ 0 h 250"/>
                  <a:gd name="T8" fmla="*/ 859 w 859"/>
                  <a:gd name="T9" fmla="*/ 250 h 250"/>
                </a:gdLst>
                <a:ahLst/>
                <a:cxnLst>
                  <a:cxn ang="T4">
                    <a:pos x="T0" y="T1"/>
                  </a:cxn>
                  <a:cxn ang="T5">
                    <a:pos x="T2" y="T3"/>
                  </a:cxn>
                </a:cxnLst>
                <a:rect l="T6" t="T7" r="T8" b="T9"/>
                <a:pathLst>
                  <a:path w="859" h="250">
                    <a:moveTo>
                      <a:pt x="0" y="250"/>
                    </a:moveTo>
                    <a:lnTo>
                      <a:pt x="859" y="0"/>
                    </a:lnTo>
                  </a:path>
                </a:pathLst>
              </a:custGeom>
              <a:noFill/>
              <a:ln w="25400">
                <a:solidFill>
                  <a:srgbClr val="FF0000"/>
                </a:solidFill>
                <a:prstDash val="dash"/>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nvGrpSpPr>
              <p:cNvPr id="153622" name="Group 22"/>
              <p:cNvGrpSpPr/>
              <p:nvPr/>
            </p:nvGrpSpPr>
            <p:grpSpPr bwMode="auto">
              <a:xfrm>
                <a:off x="154" y="0"/>
                <a:ext cx="4065" cy="2177"/>
                <a:chOff x="0" y="0"/>
                <a:chExt cx="4065" cy="2177"/>
              </a:xfrm>
            </p:grpSpPr>
            <p:grpSp>
              <p:nvGrpSpPr>
                <p:cNvPr id="153623" name="Group 23"/>
                <p:cNvGrpSpPr/>
                <p:nvPr/>
              </p:nvGrpSpPr>
              <p:grpSpPr bwMode="auto">
                <a:xfrm>
                  <a:off x="2450" y="0"/>
                  <a:ext cx="901" cy="909"/>
                  <a:chOff x="0" y="0"/>
                  <a:chExt cx="901" cy="909"/>
                </a:xfrm>
              </p:grpSpPr>
              <p:sp>
                <p:nvSpPr>
                  <p:cNvPr id="153624" name="Freeform 27"/>
                  <p:cNvSpPr/>
                  <p:nvPr/>
                </p:nvSpPr>
                <p:spPr bwMode="auto">
                  <a:xfrm>
                    <a:off x="422" y="0"/>
                    <a:ext cx="30" cy="909"/>
                  </a:xfrm>
                  <a:custGeom>
                    <a:avLst/>
                    <a:gdLst>
                      <a:gd name="T0" fmla="*/ 30 w 30"/>
                      <a:gd name="T1" fmla="*/ 0 h 909"/>
                      <a:gd name="T2" fmla="*/ 0 w 30"/>
                      <a:gd name="T3" fmla="*/ 909 h 909"/>
                      <a:gd name="T4" fmla="*/ 0 60000 65536"/>
                      <a:gd name="T5" fmla="*/ 0 60000 65536"/>
                      <a:gd name="T6" fmla="*/ 0 w 30"/>
                      <a:gd name="T7" fmla="*/ 0 h 909"/>
                      <a:gd name="T8" fmla="*/ 30 w 30"/>
                      <a:gd name="T9" fmla="*/ 909 h 909"/>
                    </a:gdLst>
                    <a:ahLst/>
                    <a:cxnLst>
                      <a:cxn ang="T4">
                        <a:pos x="T0" y="T1"/>
                      </a:cxn>
                      <a:cxn ang="T5">
                        <a:pos x="T2" y="T3"/>
                      </a:cxn>
                    </a:cxnLst>
                    <a:rect l="T6" t="T7" r="T8" b="T9"/>
                    <a:pathLst>
                      <a:path w="30" h="909">
                        <a:moveTo>
                          <a:pt x="30" y="0"/>
                        </a:moveTo>
                        <a:lnTo>
                          <a:pt x="0" y="909"/>
                        </a:lnTo>
                      </a:path>
                    </a:pathLst>
                  </a:custGeom>
                  <a:noFill/>
                  <a:ln w="25400">
                    <a:solidFill>
                      <a:srgbClr val="FF0000"/>
                    </a:solidFill>
                    <a:prstDash val="dash"/>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sp>
                <p:nvSpPr>
                  <p:cNvPr id="153625" name="Freeform 28"/>
                  <p:cNvSpPr/>
                  <p:nvPr/>
                </p:nvSpPr>
                <p:spPr bwMode="auto">
                  <a:xfrm>
                    <a:off x="0" y="333"/>
                    <a:ext cx="836" cy="422"/>
                  </a:xfrm>
                  <a:custGeom>
                    <a:avLst/>
                    <a:gdLst>
                      <a:gd name="T0" fmla="*/ 0 w 836"/>
                      <a:gd name="T1" fmla="*/ 422 h 422"/>
                      <a:gd name="T2" fmla="*/ 836 w 836"/>
                      <a:gd name="T3" fmla="*/ 0 h 422"/>
                      <a:gd name="T4" fmla="*/ 0 60000 65536"/>
                      <a:gd name="T5" fmla="*/ 0 60000 65536"/>
                      <a:gd name="T6" fmla="*/ 0 w 836"/>
                      <a:gd name="T7" fmla="*/ 0 h 422"/>
                      <a:gd name="T8" fmla="*/ 836 w 836"/>
                      <a:gd name="T9" fmla="*/ 422 h 422"/>
                    </a:gdLst>
                    <a:ahLst/>
                    <a:cxnLst>
                      <a:cxn ang="T4">
                        <a:pos x="T0" y="T1"/>
                      </a:cxn>
                      <a:cxn ang="T5">
                        <a:pos x="T2" y="T3"/>
                      </a:cxn>
                    </a:cxnLst>
                    <a:rect l="T6" t="T7" r="T8" b="T9"/>
                    <a:pathLst>
                      <a:path w="836" h="422">
                        <a:moveTo>
                          <a:pt x="0" y="422"/>
                        </a:moveTo>
                        <a:lnTo>
                          <a:pt x="836" y="0"/>
                        </a:lnTo>
                      </a:path>
                    </a:pathLst>
                  </a:custGeom>
                  <a:noFill/>
                  <a:ln w="25400">
                    <a:solidFill>
                      <a:srgbClr val="FF0000"/>
                    </a:solidFill>
                    <a:prstDash val="dash"/>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sp>
                <p:nvSpPr>
                  <p:cNvPr id="153626" name="Freeform 29"/>
                  <p:cNvSpPr/>
                  <p:nvPr/>
                </p:nvSpPr>
                <p:spPr bwMode="auto">
                  <a:xfrm>
                    <a:off x="57" y="300"/>
                    <a:ext cx="844" cy="503"/>
                  </a:xfrm>
                  <a:custGeom>
                    <a:avLst/>
                    <a:gdLst>
                      <a:gd name="T0" fmla="*/ 844 w 844"/>
                      <a:gd name="T1" fmla="*/ 503 h 503"/>
                      <a:gd name="T2" fmla="*/ 0 w 844"/>
                      <a:gd name="T3" fmla="*/ 0 h 503"/>
                      <a:gd name="T4" fmla="*/ 0 60000 65536"/>
                      <a:gd name="T5" fmla="*/ 0 60000 65536"/>
                      <a:gd name="T6" fmla="*/ 0 w 844"/>
                      <a:gd name="T7" fmla="*/ 0 h 503"/>
                      <a:gd name="T8" fmla="*/ 844 w 844"/>
                      <a:gd name="T9" fmla="*/ 503 h 503"/>
                    </a:gdLst>
                    <a:ahLst/>
                    <a:cxnLst>
                      <a:cxn ang="T4">
                        <a:pos x="T0" y="T1"/>
                      </a:cxn>
                      <a:cxn ang="T5">
                        <a:pos x="T2" y="T3"/>
                      </a:cxn>
                    </a:cxnLst>
                    <a:rect l="T6" t="T7" r="T8" b="T9"/>
                    <a:pathLst>
                      <a:path w="844" h="503">
                        <a:moveTo>
                          <a:pt x="844" y="503"/>
                        </a:moveTo>
                        <a:lnTo>
                          <a:pt x="0" y="0"/>
                        </a:lnTo>
                      </a:path>
                    </a:pathLst>
                  </a:custGeom>
                  <a:noFill/>
                  <a:ln w="25400">
                    <a:solidFill>
                      <a:srgbClr val="FF0000"/>
                    </a:solidFill>
                    <a:prstDash val="dash"/>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sp>
              <p:nvSpPr>
                <p:cNvPr id="153627" name="Freeform 25"/>
                <p:cNvSpPr/>
                <p:nvPr/>
              </p:nvSpPr>
              <p:spPr bwMode="auto">
                <a:xfrm>
                  <a:off x="0" y="23"/>
                  <a:ext cx="690" cy="868"/>
                </a:xfrm>
                <a:custGeom>
                  <a:avLst/>
                  <a:gdLst>
                    <a:gd name="T0" fmla="*/ 0 w 690"/>
                    <a:gd name="T1" fmla="*/ 868 h 868"/>
                    <a:gd name="T2" fmla="*/ 690 w 690"/>
                    <a:gd name="T3" fmla="*/ 0 h 868"/>
                    <a:gd name="T4" fmla="*/ 0 60000 65536"/>
                    <a:gd name="T5" fmla="*/ 0 60000 65536"/>
                    <a:gd name="T6" fmla="*/ 0 w 690"/>
                    <a:gd name="T7" fmla="*/ 0 h 868"/>
                    <a:gd name="T8" fmla="*/ 690 w 690"/>
                    <a:gd name="T9" fmla="*/ 868 h 868"/>
                  </a:gdLst>
                  <a:ahLst/>
                  <a:cxnLst>
                    <a:cxn ang="T4">
                      <a:pos x="T0" y="T1"/>
                    </a:cxn>
                    <a:cxn ang="T5">
                      <a:pos x="T2" y="T3"/>
                    </a:cxn>
                  </a:cxnLst>
                  <a:rect l="T6" t="T7" r="T8" b="T9"/>
                  <a:pathLst>
                    <a:path w="690" h="868">
                      <a:moveTo>
                        <a:pt x="0" y="868"/>
                      </a:moveTo>
                      <a:lnTo>
                        <a:pt x="690" y="0"/>
                      </a:lnTo>
                    </a:path>
                  </a:pathLst>
                </a:custGeom>
                <a:noFill/>
                <a:ln w="25400">
                  <a:solidFill>
                    <a:srgbClr val="FF0000"/>
                  </a:solidFill>
                  <a:prstDash val="dash"/>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sp>
              <p:nvSpPr>
                <p:cNvPr id="153628" name="Line 30"/>
                <p:cNvSpPr>
                  <a:spLocks noChangeShapeType="1"/>
                </p:cNvSpPr>
                <p:nvPr/>
              </p:nvSpPr>
              <p:spPr bwMode="auto">
                <a:xfrm>
                  <a:off x="28" y="29"/>
                  <a:ext cx="635" cy="908"/>
                </a:xfrm>
                <a:prstGeom prst="line">
                  <a:avLst/>
                </a:prstGeom>
                <a:noFill/>
                <a:ln w="25400">
                  <a:solidFill>
                    <a:srgbClr val="FF00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53629" name="Line 34"/>
                <p:cNvSpPr>
                  <a:spLocks noChangeShapeType="1"/>
                </p:cNvSpPr>
                <p:nvPr/>
              </p:nvSpPr>
              <p:spPr bwMode="auto">
                <a:xfrm>
                  <a:off x="4065" y="1179"/>
                  <a:ext cx="0" cy="908"/>
                </a:xfrm>
                <a:prstGeom prst="line">
                  <a:avLst/>
                </a:prstGeom>
                <a:noFill/>
                <a:ln w="25400">
                  <a:solidFill>
                    <a:srgbClr val="FF00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nvGrpSpPr>
                <p:cNvPr id="153630" name="Group 30"/>
                <p:cNvGrpSpPr/>
                <p:nvPr/>
              </p:nvGrpSpPr>
              <p:grpSpPr bwMode="auto">
                <a:xfrm>
                  <a:off x="2024" y="1177"/>
                  <a:ext cx="998" cy="1000"/>
                  <a:chOff x="0" y="0"/>
                  <a:chExt cx="998" cy="1000"/>
                </a:xfrm>
              </p:grpSpPr>
              <p:grpSp>
                <p:nvGrpSpPr>
                  <p:cNvPr id="153631" name="Group 31"/>
                  <p:cNvGrpSpPr/>
                  <p:nvPr/>
                </p:nvGrpSpPr>
                <p:grpSpPr bwMode="auto">
                  <a:xfrm>
                    <a:off x="0" y="0"/>
                    <a:ext cx="998" cy="1000"/>
                    <a:chOff x="0" y="0"/>
                    <a:chExt cx="998" cy="1000"/>
                  </a:xfrm>
                </p:grpSpPr>
                <p:sp>
                  <p:nvSpPr>
                    <p:cNvPr id="153632" name="Freeform 31"/>
                    <p:cNvSpPr/>
                    <p:nvPr/>
                  </p:nvSpPr>
                  <p:spPr bwMode="auto">
                    <a:xfrm>
                      <a:off x="467" y="0"/>
                      <a:ext cx="32" cy="1000"/>
                    </a:xfrm>
                    <a:custGeom>
                      <a:avLst/>
                      <a:gdLst>
                        <a:gd name="T0" fmla="*/ 0 w 32"/>
                        <a:gd name="T1" fmla="*/ 0 h 1000"/>
                        <a:gd name="T2" fmla="*/ 32 w 32"/>
                        <a:gd name="T3" fmla="*/ 1000 h 1000"/>
                        <a:gd name="T4" fmla="*/ 0 60000 65536"/>
                        <a:gd name="T5" fmla="*/ 0 60000 65536"/>
                        <a:gd name="T6" fmla="*/ 0 w 32"/>
                        <a:gd name="T7" fmla="*/ 0 h 1000"/>
                        <a:gd name="T8" fmla="*/ 32 w 32"/>
                        <a:gd name="T9" fmla="*/ 1000 h 1000"/>
                      </a:gdLst>
                      <a:ahLst/>
                      <a:cxnLst>
                        <a:cxn ang="T4">
                          <a:pos x="T0" y="T1"/>
                        </a:cxn>
                        <a:cxn ang="T5">
                          <a:pos x="T2" y="T3"/>
                        </a:cxn>
                      </a:cxnLst>
                      <a:rect l="T6" t="T7" r="T8" b="T9"/>
                      <a:pathLst>
                        <a:path w="32" h="1000">
                          <a:moveTo>
                            <a:pt x="0" y="0"/>
                          </a:moveTo>
                          <a:lnTo>
                            <a:pt x="32" y="1000"/>
                          </a:lnTo>
                        </a:path>
                      </a:pathLst>
                    </a:custGeom>
                    <a:noFill/>
                    <a:ln w="25400">
                      <a:solidFill>
                        <a:srgbClr val="FF3300"/>
                      </a:solidFill>
                      <a:prstDash val="dash"/>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sp>
                  <p:nvSpPr>
                    <p:cNvPr id="153633" name="Line 32"/>
                    <p:cNvSpPr>
                      <a:spLocks noChangeShapeType="1"/>
                    </p:cNvSpPr>
                    <p:nvPr/>
                  </p:nvSpPr>
                  <p:spPr bwMode="auto">
                    <a:xfrm>
                      <a:off x="0" y="229"/>
                      <a:ext cx="998" cy="544"/>
                    </a:xfrm>
                    <a:prstGeom prst="line">
                      <a:avLst/>
                    </a:prstGeom>
                    <a:noFill/>
                    <a:ln w="25400">
                      <a:solidFill>
                        <a:srgbClr val="FF33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53634" name="Freeform 33"/>
                    <p:cNvSpPr/>
                    <p:nvPr/>
                  </p:nvSpPr>
                  <p:spPr bwMode="auto">
                    <a:xfrm>
                      <a:off x="21" y="210"/>
                      <a:ext cx="924" cy="568"/>
                    </a:xfrm>
                    <a:custGeom>
                      <a:avLst/>
                      <a:gdLst>
                        <a:gd name="T0" fmla="*/ 0 w 924"/>
                        <a:gd name="T1" fmla="*/ 568 h 568"/>
                        <a:gd name="T2" fmla="*/ 924 w 924"/>
                        <a:gd name="T3" fmla="*/ 0 h 568"/>
                        <a:gd name="T4" fmla="*/ 0 60000 65536"/>
                        <a:gd name="T5" fmla="*/ 0 60000 65536"/>
                        <a:gd name="T6" fmla="*/ 0 w 924"/>
                        <a:gd name="T7" fmla="*/ 0 h 568"/>
                        <a:gd name="T8" fmla="*/ 924 w 924"/>
                        <a:gd name="T9" fmla="*/ 568 h 568"/>
                      </a:gdLst>
                      <a:ahLst/>
                      <a:cxnLst>
                        <a:cxn ang="T4">
                          <a:pos x="T0" y="T1"/>
                        </a:cxn>
                        <a:cxn ang="T5">
                          <a:pos x="T2" y="T3"/>
                        </a:cxn>
                      </a:cxnLst>
                      <a:rect l="T6" t="T7" r="T8" b="T9"/>
                      <a:pathLst>
                        <a:path w="924" h="568">
                          <a:moveTo>
                            <a:pt x="0" y="568"/>
                          </a:moveTo>
                          <a:lnTo>
                            <a:pt x="924" y="0"/>
                          </a:lnTo>
                        </a:path>
                      </a:pathLst>
                    </a:custGeom>
                    <a:noFill/>
                    <a:ln w="25400">
                      <a:solidFill>
                        <a:srgbClr val="FF3300"/>
                      </a:solidFill>
                      <a:prstDash val="dash"/>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sp>
                <p:nvSpPr>
                  <p:cNvPr id="153635" name="Line 38"/>
                  <p:cNvSpPr>
                    <a:spLocks noChangeShapeType="1"/>
                  </p:cNvSpPr>
                  <p:nvPr/>
                </p:nvSpPr>
                <p:spPr bwMode="auto">
                  <a:xfrm>
                    <a:off x="227" y="93"/>
                    <a:ext cx="544" cy="862"/>
                  </a:xfrm>
                  <a:prstGeom prst="line">
                    <a:avLst/>
                  </a:prstGeom>
                  <a:noFill/>
                  <a:ln w="25400">
                    <a:solidFill>
                      <a:srgbClr val="FF33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53636" name="Line 39"/>
                  <p:cNvSpPr>
                    <a:spLocks noChangeShapeType="1"/>
                  </p:cNvSpPr>
                  <p:nvPr/>
                </p:nvSpPr>
                <p:spPr bwMode="auto">
                  <a:xfrm flipH="1">
                    <a:off x="181" y="93"/>
                    <a:ext cx="545" cy="907"/>
                  </a:xfrm>
                  <a:prstGeom prst="line">
                    <a:avLst/>
                  </a:prstGeom>
                  <a:noFill/>
                  <a:ln w="25400">
                    <a:solidFill>
                      <a:srgbClr val="FF33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53637" name="Line 41"/>
                  <p:cNvSpPr>
                    <a:spLocks noChangeShapeType="1"/>
                  </p:cNvSpPr>
                  <p:nvPr/>
                </p:nvSpPr>
                <p:spPr bwMode="auto">
                  <a:xfrm>
                    <a:off x="0" y="501"/>
                    <a:ext cx="998" cy="0"/>
                  </a:xfrm>
                  <a:prstGeom prst="line">
                    <a:avLst/>
                  </a:prstGeom>
                  <a:noFill/>
                  <a:ln w="25400">
                    <a:solidFill>
                      <a:srgbClr val="FF33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grpSp>
        </p:grpSp>
      </p:grpSp>
      <p:sp>
        <p:nvSpPr>
          <p:cNvPr id="153638" name="Text Box 38"/>
          <p:cNvSpPr txBox="1">
            <a:spLocks noChangeArrowheads="1"/>
          </p:cNvSpPr>
          <p:nvPr/>
        </p:nvSpPr>
        <p:spPr bwMode="auto">
          <a:xfrm>
            <a:off x="791369" y="476672"/>
            <a:ext cx="23764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3200" b="1" dirty="0">
                <a:solidFill>
                  <a:srgbClr val="000000"/>
                </a:solidFill>
              </a:rPr>
              <a:t>复习：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03"/>
                                        </p:tgtEl>
                                        <p:attrNameLst>
                                          <p:attrName>style.visibility</p:attrName>
                                        </p:attrNameLst>
                                      </p:cBhvr>
                                      <p:to>
                                        <p:strVal val="visible"/>
                                      </p:to>
                                    </p:set>
                                    <p:anim calcmode="lin" valueType="num">
                                      <p:cBhvr additive="base">
                                        <p:cTn id="7" dur="500" fill="hold"/>
                                        <p:tgtEl>
                                          <p:spTgt spid="153603"/>
                                        </p:tgtEl>
                                        <p:attrNameLst>
                                          <p:attrName>ppt_x</p:attrName>
                                        </p:attrNameLst>
                                      </p:cBhvr>
                                      <p:tavLst>
                                        <p:tav tm="0">
                                          <p:val>
                                            <p:strVal val="0-#ppt_w/2"/>
                                          </p:val>
                                        </p:tav>
                                        <p:tav tm="100000">
                                          <p:val>
                                            <p:strVal val="#ppt_x"/>
                                          </p:val>
                                        </p:tav>
                                      </p:tavLst>
                                    </p:anim>
                                    <p:anim calcmode="lin" valueType="num">
                                      <p:cBhvr additive="base">
                                        <p:cTn id="8" dur="500" fill="hold"/>
                                        <p:tgtEl>
                                          <p:spTgt spid="15360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53604"/>
                                        </p:tgtEl>
                                        <p:attrNameLst>
                                          <p:attrName>style.visibility</p:attrName>
                                        </p:attrNameLst>
                                      </p:cBhvr>
                                      <p:to>
                                        <p:strVal val="visible"/>
                                      </p:to>
                                    </p:set>
                                    <p:anim calcmode="lin" valueType="num">
                                      <p:cBhvr>
                                        <p:cTn id="12" dur="500" fill="hold"/>
                                        <p:tgtEl>
                                          <p:spTgt spid="153604"/>
                                        </p:tgtEl>
                                        <p:attrNameLst>
                                          <p:attrName>ppt_w</p:attrName>
                                        </p:attrNameLst>
                                      </p:cBhvr>
                                      <p:tavLst>
                                        <p:tav tm="0">
                                          <p:val>
                                            <p:fltVal val="0"/>
                                          </p:val>
                                        </p:tav>
                                        <p:tav tm="100000">
                                          <p:val>
                                            <p:strVal val="#ppt_w"/>
                                          </p:val>
                                        </p:tav>
                                      </p:tavLst>
                                    </p:anim>
                                    <p:anim calcmode="lin" valueType="num">
                                      <p:cBhvr>
                                        <p:cTn id="13" dur="500" fill="hold"/>
                                        <p:tgtEl>
                                          <p:spTgt spid="153604"/>
                                        </p:tgtEl>
                                        <p:attrNameLst>
                                          <p:attrName>ppt_h</p:attrName>
                                        </p:attrNameLst>
                                      </p:cBhvr>
                                      <p:tavLst>
                                        <p:tav tm="0">
                                          <p:val>
                                            <p:fltVal val="0"/>
                                          </p:val>
                                        </p:tav>
                                        <p:tav tm="100000">
                                          <p:val>
                                            <p:strVal val="#ppt_h"/>
                                          </p:val>
                                        </p:tav>
                                      </p:tavLst>
                                    </p:anim>
                                    <p:animEffect transition="in" filter="fade">
                                      <p:cBhvr>
                                        <p:cTn id="14" dur="500"/>
                                        <p:tgtEl>
                                          <p:spTgt spid="153604"/>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153611"/>
                                        </p:tgtEl>
                                        <p:attrNameLst>
                                          <p:attrName>style.visibility</p:attrName>
                                        </p:attrNameLst>
                                      </p:cBhvr>
                                      <p:to>
                                        <p:strVal val="visible"/>
                                      </p:to>
                                    </p:set>
                                    <p:anim calcmode="lin" valueType="num">
                                      <p:cBhvr>
                                        <p:cTn id="18" dur="500" fill="hold"/>
                                        <p:tgtEl>
                                          <p:spTgt spid="153611"/>
                                        </p:tgtEl>
                                        <p:attrNameLst>
                                          <p:attrName>ppt_w</p:attrName>
                                        </p:attrNameLst>
                                      </p:cBhvr>
                                      <p:tavLst>
                                        <p:tav tm="0">
                                          <p:val>
                                            <p:fltVal val="0"/>
                                          </p:val>
                                        </p:tav>
                                        <p:tav tm="100000">
                                          <p:val>
                                            <p:strVal val="#ppt_w"/>
                                          </p:val>
                                        </p:tav>
                                      </p:tavLst>
                                    </p:anim>
                                    <p:anim calcmode="lin" valueType="num">
                                      <p:cBhvr>
                                        <p:cTn id="19" dur="500" fill="hold"/>
                                        <p:tgtEl>
                                          <p:spTgt spid="153611"/>
                                        </p:tgtEl>
                                        <p:attrNameLst>
                                          <p:attrName>ppt_h</p:attrName>
                                        </p:attrNameLst>
                                      </p:cBhvr>
                                      <p:tavLst>
                                        <p:tav tm="0">
                                          <p:val>
                                            <p:fltVal val="0"/>
                                          </p:val>
                                        </p:tav>
                                        <p:tav tm="100000">
                                          <p:val>
                                            <p:strVal val="#ppt_h"/>
                                          </p:val>
                                        </p:tav>
                                      </p:tavLst>
                                    </p:anim>
                                    <p:animEffect transition="in" filter="fade">
                                      <p:cBhvr>
                                        <p:cTn id="20" dur="500"/>
                                        <p:tgtEl>
                                          <p:spTgt spid="1536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53617"/>
                                        </p:tgtEl>
                                        <p:attrNameLst>
                                          <p:attrName>style.visibility</p:attrName>
                                        </p:attrNameLst>
                                      </p:cBhvr>
                                      <p:to>
                                        <p:strVal val="visible"/>
                                      </p:to>
                                    </p:set>
                                    <p:animEffect transition="in" filter="fade">
                                      <p:cBhvr>
                                        <p:cTn id="25" dur="2000"/>
                                        <p:tgtEl>
                                          <p:spTgt spid="1536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653703" y="1124744"/>
            <a:ext cx="669766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fontAlgn="base">
              <a:spcBef>
                <a:spcPct val="0"/>
              </a:spcBef>
              <a:spcAft>
                <a:spcPct val="0"/>
              </a:spcAft>
            </a:pPr>
            <a:r>
              <a:rPr lang="en-US" sz="2400" b="1" dirty="0">
                <a:solidFill>
                  <a:srgbClr val="000000"/>
                </a:solidFill>
                <a:latin typeface="宋体" panose="02010600030101010101" pitchFamily="2" charset="-122"/>
              </a:rPr>
              <a:t>5</a:t>
            </a:r>
            <a:r>
              <a:rPr lang="zh-CN" altLang="en-US" sz="2400" b="1" dirty="0">
                <a:solidFill>
                  <a:srgbClr val="000000"/>
                </a:solidFill>
                <a:latin typeface="宋体" panose="02010600030101010101" pitchFamily="2" charset="-122"/>
              </a:rPr>
              <a:t>、公路</a:t>
            </a:r>
            <a:r>
              <a:rPr lang="en-US" sz="2400" b="1" i="1" dirty="0">
                <a:solidFill>
                  <a:srgbClr val="000000"/>
                </a:solidFill>
                <a:latin typeface="宋体" panose="02010600030101010101" pitchFamily="2" charset="-122"/>
              </a:rPr>
              <a:t>l</a:t>
            </a:r>
            <a:r>
              <a:rPr lang="zh-CN" altLang="en-US" sz="2400" b="1" dirty="0">
                <a:solidFill>
                  <a:srgbClr val="000000"/>
                </a:solidFill>
                <a:latin typeface="宋体" panose="02010600030101010101" pitchFamily="2" charset="-122"/>
              </a:rPr>
              <a:t>同侧的</a:t>
            </a:r>
            <a:r>
              <a:rPr lang="en-US" sz="2400" b="1" i="1" dirty="0">
                <a:solidFill>
                  <a:srgbClr val="000000"/>
                </a:solidFill>
                <a:latin typeface="宋体" panose="02010600030101010101" pitchFamily="2" charset="-122"/>
              </a:rPr>
              <a:t>A</a:t>
            </a:r>
            <a:r>
              <a:rPr lang="zh-CN" altLang="en-US" sz="2400" b="1" i="1" dirty="0">
                <a:solidFill>
                  <a:srgbClr val="000000"/>
                </a:solidFill>
                <a:latin typeface="宋体" panose="02010600030101010101" pitchFamily="2" charset="-122"/>
              </a:rPr>
              <a:t>、</a:t>
            </a:r>
            <a:r>
              <a:rPr lang="en-US" sz="2400" b="1" i="1" dirty="0">
                <a:solidFill>
                  <a:srgbClr val="000000"/>
                </a:solidFill>
                <a:latin typeface="宋体" panose="02010600030101010101" pitchFamily="2" charset="-122"/>
              </a:rPr>
              <a:t>B</a:t>
            </a:r>
            <a:r>
              <a:rPr lang="zh-CN" altLang="en-US" sz="2400" b="1" dirty="0">
                <a:solidFill>
                  <a:srgbClr val="000000"/>
                </a:solidFill>
                <a:latin typeface="宋体" panose="02010600030101010101" pitchFamily="2" charset="-122"/>
              </a:rPr>
              <a:t>两村，共同出资在公路边修建一个停靠站</a:t>
            </a:r>
            <a:r>
              <a:rPr lang="en-US" sz="2400" b="1" i="1" dirty="0">
                <a:solidFill>
                  <a:srgbClr val="000000"/>
                </a:solidFill>
                <a:latin typeface="宋体" panose="02010600030101010101" pitchFamily="2" charset="-122"/>
              </a:rPr>
              <a:t>C</a:t>
            </a:r>
            <a:r>
              <a:rPr lang="zh-CN" altLang="en-US" sz="2400" b="1" dirty="0">
                <a:solidFill>
                  <a:srgbClr val="000000"/>
                </a:solidFill>
                <a:latin typeface="宋体" panose="02010600030101010101" pitchFamily="2" charset="-122"/>
              </a:rPr>
              <a:t>，使停靠站到</a:t>
            </a:r>
            <a:r>
              <a:rPr lang="en-US" sz="2400" b="1" i="1" dirty="0">
                <a:solidFill>
                  <a:srgbClr val="000000"/>
                </a:solidFill>
                <a:latin typeface="宋体" panose="02010600030101010101" pitchFamily="2" charset="-122"/>
              </a:rPr>
              <a:t>A</a:t>
            </a:r>
            <a:r>
              <a:rPr lang="zh-CN" altLang="en-US" sz="2400" b="1" i="1" dirty="0">
                <a:solidFill>
                  <a:srgbClr val="000000"/>
                </a:solidFill>
                <a:latin typeface="宋体" panose="02010600030101010101" pitchFamily="2" charset="-122"/>
              </a:rPr>
              <a:t>、</a:t>
            </a:r>
            <a:r>
              <a:rPr lang="en-US" sz="2400" b="1" i="1" dirty="0">
                <a:solidFill>
                  <a:srgbClr val="000000"/>
                </a:solidFill>
                <a:latin typeface="宋体" panose="02010600030101010101" pitchFamily="2" charset="-122"/>
              </a:rPr>
              <a:t>B</a:t>
            </a:r>
            <a:r>
              <a:rPr lang="zh-CN" altLang="en-US" sz="2400" b="1" dirty="0">
                <a:solidFill>
                  <a:srgbClr val="000000"/>
                </a:solidFill>
                <a:latin typeface="宋体" panose="02010600030101010101" pitchFamily="2" charset="-122"/>
              </a:rPr>
              <a:t>两村距离相等，你如何确定停靠站</a:t>
            </a:r>
            <a:r>
              <a:rPr lang="en-US" sz="2400" b="1" i="1" dirty="0">
                <a:solidFill>
                  <a:srgbClr val="000000"/>
                </a:solidFill>
                <a:latin typeface="宋体" panose="02010600030101010101" pitchFamily="2" charset="-122"/>
              </a:rPr>
              <a:t>C</a:t>
            </a:r>
            <a:r>
              <a:rPr lang="zh-CN" altLang="en-US" sz="2400" b="1" dirty="0">
                <a:solidFill>
                  <a:srgbClr val="000000"/>
                </a:solidFill>
                <a:latin typeface="宋体" panose="02010600030101010101" pitchFamily="2" charset="-122"/>
              </a:rPr>
              <a:t>的位置。</a:t>
            </a:r>
          </a:p>
        </p:txBody>
      </p:sp>
      <p:pic>
        <p:nvPicPr>
          <p:cNvPr id="161795"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43213" y="2781300"/>
            <a:ext cx="4537075" cy="250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61794"/>
                                        </p:tgtEl>
                                        <p:attrNameLst>
                                          <p:attrName>style.visibility</p:attrName>
                                        </p:attrNameLst>
                                      </p:cBhvr>
                                      <p:to>
                                        <p:strVal val="visible"/>
                                      </p:to>
                                    </p:set>
                                    <p:animEffect transition="in" filter="fade">
                                      <p:cBhvr>
                                        <p:cTn id="7" dur="1000"/>
                                        <p:tgtEl>
                                          <p:spTgt spid="161794"/>
                                        </p:tgtEl>
                                      </p:cBhvr>
                                    </p:animEffect>
                                    <p:anim calcmode="lin" valueType="num">
                                      <p:cBhvr>
                                        <p:cTn id="8" dur="1000" fill="hold"/>
                                        <p:tgtEl>
                                          <p:spTgt spid="161794"/>
                                        </p:tgtEl>
                                        <p:attrNameLst>
                                          <p:attrName>ppt_x</p:attrName>
                                        </p:attrNameLst>
                                      </p:cBhvr>
                                      <p:tavLst>
                                        <p:tav tm="0">
                                          <p:val>
                                            <p:strVal val="#ppt_x"/>
                                          </p:val>
                                        </p:tav>
                                        <p:tav tm="100000">
                                          <p:val>
                                            <p:strVal val="#ppt_x"/>
                                          </p:val>
                                        </p:tav>
                                      </p:tavLst>
                                    </p:anim>
                                    <p:anim calcmode="lin" valueType="num">
                                      <p:cBhvr>
                                        <p:cTn id="9" dur="900" decel="100000" fill="hold"/>
                                        <p:tgtEl>
                                          <p:spTgt spid="16179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61794"/>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2" presetClass="entr" presetSubtype="4" fill="hold" nodeType="afterEffect">
                                  <p:stCondLst>
                                    <p:cond delay="0"/>
                                  </p:stCondLst>
                                  <p:childTnLst>
                                    <p:set>
                                      <p:cBhvr>
                                        <p:cTn id="13" dur="1" fill="hold">
                                          <p:stCondLst>
                                            <p:cond delay="0"/>
                                          </p:stCondLst>
                                        </p:cTn>
                                        <p:tgtEl>
                                          <p:spTgt spid="161795"/>
                                        </p:tgtEl>
                                        <p:attrNameLst>
                                          <p:attrName>style.visibility</p:attrName>
                                        </p:attrNameLst>
                                      </p:cBhvr>
                                      <p:to>
                                        <p:strVal val="visible"/>
                                      </p:to>
                                    </p:set>
                                    <p:animEffect transition="in" filter="slide(fromBottom)">
                                      <p:cBhvr>
                                        <p:cTn id="14" dur="500"/>
                                        <p:tgtEl>
                                          <p:spTgt spid="161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5890" name="Picture 2" descr="aback1"/>
          <p:cNvPicPr>
            <a:picLocks noChangeAspect="1" noChangeArrowheads="1"/>
          </p:cNvPicPr>
          <p:nvPr/>
        </p:nvPicPr>
        <p:blipFill>
          <a:blip r:embed="rId3"/>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65891" name="Text Box 3"/>
          <p:cNvSpPr txBox="1">
            <a:spLocks noChangeArrowheads="1"/>
          </p:cNvSpPr>
          <p:nvPr/>
        </p:nvSpPr>
        <p:spPr bwMode="auto">
          <a:xfrm>
            <a:off x="0" y="476250"/>
            <a:ext cx="5867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dist" fontAlgn="base">
              <a:spcBef>
                <a:spcPct val="0"/>
              </a:spcBef>
              <a:spcAft>
                <a:spcPct val="0"/>
              </a:spcAft>
            </a:pPr>
            <a:r>
              <a:rPr kumimoji="1" lang="zh-CN" altLang="en-US" sz="2400" b="1">
                <a:solidFill>
                  <a:srgbClr val="000000"/>
                </a:solidFill>
                <a:latin typeface="宋体" panose="02010600030101010101" pitchFamily="2" charset="-122"/>
              </a:rPr>
              <a:t>泰安市政府为了方便居民的生活，计划在三个住宅小区</a:t>
            </a:r>
            <a:r>
              <a:rPr kumimoji="1" lang="en-US" altLang="zh-CN" sz="2400" b="1">
                <a:solidFill>
                  <a:srgbClr val="000000"/>
                </a:solidFill>
                <a:latin typeface="宋体" panose="02010600030101010101" pitchFamily="2" charset="-122"/>
              </a:rPr>
              <a:t>A</a:t>
            </a:r>
            <a:r>
              <a:rPr kumimoji="1" lang="zh-CN" altLang="en-US" sz="2400" b="1">
                <a:solidFill>
                  <a:srgbClr val="000000"/>
                </a:solidFill>
                <a:latin typeface="宋体" panose="02010600030101010101" pitchFamily="2" charset="-122"/>
              </a:rPr>
              <a:t>、</a:t>
            </a:r>
            <a:r>
              <a:rPr kumimoji="1" lang="en-US" altLang="zh-CN" sz="2400" b="1">
                <a:solidFill>
                  <a:srgbClr val="000000"/>
                </a:solidFill>
                <a:latin typeface="宋体" panose="02010600030101010101" pitchFamily="2" charset="-122"/>
              </a:rPr>
              <a:t>B</a:t>
            </a:r>
            <a:r>
              <a:rPr kumimoji="1" lang="zh-CN" altLang="en-US" sz="2400" b="1">
                <a:solidFill>
                  <a:srgbClr val="000000"/>
                </a:solidFill>
                <a:latin typeface="宋体" panose="02010600030101010101" pitchFamily="2" charset="-122"/>
              </a:rPr>
              <a:t>、</a:t>
            </a:r>
            <a:r>
              <a:rPr kumimoji="1" lang="en-US" altLang="zh-CN" sz="2400" b="1">
                <a:solidFill>
                  <a:srgbClr val="000000"/>
                </a:solidFill>
                <a:latin typeface="宋体" panose="02010600030101010101" pitchFamily="2" charset="-122"/>
              </a:rPr>
              <a:t>C</a:t>
            </a:r>
            <a:r>
              <a:rPr kumimoji="1" lang="zh-CN" altLang="en-US" sz="2400" b="1">
                <a:solidFill>
                  <a:srgbClr val="000000"/>
                </a:solidFill>
                <a:latin typeface="宋体" panose="02010600030101010101" pitchFamily="2" charset="-122"/>
              </a:rPr>
              <a:t>之间修建一个购物中心，试问，该购物中心应建于何处，才能使得它到三个小区的距离相等。</a:t>
            </a:r>
          </a:p>
        </p:txBody>
      </p:sp>
      <p:sp>
        <p:nvSpPr>
          <p:cNvPr id="165892" name="Text Box 4"/>
          <p:cNvSpPr txBox="1">
            <a:spLocks noChangeArrowheads="1"/>
          </p:cNvSpPr>
          <p:nvPr/>
        </p:nvSpPr>
        <p:spPr bwMode="auto">
          <a:xfrm>
            <a:off x="7620000" y="3810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800" b="1">
                <a:solidFill>
                  <a:srgbClr val="000000"/>
                </a:solidFill>
                <a:latin typeface="Times New Roman" panose="02020603050405020304" pitchFamily="18" charset="0"/>
              </a:rPr>
              <a:t>A</a:t>
            </a:r>
          </a:p>
        </p:txBody>
      </p:sp>
      <p:sp>
        <p:nvSpPr>
          <p:cNvPr id="165893" name="Text Box 5"/>
          <p:cNvSpPr txBox="1">
            <a:spLocks noChangeArrowheads="1"/>
          </p:cNvSpPr>
          <p:nvPr/>
        </p:nvSpPr>
        <p:spPr bwMode="auto">
          <a:xfrm>
            <a:off x="990600" y="4572000"/>
            <a:ext cx="4206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800" b="1">
                <a:solidFill>
                  <a:srgbClr val="000000"/>
                </a:solidFill>
                <a:latin typeface="Times New Roman" panose="02020603050405020304" pitchFamily="18" charset="0"/>
              </a:rPr>
              <a:t>B</a:t>
            </a:r>
          </a:p>
        </p:txBody>
      </p:sp>
      <p:sp>
        <p:nvSpPr>
          <p:cNvPr id="165894" name="Text Box 6"/>
          <p:cNvSpPr txBox="1">
            <a:spLocks noChangeArrowheads="1"/>
          </p:cNvSpPr>
          <p:nvPr/>
        </p:nvSpPr>
        <p:spPr bwMode="auto">
          <a:xfrm>
            <a:off x="7543800" y="4648200"/>
            <a:ext cx="4413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800" b="1">
                <a:solidFill>
                  <a:srgbClr val="000000"/>
                </a:solidFill>
                <a:latin typeface="Times New Roman" panose="02020603050405020304" pitchFamily="18" charset="0"/>
              </a:rPr>
              <a:t>C</a:t>
            </a:r>
          </a:p>
        </p:txBody>
      </p:sp>
      <p:pic>
        <p:nvPicPr>
          <p:cNvPr id="165895" name="Picture 7" descr="J0078848"/>
          <p:cNvPicPr>
            <a:picLocks noChangeAspect="1" noChangeArrowheads="1"/>
          </p:cNvPicPr>
          <p:nvPr/>
        </p:nvPicPr>
        <p:blipFill>
          <a:blip r:embed="rId4" cstate="email"/>
          <a:srcRect/>
          <a:stretch>
            <a:fillRect/>
          </a:stretch>
        </p:blipFill>
        <p:spPr bwMode="auto">
          <a:xfrm>
            <a:off x="457200" y="5029200"/>
            <a:ext cx="15240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65896" name="Picture 8" descr="J0078848"/>
          <p:cNvPicPr>
            <a:picLocks noChangeAspect="1" noChangeArrowheads="1"/>
          </p:cNvPicPr>
          <p:nvPr/>
        </p:nvPicPr>
        <p:blipFill>
          <a:blip r:embed="rId5" cstate="email"/>
          <a:srcRect/>
          <a:stretch>
            <a:fillRect/>
          </a:stretch>
        </p:blipFill>
        <p:spPr bwMode="auto">
          <a:xfrm>
            <a:off x="6553200" y="533400"/>
            <a:ext cx="10668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65897" name="Picture 9" descr="J0078848"/>
          <p:cNvPicPr>
            <a:picLocks noChangeAspect="1" noChangeArrowheads="1"/>
          </p:cNvPicPr>
          <p:nvPr/>
        </p:nvPicPr>
        <p:blipFill>
          <a:blip r:embed="rId6" cstate="email"/>
          <a:srcRect/>
          <a:stretch>
            <a:fillRect/>
          </a:stretch>
        </p:blipFill>
        <p:spPr bwMode="auto">
          <a:xfrm>
            <a:off x="7010400" y="5257800"/>
            <a:ext cx="15240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65898" name="Picture 10" descr="J0079073"/>
          <p:cNvPicPr>
            <a:picLocks noChangeAspect="1" noChangeArrowheads="1"/>
          </p:cNvPicPr>
          <p:nvPr/>
        </p:nvPicPr>
        <p:blipFill>
          <a:blip r:embed="rId7" cstate="email"/>
          <a:srcRect/>
          <a:stretch>
            <a:fillRect/>
          </a:stretch>
        </p:blipFill>
        <p:spPr bwMode="auto">
          <a:xfrm>
            <a:off x="4114800" y="3276600"/>
            <a:ext cx="914400" cy="1033463"/>
          </a:xfrm>
          <a:prstGeom prst="rect">
            <a:avLst/>
          </a:prstGeom>
          <a:noFill/>
          <a:extLst>
            <a:ext uri="{909E8E84-426E-40DD-AFC4-6F175D3DCCD1}">
              <a14:hiddenFill xmlns:a14="http://schemas.microsoft.com/office/drawing/2010/main">
                <a:solidFill>
                  <a:srgbClr val="FFFFFF"/>
                </a:solidFill>
              </a14:hiddenFill>
            </a:ext>
          </a:extLst>
        </p:spPr>
      </p:pic>
      <p:sp>
        <p:nvSpPr>
          <p:cNvPr id="165899" name="Rectangle 11"/>
          <p:cNvSpPr>
            <a:spLocks noGrp="1" noChangeArrowheads="1"/>
          </p:cNvSpPr>
          <p:nvPr>
            <p:ph type="title" idx="4294967295"/>
          </p:nvPr>
        </p:nvSpPr>
        <p:spPr>
          <a:xfrm>
            <a:off x="1187450" y="-100013"/>
            <a:ext cx="3505200" cy="685801"/>
          </a:xfrm>
          <a:noFill/>
        </p:spPr>
        <p:txBody>
          <a:bodyPr/>
          <a:lstStyle/>
          <a:p>
            <a:r>
              <a:rPr lang="zh-CN" altLang="en-US" sz="3200" b="1">
                <a:latin typeface="宋体" panose="02010600030101010101" pitchFamily="2" charset="-122"/>
              </a:rPr>
              <a:t>实际问题</a:t>
            </a:r>
            <a:r>
              <a:rPr lang="en-US" altLang="zh-CN" sz="3200" b="1">
                <a:latin typeface="宋体" panose="02010600030101010101" pitchFamily="2" charset="-122"/>
              </a:rPr>
              <a:t>1</a:t>
            </a:r>
          </a:p>
        </p:txBody>
      </p:sp>
      <p:pic>
        <p:nvPicPr>
          <p:cNvPr id="165900" name="Picture 12" descr="问号1"/>
          <p:cNvPicPr>
            <a:picLocks noChangeAspect="1" noChangeArrowheads="1" noCrop="1"/>
          </p:cNvPicPr>
          <p:nvPr/>
        </p:nvPicPr>
        <p:blipFill>
          <a:blip r:embed="rId8"/>
          <a:srcRect/>
          <a:stretch>
            <a:fillRect/>
          </a:stretch>
        </p:blipFill>
        <p:spPr bwMode="auto">
          <a:xfrm>
            <a:off x="4191000" y="3429000"/>
            <a:ext cx="822325" cy="822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5898"/>
                                        </p:tgtEl>
                                        <p:attrNameLst>
                                          <p:attrName>style.visibility</p:attrName>
                                        </p:attrNameLst>
                                      </p:cBhvr>
                                      <p:to>
                                        <p:strVal val="visible"/>
                                      </p:to>
                                    </p:set>
                                    <p:anim calcmode="lin" valueType="num">
                                      <p:cBhvr additive="base">
                                        <p:cTn id="7" dur="500" fill="hold"/>
                                        <p:tgtEl>
                                          <p:spTgt spid="165898"/>
                                        </p:tgtEl>
                                        <p:attrNameLst>
                                          <p:attrName>ppt_x</p:attrName>
                                        </p:attrNameLst>
                                      </p:cBhvr>
                                      <p:tavLst>
                                        <p:tav tm="0">
                                          <p:val>
                                            <p:strVal val="0-#ppt_w/2"/>
                                          </p:val>
                                        </p:tav>
                                        <p:tav tm="100000">
                                          <p:val>
                                            <p:strVal val="#ppt_x"/>
                                          </p:val>
                                        </p:tav>
                                      </p:tavLst>
                                    </p:anim>
                                    <p:anim calcmode="lin" valueType="num">
                                      <p:cBhvr additive="base">
                                        <p:cTn id="8" dur="500" fill="hold"/>
                                        <p:tgtEl>
                                          <p:spTgt spid="16589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65900"/>
                                        </p:tgtEl>
                                        <p:attrNameLst>
                                          <p:attrName>style.visibility</p:attrName>
                                        </p:attrNameLst>
                                      </p:cBhvr>
                                      <p:to>
                                        <p:strVal val="visible"/>
                                      </p:to>
                                    </p:set>
                                    <p:anim calcmode="lin" valueType="num">
                                      <p:cBhvr additive="base">
                                        <p:cTn id="13" dur="500" fill="hold"/>
                                        <p:tgtEl>
                                          <p:spTgt spid="165900"/>
                                        </p:tgtEl>
                                        <p:attrNameLst>
                                          <p:attrName>ppt_x</p:attrName>
                                        </p:attrNameLst>
                                      </p:cBhvr>
                                      <p:tavLst>
                                        <p:tav tm="0">
                                          <p:val>
                                            <p:strVal val="0-#ppt_w/2"/>
                                          </p:val>
                                        </p:tav>
                                        <p:tav tm="100000">
                                          <p:val>
                                            <p:strVal val="#ppt_x"/>
                                          </p:val>
                                        </p:tav>
                                      </p:tavLst>
                                    </p:anim>
                                    <p:anim calcmode="lin" valueType="num">
                                      <p:cBhvr additive="base">
                                        <p:cTn id="14" dur="500" fill="hold"/>
                                        <p:tgtEl>
                                          <p:spTgt spid="1659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5347" name="Text Box 3"/>
          <p:cNvSpPr txBox="1">
            <a:spLocks noChangeArrowheads="1"/>
          </p:cNvSpPr>
          <p:nvPr/>
        </p:nvSpPr>
        <p:spPr bwMode="auto">
          <a:xfrm>
            <a:off x="0" y="476250"/>
            <a:ext cx="586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dist" fontAlgn="base">
              <a:spcBef>
                <a:spcPct val="0"/>
              </a:spcBef>
              <a:spcAft>
                <a:spcPct val="0"/>
              </a:spcAft>
            </a:pPr>
            <a:endParaRPr kumimoji="1" lang="zh-CN" altLang="en-US" sz="2400" b="1">
              <a:solidFill>
                <a:srgbClr val="000000"/>
              </a:solidFill>
              <a:latin typeface="宋体" panose="02010600030101010101" pitchFamily="2" charset="-122"/>
            </a:endParaRPr>
          </a:p>
        </p:txBody>
      </p:sp>
      <p:sp>
        <p:nvSpPr>
          <p:cNvPr id="185348" name="Text Box 4"/>
          <p:cNvSpPr txBox="1">
            <a:spLocks noChangeArrowheads="1"/>
          </p:cNvSpPr>
          <p:nvPr/>
        </p:nvSpPr>
        <p:spPr bwMode="auto">
          <a:xfrm>
            <a:off x="250825" y="47625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800" b="1">
                <a:solidFill>
                  <a:srgbClr val="000000"/>
                </a:solidFill>
                <a:latin typeface="Times New Roman" panose="02020603050405020304" pitchFamily="18" charset="0"/>
              </a:rPr>
              <a:t>A</a:t>
            </a:r>
          </a:p>
        </p:txBody>
      </p:sp>
      <p:sp>
        <p:nvSpPr>
          <p:cNvPr id="185355" name="Rectangle 11"/>
          <p:cNvSpPr>
            <a:spLocks noGrp="1" noChangeArrowheads="1"/>
          </p:cNvSpPr>
          <p:nvPr>
            <p:ph type="title" idx="4294967295"/>
          </p:nvPr>
        </p:nvSpPr>
        <p:spPr>
          <a:xfrm>
            <a:off x="1475656" y="247649"/>
            <a:ext cx="3505200" cy="685801"/>
          </a:xfrm>
          <a:noFill/>
        </p:spPr>
        <p:txBody>
          <a:bodyPr/>
          <a:lstStyle/>
          <a:p>
            <a:r>
              <a:rPr lang="zh-CN" altLang="en-US" sz="3200" b="1" dirty="0">
                <a:latin typeface="宋体" panose="02010600030101010101" pitchFamily="2" charset="-122"/>
              </a:rPr>
              <a:t>实际问题</a:t>
            </a:r>
            <a:r>
              <a:rPr lang="en-US" altLang="zh-CN" sz="3200" b="1" dirty="0">
                <a:latin typeface="宋体" panose="02010600030101010101" pitchFamily="2" charset="-122"/>
              </a:rPr>
              <a:t>2</a:t>
            </a:r>
          </a:p>
        </p:txBody>
      </p:sp>
      <p:pic>
        <p:nvPicPr>
          <p:cNvPr id="185357" name="Picture 13" descr="AG00459_"/>
          <p:cNvPicPr>
            <a:picLocks noChangeAspect="1" noChangeArrowheads="1" noCrop="1"/>
          </p:cNvPicPr>
          <p:nvPr/>
        </p:nvPicPr>
        <p:blipFill>
          <a:blip r:embed="rId2" cstate="email"/>
          <a:srcRect/>
          <a:stretch>
            <a:fillRect/>
          </a:stretch>
        </p:blipFill>
        <p:spPr bwMode="auto">
          <a:xfrm flipH="1">
            <a:off x="827088" y="476250"/>
            <a:ext cx="1143000" cy="996950"/>
          </a:xfrm>
          <a:prstGeom prst="rect">
            <a:avLst/>
          </a:prstGeom>
          <a:noFill/>
          <a:extLst>
            <a:ext uri="{909E8E84-426E-40DD-AFC4-6F175D3DCCD1}">
              <a14:hiddenFill xmlns:a14="http://schemas.microsoft.com/office/drawing/2010/main">
                <a:solidFill>
                  <a:srgbClr val="FFFFFF"/>
                </a:solidFill>
              </a14:hiddenFill>
            </a:ext>
          </a:extLst>
        </p:spPr>
      </p:pic>
      <p:pic>
        <p:nvPicPr>
          <p:cNvPr id="185358" name="Picture 14" descr="AG00459_"/>
          <p:cNvPicPr>
            <a:picLocks noChangeAspect="1" noChangeArrowheads="1" noCrop="1"/>
          </p:cNvPicPr>
          <p:nvPr/>
        </p:nvPicPr>
        <p:blipFill>
          <a:blip r:embed="rId2" cstate="email"/>
          <a:srcRect/>
          <a:stretch>
            <a:fillRect/>
          </a:stretch>
        </p:blipFill>
        <p:spPr bwMode="auto">
          <a:xfrm flipH="1">
            <a:off x="7235825" y="2708275"/>
            <a:ext cx="1143000" cy="996950"/>
          </a:xfrm>
          <a:prstGeom prst="rect">
            <a:avLst/>
          </a:prstGeom>
          <a:noFill/>
          <a:extLst>
            <a:ext uri="{909E8E84-426E-40DD-AFC4-6F175D3DCCD1}">
              <a14:hiddenFill xmlns:a14="http://schemas.microsoft.com/office/drawing/2010/main">
                <a:solidFill>
                  <a:srgbClr val="FFFFFF"/>
                </a:solidFill>
              </a14:hiddenFill>
            </a:ext>
          </a:extLst>
        </p:spPr>
      </p:pic>
      <p:sp>
        <p:nvSpPr>
          <p:cNvPr id="185361" name="Text Box 17"/>
          <p:cNvSpPr txBox="1">
            <a:spLocks noChangeArrowheads="1"/>
          </p:cNvSpPr>
          <p:nvPr/>
        </p:nvSpPr>
        <p:spPr bwMode="auto">
          <a:xfrm>
            <a:off x="7812088" y="2420938"/>
            <a:ext cx="4206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800" b="1">
                <a:solidFill>
                  <a:srgbClr val="000000"/>
                </a:solidFill>
                <a:latin typeface="Times New Roman" panose="02020603050405020304" pitchFamily="18" charset="0"/>
              </a:rPr>
              <a:t>B</a:t>
            </a:r>
          </a:p>
        </p:txBody>
      </p:sp>
      <p:pic>
        <p:nvPicPr>
          <p:cNvPr id="185362" name="Picture 18" descr="J0079068"/>
          <p:cNvPicPr>
            <a:picLocks noChangeAspect="1" noChangeArrowheads="1"/>
          </p:cNvPicPr>
          <p:nvPr/>
        </p:nvPicPr>
        <p:blipFill>
          <a:blip r:embed="rId3" cstate="email"/>
          <a:srcRect/>
          <a:stretch>
            <a:fillRect/>
          </a:stretch>
        </p:blipFill>
        <p:spPr bwMode="auto">
          <a:xfrm>
            <a:off x="2195513" y="4437063"/>
            <a:ext cx="838200" cy="812800"/>
          </a:xfrm>
          <a:prstGeom prst="rect">
            <a:avLst/>
          </a:prstGeom>
          <a:noFill/>
          <a:extLst>
            <a:ext uri="{909E8E84-426E-40DD-AFC4-6F175D3DCCD1}">
              <a14:hiddenFill xmlns:a14="http://schemas.microsoft.com/office/drawing/2010/main">
                <a:solidFill>
                  <a:srgbClr val="FFFFFF"/>
                </a:solidFill>
              </a14:hiddenFill>
            </a:ext>
          </a:extLst>
        </p:spPr>
      </p:pic>
      <p:pic>
        <p:nvPicPr>
          <p:cNvPr id="185363" name="Picture 19" descr="交通1"/>
          <p:cNvPicPr>
            <a:picLocks noChangeAspect="1" noChangeArrowheads="1" noCrop="1"/>
          </p:cNvPicPr>
          <p:nvPr/>
        </p:nvPicPr>
        <p:blipFill>
          <a:blip r:embed="rId4"/>
          <a:srcRect/>
          <a:stretch>
            <a:fillRect/>
          </a:stretch>
        </p:blipFill>
        <p:spPr bwMode="auto">
          <a:xfrm>
            <a:off x="7239000" y="4572000"/>
            <a:ext cx="685800" cy="746125"/>
          </a:xfrm>
          <a:prstGeom prst="rect">
            <a:avLst/>
          </a:prstGeom>
          <a:noFill/>
          <a:extLst>
            <a:ext uri="{909E8E84-426E-40DD-AFC4-6F175D3DCCD1}">
              <a14:hiddenFill xmlns:a14="http://schemas.microsoft.com/office/drawing/2010/main">
                <a:solidFill>
                  <a:srgbClr val="FFFFFF"/>
                </a:solidFill>
              </a14:hiddenFill>
            </a:ext>
          </a:extLst>
        </p:spPr>
      </p:pic>
      <p:grpSp>
        <p:nvGrpSpPr>
          <p:cNvPr id="185364" name="Group 20"/>
          <p:cNvGrpSpPr/>
          <p:nvPr/>
        </p:nvGrpSpPr>
        <p:grpSpPr bwMode="auto">
          <a:xfrm>
            <a:off x="8101013" y="4437063"/>
            <a:ext cx="533400" cy="990600"/>
            <a:chOff x="624" y="2688"/>
            <a:chExt cx="336" cy="624"/>
          </a:xfrm>
        </p:grpSpPr>
        <p:pic>
          <p:nvPicPr>
            <p:cNvPr id="185365" name="Picture 21" descr="BD06008_"/>
            <p:cNvPicPr>
              <a:picLocks noChangeAspect="1" noChangeArrowheads="1"/>
            </p:cNvPicPr>
            <p:nvPr/>
          </p:nvPicPr>
          <p:blipFill>
            <a:blip r:embed="rId5" cstate="email"/>
            <a:srcRect/>
            <a:stretch>
              <a:fillRect/>
            </a:stretch>
          </p:blipFill>
          <p:spPr bwMode="auto">
            <a:xfrm>
              <a:off x="624" y="2688"/>
              <a:ext cx="336" cy="293"/>
            </a:xfrm>
            <a:prstGeom prst="rect">
              <a:avLst/>
            </a:prstGeom>
            <a:noFill/>
            <a:extLst>
              <a:ext uri="{909E8E84-426E-40DD-AFC4-6F175D3DCCD1}">
                <a14:hiddenFill xmlns:a14="http://schemas.microsoft.com/office/drawing/2010/main">
                  <a:solidFill>
                    <a:srgbClr val="FFFFFF"/>
                  </a:solidFill>
                </a14:hiddenFill>
              </a:ext>
            </a:extLst>
          </p:spPr>
        </p:pic>
        <p:sp>
          <p:nvSpPr>
            <p:cNvPr id="185366" name="Line 22"/>
            <p:cNvSpPr>
              <a:spLocks noChangeShapeType="1"/>
            </p:cNvSpPr>
            <p:nvPr/>
          </p:nvSpPr>
          <p:spPr bwMode="auto">
            <a:xfrm>
              <a:off x="793" y="2976"/>
              <a:ext cx="0" cy="336"/>
            </a:xfrm>
            <a:prstGeom prst="line">
              <a:avLst/>
            </a:prstGeom>
            <a:noFill/>
            <a:ln w="762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grpSp>
      <p:sp>
        <p:nvSpPr>
          <p:cNvPr id="185367" name="Rectangle 23"/>
          <p:cNvSpPr>
            <a:spLocks noChangeArrowheads="1"/>
          </p:cNvSpPr>
          <p:nvPr/>
        </p:nvSpPr>
        <p:spPr bwMode="auto">
          <a:xfrm>
            <a:off x="0" y="5300663"/>
            <a:ext cx="9372600" cy="1143000"/>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kumimoji="1" lang="en-US" altLang="zh-CN" sz="3200" b="1">
                <a:solidFill>
                  <a:srgbClr val="FF0000"/>
                </a:solidFill>
                <a:latin typeface="Times New Roman" panose="02020603050405020304" pitchFamily="18" charset="0"/>
                <a:ea typeface="隶书" panose="02010509060101010101" pitchFamily="49" charset="-122"/>
              </a:rPr>
              <a:t>104  </a:t>
            </a:r>
            <a:r>
              <a:rPr kumimoji="1" lang="zh-CN" altLang="en-US" sz="3200" b="1">
                <a:solidFill>
                  <a:srgbClr val="FF0000"/>
                </a:solidFill>
                <a:latin typeface="Times New Roman" panose="02020603050405020304" pitchFamily="18" charset="0"/>
                <a:ea typeface="隶书" panose="02010509060101010101" pitchFamily="49" charset="-122"/>
              </a:rPr>
              <a:t>国  道</a:t>
            </a:r>
          </a:p>
        </p:txBody>
      </p:sp>
      <p:sp>
        <p:nvSpPr>
          <p:cNvPr id="185368" name="Rectangle 24"/>
          <p:cNvSpPr>
            <a:spLocks noChangeArrowheads="1"/>
          </p:cNvSpPr>
          <p:nvPr/>
        </p:nvSpPr>
        <p:spPr bwMode="auto">
          <a:xfrm>
            <a:off x="900113" y="1484313"/>
            <a:ext cx="73469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b="1" dirty="0">
                <a:solidFill>
                  <a:srgbClr val="000000"/>
                </a:solidFill>
              </a:rPr>
              <a:t>在</a:t>
            </a:r>
            <a:r>
              <a:rPr kumimoji="1" lang="en-US" altLang="zh-CN" sz="2400" b="1" dirty="0">
                <a:solidFill>
                  <a:srgbClr val="000000"/>
                </a:solidFill>
              </a:rPr>
              <a:t>104</a:t>
            </a:r>
            <a:r>
              <a:rPr kumimoji="1" lang="zh-CN" altLang="en-US" sz="2400" b="1" dirty="0">
                <a:solidFill>
                  <a:srgbClr val="000000"/>
                </a:solidFill>
              </a:rPr>
              <a:t>国道</a:t>
            </a:r>
            <a:r>
              <a:rPr kumimoji="1" lang="en-US" altLang="zh-CN" sz="2400" b="1" dirty="0">
                <a:solidFill>
                  <a:srgbClr val="000000"/>
                </a:solidFill>
              </a:rPr>
              <a:t>L</a:t>
            </a:r>
            <a:r>
              <a:rPr kumimoji="1" lang="zh-CN" altLang="en-US" sz="2400" b="1" i="1" dirty="0">
                <a:solidFill>
                  <a:srgbClr val="000000"/>
                </a:solidFill>
              </a:rPr>
              <a:t>（济南</a:t>
            </a:r>
            <a:r>
              <a:rPr kumimoji="1" lang="en-US" altLang="zh-CN" sz="2400" b="1" i="1" dirty="0">
                <a:solidFill>
                  <a:srgbClr val="000000"/>
                </a:solidFill>
              </a:rPr>
              <a:t>—</a:t>
            </a:r>
            <a:r>
              <a:rPr kumimoji="1" lang="zh-CN" altLang="en-US" sz="2400" b="1" i="1" dirty="0">
                <a:solidFill>
                  <a:srgbClr val="000000"/>
                </a:solidFill>
              </a:rPr>
              <a:t>泰安段）</a:t>
            </a:r>
            <a:r>
              <a:rPr kumimoji="1" lang="zh-CN" altLang="en-US" sz="2400" b="1" dirty="0">
                <a:solidFill>
                  <a:srgbClr val="000000"/>
                </a:solidFill>
              </a:rPr>
              <a:t>的同侧，有两个工厂</a:t>
            </a:r>
            <a:r>
              <a:rPr kumimoji="1" lang="en-US" altLang="zh-CN" sz="2400" b="1" dirty="0">
                <a:solidFill>
                  <a:srgbClr val="000000"/>
                </a:solidFill>
              </a:rPr>
              <a:t>A</a:t>
            </a:r>
            <a:r>
              <a:rPr kumimoji="1" lang="zh-CN" altLang="en-US" sz="2400" b="1" dirty="0">
                <a:solidFill>
                  <a:srgbClr val="000000"/>
                </a:solidFill>
              </a:rPr>
              <a:t>、</a:t>
            </a:r>
            <a:r>
              <a:rPr kumimoji="1" lang="en-US" altLang="zh-CN" sz="2400" b="1" dirty="0">
                <a:solidFill>
                  <a:srgbClr val="000000"/>
                </a:solidFill>
              </a:rPr>
              <a:t>B</a:t>
            </a:r>
            <a:r>
              <a:rPr kumimoji="1" lang="zh-CN" altLang="en-US" sz="2400" b="1" dirty="0">
                <a:solidFill>
                  <a:srgbClr val="000000"/>
                </a:solidFill>
              </a:rPr>
              <a:t>，为了便于两厂的工人看病，市政府计划在公路边上修建一所医院，使得两个工厂的工人都没意见，问医院的院址应选在何处？</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8000"/>
                                  </p:stCondLst>
                                  <p:childTnLst>
                                    <p:set>
                                      <p:cBhvr>
                                        <p:cTn id="6" dur="1" fill="hold">
                                          <p:stCondLst>
                                            <p:cond delay="0"/>
                                          </p:stCondLst>
                                        </p:cTn>
                                        <p:tgtEl>
                                          <p:spTgt spid="185362"/>
                                        </p:tgtEl>
                                        <p:attrNameLst>
                                          <p:attrName>style.visibility</p:attrName>
                                        </p:attrNameLst>
                                      </p:cBhvr>
                                      <p:to>
                                        <p:strVal val="visible"/>
                                      </p:to>
                                    </p:set>
                                    <p:anim calcmode="lin" valueType="num">
                                      <p:cBhvr>
                                        <p:cTn id="7" dur="500" fill="hold"/>
                                        <p:tgtEl>
                                          <p:spTgt spid="185362"/>
                                        </p:tgtEl>
                                        <p:attrNameLst>
                                          <p:attrName>ppt_w</p:attrName>
                                        </p:attrNameLst>
                                      </p:cBhvr>
                                      <p:tavLst>
                                        <p:tav tm="0">
                                          <p:val>
                                            <p:strVal val="4*#ppt_w"/>
                                          </p:val>
                                        </p:tav>
                                        <p:tav tm="100000">
                                          <p:val>
                                            <p:strVal val="#ppt_w"/>
                                          </p:val>
                                        </p:tav>
                                      </p:tavLst>
                                    </p:anim>
                                    <p:anim calcmode="lin" valueType="num">
                                      <p:cBhvr>
                                        <p:cTn id="8" dur="500" fill="hold"/>
                                        <p:tgtEl>
                                          <p:spTgt spid="18536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ChangeArrowheads="1"/>
          </p:cNvSpPr>
          <p:nvPr/>
        </p:nvSpPr>
        <p:spPr bwMode="auto">
          <a:xfrm>
            <a:off x="457200" y="6019800"/>
            <a:ext cx="152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kumimoji="1" lang="zh-CN" altLang="en-US" sz="1600">
              <a:solidFill>
                <a:srgbClr val="000000"/>
              </a:solidFill>
              <a:latin typeface="Times New Roman" panose="02020603050405020304" pitchFamily="18" charset="0"/>
            </a:endParaRPr>
          </a:p>
        </p:txBody>
      </p:sp>
      <p:grpSp>
        <p:nvGrpSpPr>
          <p:cNvPr id="183300" name="Group 4"/>
          <p:cNvGrpSpPr/>
          <p:nvPr/>
        </p:nvGrpSpPr>
        <p:grpSpPr bwMode="auto">
          <a:xfrm>
            <a:off x="5410200" y="3251200"/>
            <a:ext cx="2819400" cy="2387600"/>
            <a:chOff x="3216" y="2592"/>
            <a:chExt cx="2160" cy="1602"/>
          </a:xfrm>
        </p:grpSpPr>
        <p:sp>
          <p:nvSpPr>
            <p:cNvPr id="183301" name="Line 5"/>
            <p:cNvSpPr>
              <a:spLocks noChangeShapeType="1"/>
            </p:cNvSpPr>
            <p:nvPr/>
          </p:nvSpPr>
          <p:spPr bwMode="auto">
            <a:xfrm flipH="1">
              <a:off x="3552" y="2736"/>
              <a:ext cx="1248" cy="816"/>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83302" name="Line 6"/>
            <p:cNvSpPr>
              <a:spLocks noChangeShapeType="1"/>
            </p:cNvSpPr>
            <p:nvPr/>
          </p:nvSpPr>
          <p:spPr bwMode="auto">
            <a:xfrm>
              <a:off x="3552" y="3552"/>
              <a:ext cx="1536" cy="28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83303" name="Text Box 7"/>
            <p:cNvSpPr txBox="1">
              <a:spLocks noChangeArrowheads="1"/>
            </p:cNvSpPr>
            <p:nvPr/>
          </p:nvSpPr>
          <p:spPr bwMode="auto">
            <a:xfrm>
              <a:off x="3216" y="3504"/>
              <a:ext cx="288" cy="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a:solidFill>
                    <a:srgbClr val="000000"/>
                  </a:solidFill>
                  <a:latin typeface="Times New Roman" panose="02020603050405020304" pitchFamily="18" charset="0"/>
                </a:rPr>
                <a:t>O</a:t>
              </a:r>
            </a:p>
          </p:txBody>
        </p:sp>
        <p:sp>
          <p:nvSpPr>
            <p:cNvPr id="183304" name="Text Box 8"/>
            <p:cNvSpPr txBox="1">
              <a:spLocks noChangeArrowheads="1"/>
            </p:cNvSpPr>
            <p:nvPr/>
          </p:nvSpPr>
          <p:spPr bwMode="auto">
            <a:xfrm>
              <a:off x="4848" y="2592"/>
              <a:ext cx="336" cy="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a:solidFill>
                    <a:srgbClr val="000000"/>
                  </a:solidFill>
                  <a:latin typeface="Times New Roman" panose="02020603050405020304" pitchFamily="18" charset="0"/>
                </a:rPr>
                <a:t>A</a:t>
              </a:r>
            </a:p>
          </p:txBody>
        </p:sp>
        <p:sp>
          <p:nvSpPr>
            <p:cNvPr id="183305" name="Text Box 9"/>
            <p:cNvSpPr txBox="1">
              <a:spLocks noChangeArrowheads="1"/>
            </p:cNvSpPr>
            <p:nvPr/>
          </p:nvSpPr>
          <p:spPr bwMode="auto">
            <a:xfrm>
              <a:off x="4896" y="3888"/>
              <a:ext cx="336" cy="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a:solidFill>
                    <a:srgbClr val="000000"/>
                  </a:solidFill>
                  <a:latin typeface="Times New Roman" panose="02020603050405020304" pitchFamily="18" charset="0"/>
                </a:rPr>
                <a:t>B</a:t>
              </a:r>
            </a:p>
          </p:txBody>
        </p:sp>
        <p:sp>
          <p:nvSpPr>
            <p:cNvPr id="183306" name="Text Box 10"/>
            <p:cNvSpPr txBox="1">
              <a:spLocks noChangeArrowheads="1"/>
            </p:cNvSpPr>
            <p:nvPr/>
          </p:nvSpPr>
          <p:spPr bwMode="auto">
            <a:xfrm>
              <a:off x="4320" y="3313"/>
              <a:ext cx="432" cy="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600" b="1">
                  <a:solidFill>
                    <a:srgbClr val="000000"/>
                  </a:solidFill>
                  <a:latin typeface="Times New Roman" panose="02020603050405020304" pitchFamily="18" charset="0"/>
                  <a:ea typeface="黑体" panose="02010609060101010101" pitchFamily="49" charset="-122"/>
                </a:rPr>
                <a:t>.</a:t>
              </a:r>
              <a:r>
                <a:rPr kumimoji="1" lang="en-US" altLang="zh-CN" sz="2400">
                  <a:solidFill>
                    <a:srgbClr val="000000"/>
                  </a:solidFill>
                  <a:latin typeface="Times New Roman" panose="02020603050405020304" pitchFamily="18" charset="0"/>
                </a:rPr>
                <a:t> </a:t>
              </a:r>
            </a:p>
          </p:txBody>
        </p:sp>
        <p:sp>
          <p:nvSpPr>
            <p:cNvPr id="183307" name="Text Box 11"/>
            <p:cNvSpPr txBox="1">
              <a:spLocks noChangeArrowheads="1"/>
            </p:cNvSpPr>
            <p:nvPr/>
          </p:nvSpPr>
          <p:spPr bwMode="auto">
            <a:xfrm>
              <a:off x="4944" y="3168"/>
              <a:ext cx="432" cy="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600" b="1">
                  <a:solidFill>
                    <a:srgbClr val="000000"/>
                  </a:solidFill>
                  <a:latin typeface="Times New Roman" panose="02020603050405020304" pitchFamily="18" charset="0"/>
                  <a:ea typeface="黑体" panose="02010609060101010101" pitchFamily="49" charset="-122"/>
                </a:rPr>
                <a:t>.</a:t>
              </a:r>
              <a:r>
                <a:rPr kumimoji="1" lang="en-US" altLang="zh-CN" sz="2400">
                  <a:solidFill>
                    <a:srgbClr val="000000"/>
                  </a:solidFill>
                  <a:latin typeface="Times New Roman" panose="02020603050405020304" pitchFamily="18" charset="0"/>
                </a:rPr>
                <a:t> </a:t>
              </a:r>
            </a:p>
          </p:txBody>
        </p:sp>
      </p:grpSp>
      <p:sp>
        <p:nvSpPr>
          <p:cNvPr id="183308" name="Text Box 12"/>
          <p:cNvSpPr txBox="1">
            <a:spLocks noChangeArrowheads="1"/>
          </p:cNvSpPr>
          <p:nvPr/>
        </p:nvSpPr>
        <p:spPr bwMode="auto">
          <a:xfrm>
            <a:off x="381000" y="1905000"/>
            <a:ext cx="50292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3200" b="1" dirty="0">
                <a:solidFill>
                  <a:srgbClr val="FF0000"/>
                </a:solidFill>
                <a:latin typeface="Times New Roman" panose="02020603050405020304" pitchFamily="18" charset="0"/>
                <a:ea typeface="隶书" panose="02010509060101010101" pitchFamily="49" charset="-122"/>
              </a:rPr>
              <a:t>               </a:t>
            </a:r>
            <a:r>
              <a:rPr kumimoji="1" lang="zh-CN" altLang="en-US" sz="3200" b="1" dirty="0">
                <a:solidFill>
                  <a:srgbClr val="FF0000"/>
                </a:solidFill>
                <a:latin typeface="宋体" panose="02010600030101010101" pitchFamily="2" charset="-122"/>
              </a:rPr>
              <a:t>问题探讨</a:t>
            </a:r>
            <a:r>
              <a:rPr kumimoji="1" lang="zh-CN" altLang="en-US" sz="3200" b="1" dirty="0">
                <a:solidFill>
                  <a:srgbClr val="000000"/>
                </a:solidFill>
                <a:latin typeface="宋体" panose="02010600030101010101" pitchFamily="2" charset="-122"/>
              </a:rPr>
              <a:t> </a:t>
            </a:r>
          </a:p>
          <a:p>
            <a:pPr fontAlgn="base">
              <a:spcBef>
                <a:spcPct val="50000"/>
              </a:spcBef>
              <a:spcAft>
                <a:spcPct val="0"/>
              </a:spcAft>
            </a:pPr>
            <a:r>
              <a:rPr kumimoji="1" lang="zh-CN" altLang="en-US" sz="3200" b="1" dirty="0">
                <a:solidFill>
                  <a:srgbClr val="000000"/>
                </a:solidFill>
                <a:latin typeface="Times New Roman" panose="02020603050405020304" pitchFamily="18" charset="0"/>
              </a:rPr>
              <a:t>        </a:t>
            </a:r>
            <a:r>
              <a:rPr kumimoji="1" lang="zh-CN" altLang="en-US" sz="2400" b="1" dirty="0">
                <a:solidFill>
                  <a:srgbClr val="000000"/>
                </a:solidFill>
                <a:latin typeface="宋体" panose="02010600030101010101" pitchFamily="2" charset="-122"/>
              </a:rPr>
              <a:t>在</a:t>
            </a:r>
            <a:r>
              <a:rPr kumimoji="1" lang="en-US" altLang="zh-CN" sz="2400" b="1" dirty="0">
                <a:solidFill>
                  <a:srgbClr val="000000"/>
                </a:solidFill>
                <a:latin typeface="宋体" panose="02010600030101010101" pitchFamily="2" charset="-122"/>
              </a:rPr>
              <a:t>V</a:t>
            </a:r>
            <a:r>
              <a:rPr kumimoji="1" lang="zh-CN" altLang="en-US" sz="2400" b="1" dirty="0">
                <a:solidFill>
                  <a:srgbClr val="000000"/>
                </a:solidFill>
                <a:latin typeface="宋体" panose="02010600030101010101" pitchFamily="2" charset="-122"/>
              </a:rPr>
              <a:t>型公路（∠</a:t>
            </a:r>
            <a:r>
              <a:rPr kumimoji="1" lang="en-US" altLang="zh-CN" sz="2400" b="1" dirty="0">
                <a:solidFill>
                  <a:srgbClr val="000000"/>
                </a:solidFill>
                <a:latin typeface="宋体" panose="02010600030101010101" pitchFamily="2" charset="-122"/>
              </a:rPr>
              <a:t>AOB</a:t>
            </a:r>
            <a:r>
              <a:rPr kumimoji="1" lang="zh-CN" altLang="en-US" sz="2400" b="1" dirty="0">
                <a:solidFill>
                  <a:srgbClr val="000000"/>
                </a:solidFill>
                <a:latin typeface="宋体" panose="02010600030101010101" pitchFamily="2" charset="-122"/>
              </a:rPr>
              <a:t>）内部，有两个村庄</a:t>
            </a:r>
            <a:r>
              <a:rPr kumimoji="1" lang="en-US" altLang="zh-CN" sz="2400" b="1" dirty="0">
                <a:solidFill>
                  <a:srgbClr val="000000"/>
                </a:solidFill>
                <a:latin typeface="宋体" panose="02010600030101010101" pitchFamily="2" charset="-122"/>
              </a:rPr>
              <a:t>C</a:t>
            </a:r>
            <a:r>
              <a:rPr kumimoji="1" lang="zh-CN" altLang="en-US" sz="2400" b="1" dirty="0">
                <a:solidFill>
                  <a:srgbClr val="000000"/>
                </a:solidFill>
                <a:latin typeface="宋体" panose="02010600030101010101" pitchFamily="2" charset="-122"/>
              </a:rPr>
              <a:t>、</a:t>
            </a:r>
            <a:r>
              <a:rPr kumimoji="1" lang="en-US" altLang="zh-CN" sz="2400" b="1" dirty="0">
                <a:solidFill>
                  <a:srgbClr val="000000"/>
                </a:solidFill>
                <a:latin typeface="宋体" panose="02010600030101010101" pitchFamily="2" charset="-122"/>
              </a:rPr>
              <a:t>D</a:t>
            </a:r>
            <a:r>
              <a:rPr kumimoji="1" lang="zh-CN" altLang="en-US" sz="2400" b="1" dirty="0">
                <a:solidFill>
                  <a:srgbClr val="000000"/>
                </a:solidFill>
                <a:latin typeface="宋体" panose="02010600030101010101" pitchFamily="2" charset="-122"/>
              </a:rPr>
              <a:t>。你能选择一个纺织厂的厂址</a:t>
            </a:r>
            <a:r>
              <a:rPr kumimoji="1" lang="en-US" altLang="zh-CN" sz="2400" b="1" dirty="0">
                <a:solidFill>
                  <a:srgbClr val="000000"/>
                </a:solidFill>
                <a:latin typeface="宋体" panose="02010600030101010101" pitchFamily="2" charset="-122"/>
              </a:rPr>
              <a:t>P</a:t>
            </a:r>
            <a:r>
              <a:rPr kumimoji="1" lang="zh-CN" altLang="en-US" sz="2400" b="1" dirty="0">
                <a:solidFill>
                  <a:srgbClr val="000000"/>
                </a:solidFill>
                <a:latin typeface="宋体" panose="02010600030101010101" pitchFamily="2" charset="-122"/>
              </a:rPr>
              <a:t>，使</a:t>
            </a:r>
            <a:r>
              <a:rPr kumimoji="1" lang="en-US" altLang="zh-CN" sz="2400" b="1" dirty="0">
                <a:solidFill>
                  <a:srgbClr val="000000"/>
                </a:solidFill>
                <a:latin typeface="宋体" panose="02010600030101010101" pitchFamily="2" charset="-122"/>
              </a:rPr>
              <a:t>P</a:t>
            </a:r>
            <a:r>
              <a:rPr kumimoji="1" lang="zh-CN" altLang="en-US" sz="2400" b="1" dirty="0">
                <a:solidFill>
                  <a:srgbClr val="000000"/>
                </a:solidFill>
                <a:latin typeface="宋体" panose="02010600030101010101" pitchFamily="2" charset="-122"/>
              </a:rPr>
              <a:t>到</a:t>
            </a:r>
            <a:r>
              <a:rPr kumimoji="1" lang="en-US" altLang="zh-CN" sz="2400" b="1" dirty="0">
                <a:solidFill>
                  <a:srgbClr val="000000"/>
                </a:solidFill>
                <a:latin typeface="宋体" panose="02010600030101010101" pitchFamily="2" charset="-122"/>
              </a:rPr>
              <a:t>V</a:t>
            </a:r>
            <a:r>
              <a:rPr kumimoji="1" lang="zh-CN" altLang="en-US" sz="2400" b="1" dirty="0">
                <a:solidFill>
                  <a:srgbClr val="000000"/>
                </a:solidFill>
                <a:latin typeface="宋体" panose="02010600030101010101" pitchFamily="2" charset="-122"/>
              </a:rPr>
              <a:t>型公路的距离相等，且使</a:t>
            </a:r>
            <a:r>
              <a:rPr kumimoji="1" lang="en-US" altLang="zh-CN" sz="2400" b="1" dirty="0">
                <a:solidFill>
                  <a:srgbClr val="000000"/>
                </a:solidFill>
                <a:latin typeface="宋体" panose="02010600030101010101" pitchFamily="2" charset="-122"/>
              </a:rPr>
              <a:t>C</a:t>
            </a:r>
            <a:r>
              <a:rPr kumimoji="1" lang="zh-CN" altLang="en-US" sz="2400" b="1" dirty="0">
                <a:solidFill>
                  <a:srgbClr val="000000"/>
                </a:solidFill>
                <a:latin typeface="宋体" panose="02010600030101010101" pitchFamily="2" charset="-122"/>
              </a:rPr>
              <a:t>、</a:t>
            </a:r>
            <a:r>
              <a:rPr kumimoji="1" lang="en-US" altLang="zh-CN" sz="2400" b="1" dirty="0">
                <a:solidFill>
                  <a:srgbClr val="000000"/>
                </a:solidFill>
                <a:latin typeface="宋体" panose="02010600030101010101" pitchFamily="2" charset="-122"/>
              </a:rPr>
              <a:t>D</a:t>
            </a:r>
            <a:r>
              <a:rPr kumimoji="1" lang="zh-CN" altLang="en-US" sz="2400" b="1" dirty="0">
                <a:solidFill>
                  <a:srgbClr val="000000"/>
                </a:solidFill>
                <a:latin typeface="宋体" panose="02010600030101010101" pitchFamily="2" charset="-122"/>
              </a:rPr>
              <a:t>两村的工人上下班的路程一样</a:t>
            </a:r>
            <a:r>
              <a:rPr kumimoji="1" lang="zh-CN" altLang="en-US" sz="2400" b="1" dirty="0">
                <a:solidFill>
                  <a:srgbClr val="000000"/>
                </a:solidFill>
                <a:latin typeface="Times New Roman" panose="02020603050405020304" pitchFamily="18" charset="0"/>
              </a:rPr>
              <a:t>吗？</a:t>
            </a:r>
          </a:p>
        </p:txBody>
      </p:sp>
      <p:sp>
        <p:nvSpPr>
          <p:cNvPr id="183309" name="Rectangle 13"/>
          <p:cNvSpPr>
            <a:spLocks noChangeArrowheads="1"/>
          </p:cNvSpPr>
          <p:nvPr/>
        </p:nvSpPr>
        <p:spPr bwMode="auto">
          <a:xfrm>
            <a:off x="6553200" y="41148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a:solidFill>
                  <a:srgbClr val="000000"/>
                </a:solidFill>
                <a:latin typeface="Times New Roman" panose="02020603050405020304" pitchFamily="18" charset="0"/>
              </a:rPr>
              <a:t>C</a:t>
            </a:r>
          </a:p>
        </p:txBody>
      </p:sp>
      <p:sp>
        <p:nvSpPr>
          <p:cNvPr id="183310" name="Rectangle 14"/>
          <p:cNvSpPr>
            <a:spLocks noChangeArrowheads="1"/>
          </p:cNvSpPr>
          <p:nvPr/>
        </p:nvSpPr>
        <p:spPr bwMode="auto">
          <a:xfrm>
            <a:off x="7696200" y="38100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a:solidFill>
                  <a:srgbClr val="000000"/>
                </a:solidFill>
                <a:latin typeface="Times New Roman" panose="02020603050405020304" pitchFamily="18" charset="0"/>
              </a:rPr>
              <a:t>D</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Text Box 5"/>
          <p:cNvSpPr txBox="1">
            <a:spLocks noChangeArrowheads="1"/>
          </p:cNvSpPr>
          <p:nvPr/>
        </p:nvSpPr>
        <p:spPr bwMode="auto">
          <a:xfrm>
            <a:off x="755650" y="1635125"/>
            <a:ext cx="2520950" cy="6413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50000"/>
              </a:spcBef>
              <a:spcAft>
                <a:spcPct val="0"/>
              </a:spcAft>
              <a:buFontTx/>
              <a:buChar char="•"/>
            </a:pPr>
            <a:r>
              <a:rPr lang="en-US" sz="3600" b="1" u="sng" dirty="0">
                <a:solidFill>
                  <a:srgbClr val="FF3300"/>
                </a:solidFill>
                <a:latin typeface="方正姚体" panose="02010601030101010101" pitchFamily="2" charset="-122"/>
                <a:ea typeface="方正姚体" panose="02010601030101010101" pitchFamily="2" charset="-122"/>
              </a:rPr>
              <a:t> </a:t>
            </a:r>
            <a:r>
              <a:rPr lang="zh-CN" altLang="en-US" sz="2400" b="1" u="sng" dirty="0">
                <a:solidFill>
                  <a:srgbClr val="FF3300"/>
                </a:solidFill>
                <a:latin typeface="宋体" panose="02010600030101010101" pitchFamily="2" charset="-122"/>
              </a:rPr>
              <a:t>一个方法</a:t>
            </a:r>
          </a:p>
        </p:txBody>
      </p:sp>
      <p:sp>
        <p:nvSpPr>
          <p:cNvPr id="164868" name="Text Box 6"/>
          <p:cNvSpPr txBox="1">
            <a:spLocks noChangeArrowheads="1"/>
          </p:cNvSpPr>
          <p:nvPr/>
        </p:nvSpPr>
        <p:spPr bwMode="auto">
          <a:xfrm>
            <a:off x="3205163" y="1412875"/>
            <a:ext cx="55435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50000"/>
              </a:spcBef>
              <a:spcAft>
                <a:spcPct val="0"/>
              </a:spcAft>
            </a:pPr>
            <a:r>
              <a:rPr lang="zh-CN" altLang="en-US" sz="2400" b="1" dirty="0">
                <a:solidFill>
                  <a:srgbClr val="000000"/>
                </a:solidFill>
                <a:latin typeface="Arial" panose="020B0604020202020204" pitchFamily="34" charset="0"/>
              </a:rPr>
              <a:t>证明线段相等的新方法：利用线段垂直平分线的性质。</a:t>
            </a:r>
          </a:p>
        </p:txBody>
      </p:sp>
      <p:sp>
        <p:nvSpPr>
          <p:cNvPr id="164869" name="Text Box 7"/>
          <p:cNvSpPr txBox="1">
            <a:spLocks noChangeArrowheads="1"/>
          </p:cNvSpPr>
          <p:nvPr/>
        </p:nvSpPr>
        <p:spPr bwMode="auto">
          <a:xfrm>
            <a:off x="755650" y="3652838"/>
            <a:ext cx="2592388" cy="6413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50000"/>
              </a:spcBef>
              <a:spcAft>
                <a:spcPct val="0"/>
              </a:spcAft>
              <a:buFontTx/>
              <a:buChar char="•"/>
            </a:pPr>
            <a:r>
              <a:rPr lang="en-US" sz="3600" b="1" u="sng" dirty="0">
                <a:solidFill>
                  <a:srgbClr val="FF3300"/>
                </a:solidFill>
                <a:latin typeface="方正姚体" panose="02010601030101010101" pitchFamily="2" charset="-122"/>
                <a:ea typeface="方正姚体" panose="02010601030101010101" pitchFamily="2" charset="-122"/>
              </a:rPr>
              <a:t> </a:t>
            </a:r>
            <a:r>
              <a:rPr lang="zh-CN" altLang="en-US" sz="2400" b="1" u="sng" dirty="0">
                <a:solidFill>
                  <a:srgbClr val="FF3300"/>
                </a:solidFill>
                <a:latin typeface="宋体" panose="02010600030101010101" pitchFamily="2" charset="-122"/>
              </a:rPr>
              <a:t>两条定理</a:t>
            </a:r>
          </a:p>
        </p:txBody>
      </p:sp>
      <p:sp>
        <p:nvSpPr>
          <p:cNvPr id="164870" name="Rectangle 8"/>
          <p:cNvSpPr>
            <a:spLocks noChangeArrowheads="1"/>
          </p:cNvSpPr>
          <p:nvPr/>
        </p:nvSpPr>
        <p:spPr bwMode="auto">
          <a:xfrm>
            <a:off x="3348038" y="3213100"/>
            <a:ext cx="55451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fontAlgn="base">
              <a:spcBef>
                <a:spcPct val="0"/>
              </a:spcBef>
              <a:spcAft>
                <a:spcPct val="0"/>
              </a:spcAft>
            </a:pPr>
            <a:r>
              <a:rPr lang="zh-CN" altLang="en-US" sz="2400" b="1" dirty="0">
                <a:solidFill>
                  <a:srgbClr val="000000"/>
                </a:solidFill>
              </a:rPr>
              <a:t>线段垂直平分线上的点与线段两端的距离相等。</a:t>
            </a:r>
          </a:p>
        </p:txBody>
      </p:sp>
      <p:sp>
        <p:nvSpPr>
          <p:cNvPr id="164871" name="Rectangle 9"/>
          <p:cNvSpPr>
            <a:spLocks noChangeArrowheads="1"/>
          </p:cNvSpPr>
          <p:nvPr/>
        </p:nvSpPr>
        <p:spPr bwMode="auto">
          <a:xfrm>
            <a:off x="3276600" y="3919964"/>
            <a:ext cx="56165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fontAlgn="base">
              <a:spcBef>
                <a:spcPct val="0"/>
              </a:spcBef>
              <a:spcAft>
                <a:spcPct val="0"/>
              </a:spcAft>
            </a:pPr>
            <a:r>
              <a:rPr lang="zh-CN" altLang="en-US" sz="2400" b="1" dirty="0">
                <a:solidFill>
                  <a:srgbClr val="000000"/>
                </a:solidFill>
                <a:latin typeface="宋体" panose="02010600030101010101" pitchFamily="2" charset="-122"/>
              </a:rPr>
              <a:t>与线段两端距离相等的点在这条线段的垂直平分线上。  </a:t>
            </a:r>
          </a:p>
        </p:txBody>
      </p:sp>
      <p:sp>
        <p:nvSpPr>
          <p:cNvPr id="164872" name="Text Box 10"/>
          <p:cNvSpPr txBox="1">
            <a:spLocks noChangeArrowheads="1"/>
          </p:cNvSpPr>
          <p:nvPr/>
        </p:nvSpPr>
        <p:spPr bwMode="auto">
          <a:xfrm>
            <a:off x="755650" y="5553075"/>
            <a:ext cx="2519363" cy="6413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50000"/>
              </a:spcBef>
              <a:spcAft>
                <a:spcPct val="0"/>
              </a:spcAft>
              <a:buFontTx/>
              <a:buChar char="•"/>
            </a:pPr>
            <a:r>
              <a:rPr lang="en-US" sz="3600" b="1" u="sng" dirty="0">
                <a:solidFill>
                  <a:srgbClr val="FF3300"/>
                </a:solidFill>
                <a:latin typeface="方正姚体" panose="02010601030101010101" pitchFamily="2" charset="-122"/>
                <a:ea typeface="方正姚体" panose="02010601030101010101" pitchFamily="2" charset="-122"/>
              </a:rPr>
              <a:t> </a:t>
            </a:r>
            <a:r>
              <a:rPr lang="zh-CN" altLang="en-US" sz="2400" b="1" u="sng" dirty="0">
                <a:solidFill>
                  <a:srgbClr val="FF3300"/>
                </a:solidFill>
                <a:latin typeface="宋体" panose="02010600030101010101" pitchFamily="2" charset="-122"/>
              </a:rPr>
              <a:t>三种作图</a:t>
            </a:r>
          </a:p>
        </p:txBody>
      </p:sp>
      <p:sp>
        <p:nvSpPr>
          <p:cNvPr id="164873" name="Text Box 11"/>
          <p:cNvSpPr txBox="1">
            <a:spLocks noChangeArrowheads="1"/>
          </p:cNvSpPr>
          <p:nvPr/>
        </p:nvSpPr>
        <p:spPr bwMode="auto">
          <a:xfrm>
            <a:off x="3348038" y="5114925"/>
            <a:ext cx="44640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50000"/>
              </a:spcBef>
              <a:spcAft>
                <a:spcPct val="0"/>
              </a:spcAft>
            </a:pPr>
            <a:r>
              <a:rPr lang="zh-CN" altLang="en-US" sz="2400" b="1" dirty="0">
                <a:solidFill>
                  <a:srgbClr val="000000"/>
                </a:solidFill>
                <a:latin typeface="宋体" panose="02010600030101010101" pitchFamily="2" charset="-122"/>
              </a:rPr>
              <a:t>折纸</a:t>
            </a:r>
            <a:r>
              <a:rPr lang="en-US" sz="2400" b="1" dirty="0">
                <a:solidFill>
                  <a:srgbClr val="000000"/>
                </a:solidFill>
                <a:latin typeface="宋体" panose="02010600030101010101" pitchFamily="2" charset="-122"/>
              </a:rPr>
              <a:t>;                                       </a:t>
            </a:r>
            <a:r>
              <a:rPr lang="zh-CN" altLang="en-US" sz="2400" b="1" dirty="0">
                <a:solidFill>
                  <a:srgbClr val="000000"/>
                </a:solidFill>
                <a:latin typeface="宋体" panose="02010600030101010101" pitchFamily="2" charset="-122"/>
              </a:rPr>
              <a:t>过中点做垂线</a:t>
            </a:r>
            <a:r>
              <a:rPr lang="en-US" sz="2400" b="1" dirty="0">
                <a:solidFill>
                  <a:srgbClr val="000000"/>
                </a:solidFill>
                <a:latin typeface="宋体" panose="02010600030101010101" pitchFamily="2" charset="-122"/>
              </a:rPr>
              <a:t>;                                                        </a:t>
            </a:r>
            <a:r>
              <a:rPr lang="zh-CN" altLang="en-US" sz="2400" b="1" dirty="0">
                <a:solidFill>
                  <a:srgbClr val="000000"/>
                </a:solidFill>
                <a:latin typeface="宋体" panose="02010600030101010101" pitchFamily="2" charset="-122"/>
              </a:rPr>
              <a:t>尺规作图法</a:t>
            </a:r>
          </a:p>
        </p:txBody>
      </p:sp>
      <p:sp>
        <p:nvSpPr>
          <p:cNvPr id="164874" name="Text Box 10"/>
          <p:cNvSpPr txBox="1">
            <a:spLocks noChangeArrowheads="1"/>
          </p:cNvSpPr>
          <p:nvPr/>
        </p:nvSpPr>
        <p:spPr bwMode="auto">
          <a:xfrm>
            <a:off x="1042988" y="549275"/>
            <a:ext cx="1000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200" b="1" dirty="0">
                <a:solidFill>
                  <a:srgbClr val="000000"/>
                </a:solidFill>
              </a:rPr>
              <a:t>小结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500" fill="hold"/>
                                        <p:tgtEl>
                                          <p:spTgt spid="164867"/>
                                        </p:tgtEl>
                                        <p:attrNameLst>
                                          <p:attrName>ppt_w</p:attrName>
                                        </p:attrNameLst>
                                      </p:cBhvr>
                                      <p:tavLst>
                                        <p:tav tm="0">
                                          <p:val>
                                            <p:fltVal val="0"/>
                                          </p:val>
                                        </p:tav>
                                        <p:tav tm="100000">
                                          <p:val>
                                            <p:strVal val="#ppt_w"/>
                                          </p:val>
                                        </p:tav>
                                      </p:tavLst>
                                    </p:anim>
                                    <p:anim calcmode="lin" valueType="num">
                                      <p:cBhvr>
                                        <p:cTn id="8" dur="500" fill="hold"/>
                                        <p:tgtEl>
                                          <p:spTgt spid="164867"/>
                                        </p:tgtEl>
                                        <p:attrNameLst>
                                          <p:attrName>ppt_h</p:attrName>
                                        </p:attrNameLst>
                                      </p:cBhvr>
                                      <p:tavLst>
                                        <p:tav tm="0">
                                          <p:val>
                                            <p:fltVal val="0"/>
                                          </p:val>
                                        </p:tav>
                                        <p:tav tm="100000">
                                          <p:val>
                                            <p:strVal val="#ppt_h"/>
                                          </p:val>
                                        </p:tav>
                                      </p:tavLst>
                                    </p:anim>
                                    <p:animEffect transition="in" filter="fade">
                                      <p:cBhvr>
                                        <p:cTn id="9" dur="5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164868"/>
                                        </p:tgtEl>
                                        <p:attrNameLst>
                                          <p:attrName>style.visibility</p:attrName>
                                        </p:attrNameLst>
                                      </p:cBhvr>
                                      <p:to>
                                        <p:strVal val="visible"/>
                                      </p:to>
                                    </p:set>
                                    <p:animEffect transition="in" filter="randombar(horizontal)">
                                      <p:cBhvr>
                                        <p:cTn id="14" dur="500"/>
                                        <p:tgtEl>
                                          <p:spTgt spid="16486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64869"/>
                                        </p:tgtEl>
                                        <p:attrNameLst>
                                          <p:attrName>style.visibility</p:attrName>
                                        </p:attrNameLst>
                                      </p:cBhvr>
                                      <p:to>
                                        <p:strVal val="visible"/>
                                      </p:to>
                                    </p:set>
                                    <p:anim calcmode="lin" valueType="num">
                                      <p:cBhvr>
                                        <p:cTn id="19" dur="500" fill="hold"/>
                                        <p:tgtEl>
                                          <p:spTgt spid="164869"/>
                                        </p:tgtEl>
                                        <p:attrNameLst>
                                          <p:attrName>ppt_w</p:attrName>
                                        </p:attrNameLst>
                                      </p:cBhvr>
                                      <p:tavLst>
                                        <p:tav tm="0">
                                          <p:val>
                                            <p:fltVal val="0"/>
                                          </p:val>
                                        </p:tav>
                                        <p:tav tm="100000">
                                          <p:val>
                                            <p:strVal val="#ppt_w"/>
                                          </p:val>
                                        </p:tav>
                                      </p:tavLst>
                                    </p:anim>
                                    <p:anim calcmode="lin" valueType="num">
                                      <p:cBhvr>
                                        <p:cTn id="20" dur="500" fill="hold"/>
                                        <p:tgtEl>
                                          <p:spTgt spid="164869"/>
                                        </p:tgtEl>
                                        <p:attrNameLst>
                                          <p:attrName>ppt_h</p:attrName>
                                        </p:attrNameLst>
                                      </p:cBhvr>
                                      <p:tavLst>
                                        <p:tav tm="0">
                                          <p:val>
                                            <p:fltVal val="0"/>
                                          </p:val>
                                        </p:tav>
                                        <p:tav tm="100000">
                                          <p:val>
                                            <p:strVal val="#ppt_h"/>
                                          </p:val>
                                        </p:tav>
                                      </p:tavLst>
                                    </p:anim>
                                    <p:animEffect transition="in" filter="fade">
                                      <p:cBhvr>
                                        <p:cTn id="21" dur="500"/>
                                        <p:tgtEl>
                                          <p:spTgt spid="164869"/>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64870"/>
                                        </p:tgtEl>
                                        <p:attrNameLst>
                                          <p:attrName>style.visibility</p:attrName>
                                        </p:attrNameLst>
                                      </p:cBhvr>
                                      <p:to>
                                        <p:strVal val="visible"/>
                                      </p:to>
                                    </p:set>
                                    <p:animEffect transition="in" filter="randombar(horizontal)">
                                      <p:cBhvr>
                                        <p:cTn id="26" dur="500"/>
                                        <p:tgtEl>
                                          <p:spTgt spid="164870"/>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64871"/>
                                        </p:tgtEl>
                                        <p:attrNameLst>
                                          <p:attrName>style.visibility</p:attrName>
                                        </p:attrNameLst>
                                      </p:cBhvr>
                                      <p:to>
                                        <p:strVal val="visible"/>
                                      </p:to>
                                    </p:set>
                                    <p:animEffect transition="in" filter="randombar(horizontal)">
                                      <p:cBhvr>
                                        <p:cTn id="31" dur="500"/>
                                        <p:tgtEl>
                                          <p:spTgt spid="164871"/>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64872"/>
                                        </p:tgtEl>
                                        <p:attrNameLst>
                                          <p:attrName>style.visibility</p:attrName>
                                        </p:attrNameLst>
                                      </p:cBhvr>
                                      <p:to>
                                        <p:strVal val="visible"/>
                                      </p:to>
                                    </p:set>
                                    <p:anim calcmode="lin" valueType="num">
                                      <p:cBhvr>
                                        <p:cTn id="36" dur="500" fill="hold"/>
                                        <p:tgtEl>
                                          <p:spTgt spid="164872"/>
                                        </p:tgtEl>
                                        <p:attrNameLst>
                                          <p:attrName>ppt_w</p:attrName>
                                        </p:attrNameLst>
                                      </p:cBhvr>
                                      <p:tavLst>
                                        <p:tav tm="0">
                                          <p:val>
                                            <p:fltVal val="0"/>
                                          </p:val>
                                        </p:tav>
                                        <p:tav tm="100000">
                                          <p:val>
                                            <p:strVal val="#ppt_w"/>
                                          </p:val>
                                        </p:tav>
                                      </p:tavLst>
                                    </p:anim>
                                    <p:anim calcmode="lin" valueType="num">
                                      <p:cBhvr>
                                        <p:cTn id="37" dur="500" fill="hold"/>
                                        <p:tgtEl>
                                          <p:spTgt spid="164872"/>
                                        </p:tgtEl>
                                        <p:attrNameLst>
                                          <p:attrName>ppt_h</p:attrName>
                                        </p:attrNameLst>
                                      </p:cBhvr>
                                      <p:tavLst>
                                        <p:tav tm="0">
                                          <p:val>
                                            <p:fltVal val="0"/>
                                          </p:val>
                                        </p:tav>
                                        <p:tav tm="100000">
                                          <p:val>
                                            <p:strVal val="#ppt_h"/>
                                          </p:val>
                                        </p:tav>
                                      </p:tavLst>
                                    </p:anim>
                                    <p:animEffect transition="in" filter="fade">
                                      <p:cBhvr>
                                        <p:cTn id="38" dur="500"/>
                                        <p:tgtEl>
                                          <p:spTgt spid="164872"/>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64873"/>
                                        </p:tgtEl>
                                        <p:attrNameLst>
                                          <p:attrName>style.visibility</p:attrName>
                                        </p:attrNameLst>
                                      </p:cBhvr>
                                      <p:to>
                                        <p:strVal val="visible"/>
                                      </p:to>
                                    </p:set>
                                    <p:animEffect transition="in" filter="randombar(horizontal)">
                                      <p:cBhvr>
                                        <p:cTn id="43" dur="500"/>
                                        <p:tgtEl>
                                          <p:spTgt spid="164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animBg="1" autoUpdateAnimBg="0"/>
      <p:bldP spid="164868" grpId="0" autoUpdateAnimBg="0"/>
      <p:bldP spid="164869" grpId="0" animBg="1" autoUpdateAnimBg="0"/>
      <p:bldP spid="164870" grpId="0" autoUpdateAnimBg="0"/>
      <p:bldP spid="164871" grpId="0" autoUpdateAnimBg="0"/>
      <p:bldP spid="164872" grpId="0" animBg="1" autoUpdateAnimBg="0"/>
      <p:bldP spid="16487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5"/>
          <p:cNvSpPr>
            <a:spLocks noChangeArrowheads="1"/>
          </p:cNvSpPr>
          <p:nvPr/>
        </p:nvSpPr>
        <p:spPr bwMode="auto">
          <a:xfrm>
            <a:off x="611560" y="1837949"/>
            <a:ext cx="799288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fontAlgn="base">
              <a:spcBef>
                <a:spcPct val="0"/>
              </a:spcBef>
              <a:spcAft>
                <a:spcPct val="0"/>
              </a:spcAft>
            </a:pPr>
            <a:r>
              <a:rPr lang="en-US" altLang="zh-CN" sz="2400" b="1" dirty="0">
                <a:solidFill>
                  <a:srgbClr val="000000"/>
                </a:solidFill>
                <a:latin typeface="宋体" panose="02010600030101010101" pitchFamily="2" charset="-122"/>
              </a:rPr>
              <a:t>1.</a:t>
            </a:r>
            <a:r>
              <a:rPr lang="zh-CN" altLang="en-US" sz="2400" b="1" dirty="0">
                <a:solidFill>
                  <a:srgbClr val="000000"/>
                </a:solidFill>
                <a:latin typeface="宋体" panose="02010600030101010101" pitchFamily="2" charset="-122"/>
              </a:rPr>
              <a:t>线段是轴对称图形吗？如果是对称轴是什么？</a:t>
            </a:r>
          </a:p>
          <a:p>
            <a:pPr fontAlgn="base">
              <a:spcBef>
                <a:spcPct val="0"/>
              </a:spcBef>
              <a:spcAft>
                <a:spcPct val="0"/>
              </a:spcAft>
            </a:pPr>
            <a:r>
              <a:rPr lang="en-US" altLang="zh-CN" sz="2400" b="1" dirty="0">
                <a:solidFill>
                  <a:srgbClr val="000000"/>
                </a:solidFill>
                <a:latin typeface="宋体" panose="02010600030101010101" pitchFamily="2" charset="-122"/>
              </a:rPr>
              <a:t>2.</a:t>
            </a:r>
            <a:r>
              <a:rPr lang="zh-CN" altLang="en-US" sz="2400" b="1" dirty="0">
                <a:solidFill>
                  <a:srgbClr val="000000"/>
                </a:solidFill>
                <a:latin typeface="宋体" panose="02010600030101010101" pitchFamily="2" charset="-122"/>
              </a:rPr>
              <a:t>什么是线段的垂直平分线？</a:t>
            </a:r>
          </a:p>
          <a:p>
            <a:pPr fontAlgn="base">
              <a:spcBef>
                <a:spcPct val="0"/>
              </a:spcBef>
              <a:spcAft>
                <a:spcPct val="0"/>
              </a:spcAft>
            </a:pPr>
            <a:r>
              <a:rPr lang="en-US" altLang="zh-CN" sz="2400" b="1" dirty="0">
                <a:solidFill>
                  <a:srgbClr val="000000"/>
                </a:solidFill>
                <a:latin typeface="宋体" panose="02010600030101010101" pitchFamily="2" charset="-122"/>
              </a:rPr>
              <a:t>3.</a:t>
            </a:r>
            <a:r>
              <a:rPr lang="zh-CN" altLang="en-US" sz="2400" b="1" dirty="0">
                <a:solidFill>
                  <a:srgbClr val="000000"/>
                </a:solidFill>
                <a:latin typeface="宋体" panose="02010600030101010101" pitchFamily="2" charset="-122"/>
              </a:rPr>
              <a:t>怎样做出一条线段的垂直平分线？</a:t>
            </a:r>
            <a:r>
              <a:rPr lang="zh-CN" altLang="en-US" sz="3200" b="1" dirty="0">
                <a:solidFill>
                  <a:srgbClr val="000000"/>
                </a:solidFill>
                <a:latin typeface="宋体" panose="02010600030101010101" pitchFamily="2" charset="-122"/>
              </a:rPr>
              <a:t> </a:t>
            </a:r>
          </a:p>
        </p:txBody>
      </p:sp>
      <p:sp>
        <p:nvSpPr>
          <p:cNvPr id="197635" name="Text Box 3"/>
          <p:cNvSpPr txBox="1">
            <a:spLocks noChangeArrowheads="1"/>
          </p:cNvSpPr>
          <p:nvPr/>
        </p:nvSpPr>
        <p:spPr bwMode="auto">
          <a:xfrm>
            <a:off x="538956" y="1133476"/>
            <a:ext cx="14605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3200" b="1" dirty="0">
                <a:solidFill>
                  <a:srgbClr val="000000"/>
                </a:solidFill>
              </a:rPr>
              <a:t>问题：</a:t>
            </a:r>
          </a:p>
        </p:txBody>
      </p:sp>
      <p:sp>
        <p:nvSpPr>
          <p:cNvPr id="197636" name="Text Box 4"/>
          <p:cNvSpPr txBox="1">
            <a:spLocks noChangeArrowheads="1"/>
          </p:cNvSpPr>
          <p:nvPr/>
        </p:nvSpPr>
        <p:spPr bwMode="auto">
          <a:xfrm>
            <a:off x="565274" y="3645024"/>
            <a:ext cx="78231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zh-CN" altLang="en-US" sz="3200" b="1" dirty="0">
                <a:solidFill>
                  <a:srgbClr val="000000"/>
                </a:solidFill>
              </a:rPr>
              <a:t>思考</a:t>
            </a:r>
            <a:r>
              <a:rPr lang="en-US" altLang="zh-CN" sz="2400" b="1" dirty="0">
                <a:solidFill>
                  <a:srgbClr val="000000"/>
                </a:solidFill>
              </a:rPr>
              <a:t>:</a:t>
            </a:r>
            <a:r>
              <a:rPr lang="zh-CN" altLang="en-US" sz="2400" b="1" dirty="0">
                <a:solidFill>
                  <a:srgbClr val="000000"/>
                </a:solidFill>
              </a:rPr>
              <a:t>还有什么方法可以确定线段的垂直平分线？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97634"/>
                                        </p:tgtEl>
                                        <p:attrNameLst>
                                          <p:attrName>style.visibility</p:attrName>
                                        </p:attrNameLst>
                                      </p:cBhvr>
                                      <p:to>
                                        <p:strVal val="visible"/>
                                      </p:to>
                                    </p:set>
                                    <p:anim calcmode="lin" valueType="num">
                                      <p:cBhvr>
                                        <p:cTn id="7" dur="1000" fill="hold"/>
                                        <p:tgtEl>
                                          <p:spTgt spid="197634"/>
                                        </p:tgtEl>
                                        <p:attrNameLst>
                                          <p:attrName>ppt_w</p:attrName>
                                        </p:attrNameLst>
                                      </p:cBhvr>
                                      <p:tavLst>
                                        <p:tav tm="0">
                                          <p:val>
                                            <p:strVal val="#ppt_w*0.70"/>
                                          </p:val>
                                        </p:tav>
                                        <p:tav tm="100000">
                                          <p:val>
                                            <p:strVal val="#ppt_w"/>
                                          </p:val>
                                        </p:tav>
                                      </p:tavLst>
                                    </p:anim>
                                    <p:anim calcmode="lin" valueType="num">
                                      <p:cBhvr>
                                        <p:cTn id="8" dur="1000" fill="hold"/>
                                        <p:tgtEl>
                                          <p:spTgt spid="197634"/>
                                        </p:tgtEl>
                                        <p:attrNameLst>
                                          <p:attrName>ppt_h</p:attrName>
                                        </p:attrNameLst>
                                      </p:cBhvr>
                                      <p:tavLst>
                                        <p:tav tm="0">
                                          <p:val>
                                            <p:strVal val="#ppt_h"/>
                                          </p:val>
                                        </p:tav>
                                        <p:tav tm="100000">
                                          <p:val>
                                            <p:strVal val="#ppt_h"/>
                                          </p:val>
                                        </p:tav>
                                      </p:tavLst>
                                    </p:anim>
                                    <p:animEffect transition="in" filter="fade">
                                      <p:cBhvr>
                                        <p:cTn id="9" dur="1000"/>
                                        <p:tgtEl>
                                          <p:spTgt spid="197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8"/>
          <p:cNvSpPr>
            <a:spLocks noChangeArrowheads="1"/>
          </p:cNvSpPr>
          <p:nvPr/>
        </p:nvSpPr>
        <p:spPr bwMode="auto">
          <a:xfrm>
            <a:off x="1476375" y="4652963"/>
            <a:ext cx="592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fontAlgn="base">
              <a:spcBef>
                <a:spcPct val="0"/>
              </a:spcBef>
              <a:spcAft>
                <a:spcPct val="0"/>
              </a:spcAft>
            </a:pPr>
            <a:r>
              <a:rPr lang="en-US" sz="2400" b="1" dirty="0">
                <a:solidFill>
                  <a:srgbClr val="000000"/>
                </a:solidFill>
                <a:latin typeface="宋体" panose="02010600030101010101" pitchFamily="2" charset="-122"/>
                <a:cs typeface="Times New Roman" panose="02020603050405020304" pitchFamily="18" charset="0"/>
              </a:rPr>
              <a:t>2.  </a:t>
            </a:r>
            <a:r>
              <a:rPr lang="zh-CN" altLang="en-US" sz="2400" b="1" dirty="0">
                <a:solidFill>
                  <a:srgbClr val="000000"/>
                </a:solidFill>
                <a:latin typeface="宋体" panose="02010600030101010101" pitchFamily="2" charset="-122"/>
                <a:cs typeface="Times New Roman" panose="02020603050405020304" pitchFamily="18" charset="0"/>
              </a:rPr>
              <a:t>过点</a:t>
            </a:r>
            <a:r>
              <a:rPr lang="en-US" sz="2400" b="1" i="1" dirty="0">
                <a:solidFill>
                  <a:srgbClr val="000000"/>
                </a:solidFill>
                <a:latin typeface="宋体" panose="02010600030101010101" pitchFamily="2" charset="-122"/>
                <a:cs typeface="Times New Roman" panose="02020603050405020304" pitchFamily="18" charset="0"/>
              </a:rPr>
              <a:t>E</a:t>
            </a:r>
            <a:r>
              <a:rPr lang="zh-CN" altLang="en-US" sz="2400" b="1" dirty="0">
                <a:solidFill>
                  <a:srgbClr val="000000"/>
                </a:solidFill>
                <a:latin typeface="宋体" panose="02010600030101010101" pitchFamily="2" charset="-122"/>
                <a:cs typeface="Times New Roman" panose="02020603050405020304" pitchFamily="18" charset="0"/>
              </a:rPr>
              <a:t>、</a:t>
            </a:r>
            <a:r>
              <a:rPr lang="en-US" sz="2400" b="1" i="1" dirty="0">
                <a:solidFill>
                  <a:srgbClr val="000000"/>
                </a:solidFill>
                <a:latin typeface="宋体" panose="02010600030101010101" pitchFamily="2" charset="-122"/>
                <a:cs typeface="Times New Roman" panose="02020603050405020304" pitchFamily="18" charset="0"/>
              </a:rPr>
              <a:t>F</a:t>
            </a:r>
            <a:r>
              <a:rPr lang="zh-CN" altLang="en-US" sz="2400" b="1" dirty="0">
                <a:solidFill>
                  <a:srgbClr val="000000"/>
                </a:solidFill>
                <a:latin typeface="宋体" panose="02010600030101010101" pitchFamily="2" charset="-122"/>
                <a:cs typeface="Times New Roman" panose="02020603050405020304" pitchFamily="18" charset="0"/>
              </a:rPr>
              <a:t>作直线。</a:t>
            </a:r>
            <a:endParaRPr lang="zh-CN" altLang="en-US" sz="2400" b="1" dirty="0">
              <a:solidFill>
                <a:srgbClr val="000000"/>
              </a:solidFill>
              <a:latin typeface="宋体" panose="02010600030101010101" pitchFamily="2" charset="-122"/>
            </a:endParaRPr>
          </a:p>
        </p:txBody>
      </p:sp>
      <p:grpSp>
        <p:nvGrpSpPr>
          <p:cNvPr id="198659" name="Group 3"/>
          <p:cNvGrpSpPr/>
          <p:nvPr/>
        </p:nvGrpSpPr>
        <p:grpSpPr bwMode="auto">
          <a:xfrm>
            <a:off x="1403350" y="3068638"/>
            <a:ext cx="5857875" cy="1419225"/>
            <a:chOff x="0" y="0"/>
            <a:chExt cx="3690" cy="894"/>
          </a:xfrm>
        </p:grpSpPr>
        <p:sp>
          <p:nvSpPr>
            <p:cNvPr id="198660" name="Rectangle 7"/>
            <p:cNvSpPr>
              <a:spLocks noChangeArrowheads="1"/>
            </p:cNvSpPr>
            <p:nvPr/>
          </p:nvSpPr>
          <p:spPr bwMode="auto">
            <a:xfrm>
              <a:off x="0" y="177"/>
              <a:ext cx="36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fontAlgn="base">
                <a:spcBef>
                  <a:spcPct val="0"/>
                </a:spcBef>
                <a:spcAft>
                  <a:spcPct val="0"/>
                </a:spcAft>
              </a:pPr>
              <a:r>
                <a:rPr lang="en-US" sz="2400" b="1" dirty="0">
                  <a:solidFill>
                    <a:srgbClr val="000000"/>
                  </a:solidFill>
                  <a:latin typeface="宋体" panose="02010600030101010101" pitchFamily="2" charset="-122"/>
                  <a:cs typeface="Times New Roman" panose="02020603050405020304" pitchFamily="18" charset="0"/>
                </a:rPr>
                <a:t>1.  </a:t>
              </a:r>
              <a:r>
                <a:rPr lang="zh-CN" altLang="en-US" sz="2400" b="1" dirty="0">
                  <a:solidFill>
                    <a:srgbClr val="000000"/>
                  </a:solidFill>
                  <a:latin typeface="宋体" panose="02010600030101010101" pitchFamily="2" charset="-122"/>
                  <a:cs typeface="Times New Roman" panose="02020603050405020304" pitchFamily="18" charset="0"/>
                </a:rPr>
                <a:t>分别以点</a:t>
              </a:r>
              <a:r>
                <a:rPr lang="en-US" sz="2400" b="1" i="1" dirty="0">
                  <a:solidFill>
                    <a:srgbClr val="000000"/>
                  </a:solidFill>
                  <a:latin typeface="宋体" panose="02010600030101010101" pitchFamily="2" charset="-122"/>
                  <a:cs typeface="Times New Roman" panose="02020603050405020304" pitchFamily="18" charset="0"/>
                </a:rPr>
                <a:t>A</a:t>
              </a:r>
              <a:r>
                <a:rPr lang="zh-CN" altLang="en-US" sz="2400" b="1" dirty="0">
                  <a:solidFill>
                    <a:srgbClr val="000000"/>
                  </a:solidFill>
                  <a:latin typeface="宋体" panose="02010600030101010101" pitchFamily="2" charset="-122"/>
                  <a:cs typeface="Times New Roman" panose="02020603050405020304" pitchFamily="18" charset="0"/>
                </a:rPr>
                <a:t>、</a:t>
              </a:r>
              <a:r>
                <a:rPr lang="en-US" sz="2400" b="1" i="1" dirty="0">
                  <a:solidFill>
                    <a:srgbClr val="000000"/>
                  </a:solidFill>
                  <a:latin typeface="宋体" panose="02010600030101010101" pitchFamily="2" charset="-122"/>
                  <a:cs typeface="Times New Roman" panose="02020603050405020304" pitchFamily="18" charset="0"/>
                </a:rPr>
                <a:t>B</a:t>
              </a:r>
              <a:r>
                <a:rPr lang="zh-CN" altLang="en-US" sz="2400" b="1" dirty="0">
                  <a:solidFill>
                    <a:srgbClr val="000000"/>
                  </a:solidFill>
                  <a:latin typeface="宋体" panose="02010600030101010101" pitchFamily="2" charset="-122"/>
                  <a:cs typeface="Times New Roman" panose="02020603050405020304" pitchFamily="18" charset="0"/>
                </a:rPr>
                <a:t>为圆心，大于</a:t>
              </a:r>
              <a:endParaRPr lang="zh-CN" altLang="en-US" sz="2400" b="1" dirty="0">
                <a:solidFill>
                  <a:srgbClr val="000000"/>
                </a:solidFill>
                <a:latin typeface="宋体" panose="02010600030101010101" pitchFamily="2" charset="-122"/>
              </a:endParaRPr>
            </a:p>
          </p:txBody>
        </p:sp>
        <p:graphicFrame>
          <p:nvGraphicFramePr>
            <p:cNvPr id="198661" name="Object 5"/>
            <p:cNvGraphicFramePr>
              <a:graphicFrameLocks noChangeAspect="1"/>
            </p:cNvGraphicFramePr>
            <p:nvPr/>
          </p:nvGraphicFramePr>
          <p:xfrm>
            <a:off x="3130" y="0"/>
            <a:ext cx="560" cy="589"/>
          </p:xfrm>
          <a:graphic>
            <a:graphicData uri="http://schemas.openxmlformats.org/presentationml/2006/ole">
              <mc:AlternateContent xmlns:mc="http://schemas.openxmlformats.org/markup-compatibility/2006">
                <mc:Choice xmlns:v="urn:schemas-microsoft-com:vml" Requires="v">
                  <p:oleObj spid="_x0000_s1031" r:id="rId3" imgW="368300" imgH="393700" progId="Equation.3">
                    <p:embed/>
                  </p:oleObj>
                </mc:Choice>
                <mc:Fallback>
                  <p:oleObj r:id="rId3" imgW="368300" imgH="393700" progId="Equation.3">
                    <p:embed/>
                    <p:pic>
                      <p:nvPicPr>
                        <p:cNvPr id="0" name="图片 10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0" y="0"/>
                          <a:ext cx="560" cy="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8662" name="Rectangle 9"/>
            <p:cNvSpPr>
              <a:spLocks noChangeArrowheads="1"/>
            </p:cNvSpPr>
            <p:nvPr/>
          </p:nvSpPr>
          <p:spPr bwMode="auto">
            <a:xfrm>
              <a:off x="272" y="606"/>
              <a:ext cx="14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b="1" dirty="0">
                  <a:solidFill>
                    <a:srgbClr val="000000"/>
                  </a:solidFill>
                </a:rPr>
                <a:t>长为半径，画弧</a:t>
              </a:r>
            </a:p>
          </p:txBody>
        </p:sp>
        <p:sp>
          <p:nvSpPr>
            <p:cNvPr id="198663" name="Rectangle 10"/>
            <p:cNvSpPr>
              <a:spLocks noChangeArrowheads="1"/>
            </p:cNvSpPr>
            <p:nvPr/>
          </p:nvSpPr>
          <p:spPr bwMode="auto">
            <a:xfrm>
              <a:off x="1863" y="603"/>
              <a:ext cx="133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b="1" dirty="0">
                  <a:solidFill>
                    <a:srgbClr val="000000"/>
                  </a:solidFill>
                </a:rPr>
                <a:t>交于点</a:t>
              </a:r>
              <a:r>
                <a:rPr lang="en-US" sz="2400" b="1" i="1" dirty="0">
                  <a:solidFill>
                    <a:srgbClr val="000000"/>
                  </a:solidFill>
                  <a:latin typeface="Times New Roman" panose="02020603050405020304" pitchFamily="18" charset="0"/>
                </a:rPr>
                <a:t>E</a:t>
              </a:r>
              <a:r>
                <a:rPr lang="zh-CN" altLang="en-US" sz="2400" b="1" dirty="0">
                  <a:solidFill>
                    <a:srgbClr val="000000"/>
                  </a:solidFill>
                  <a:latin typeface="Times New Roman" panose="02020603050405020304" pitchFamily="18" charset="0"/>
                </a:rPr>
                <a:t>、</a:t>
              </a:r>
              <a:r>
                <a:rPr lang="en-US" sz="2400" b="1" i="1" dirty="0">
                  <a:solidFill>
                    <a:srgbClr val="000000"/>
                  </a:solidFill>
                  <a:latin typeface="Times New Roman" panose="02020603050405020304" pitchFamily="18" charset="0"/>
                </a:rPr>
                <a:t>F</a:t>
              </a:r>
              <a:r>
                <a:rPr lang="zh-CN" altLang="en-US" sz="2400" b="1" dirty="0">
                  <a:solidFill>
                    <a:srgbClr val="000000"/>
                  </a:solidFill>
                </a:rPr>
                <a:t>；</a:t>
              </a:r>
            </a:p>
          </p:txBody>
        </p:sp>
      </p:grpSp>
      <p:sp>
        <p:nvSpPr>
          <p:cNvPr id="198664" name="Text Box 8"/>
          <p:cNvSpPr txBox="1">
            <a:spLocks noChangeArrowheads="1"/>
          </p:cNvSpPr>
          <p:nvPr/>
        </p:nvSpPr>
        <p:spPr bwMode="auto">
          <a:xfrm>
            <a:off x="1600200" y="1308100"/>
            <a:ext cx="2632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200" b="1" dirty="0">
                <a:solidFill>
                  <a:srgbClr val="000000"/>
                </a:solidFill>
              </a:rPr>
              <a:t>尺规作图法：</a:t>
            </a:r>
          </a:p>
        </p:txBody>
      </p:sp>
      <p:sp>
        <p:nvSpPr>
          <p:cNvPr id="198665" name="Text Box 9"/>
          <p:cNvSpPr txBox="1">
            <a:spLocks noChangeArrowheads="1"/>
          </p:cNvSpPr>
          <p:nvPr/>
        </p:nvSpPr>
        <p:spPr bwMode="auto">
          <a:xfrm>
            <a:off x="1527175" y="2347913"/>
            <a:ext cx="1103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dirty="0">
                <a:solidFill>
                  <a:srgbClr val="000000"/>
                </a:solidFill>
              </a:rPr>
              <a:t>作法：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98659"/>
                                        </p:tgtEl>
                                        <p:attrNameLst>
                                          <p:attrName>style.visibility</p:attrName>
                                        </p:attrNameLst>
                                      </p:cBhvr>
                                      <p:to>
                                        <p:strVal val="visible"/>
                                      </p:to>
                                    </p:set>
                                    <p:animEffect transition="in" filter="fade">
                                      <p:cBhvr>
                                        <p:cTn id="7" dur="1000"/>
                                        <p:tgtEl>
                                          <p:spTgt spid="198659"/>
                                        </p:tgtEl>
                                      </p:cBhvr>
                                    </p:animEffect>
                                    <p:anim calcmode="lin" valueType="num">
                                      <p:cBhvr>
                                        <p:cTn id="8" dur="1000" fill="hold"/>
                                        <p:tgtEl>
                                          <p:spTgt spid="198659"/>
                                        </p:tgtEl>
                                        <p:attrNameLst>
                                          <p:attrName>ppt_x</p:attrName>
                                        </p:attrNameLst>
                                      </p:cBhvr>
                                      <p:tavLst>
                                        <p:tav tm="0">
                                          <p:val>
                                            <p:strVal val="#ppt_x"/>
                                          </p:val>
                                        </p:tav>
                                        <p:tav tm="100000">
                                          <p:val>
                                            <p:strVal val="#ppt_x"/>
                                          </p:val>
                                        </p:tav>
                                      </p:tavLst>
                                    </p:anim>
                                    <p:anim calcmode="lin" valueType="num">
                                      <p:cBhvr>
                                        <p:cTn id="9" dur="1000" fill="hold"/>
                                        <p:tgtEl>
                                          <p:spTgt spid="19865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198658"/>
                                        </p:tgtEl>
                                        <p:attrNameLst>
                                          <p:attrName>style.visibility</p:attrName>
                                        </p:attrNameLst>
                                      </p:cBhvr>
                                      <p:to>
                                        <p:strVal val="visible"/>
                                      </p:to>
                                    </p:set>
                                    <p:animEffect transition="in" filter="fade">
                                      <p:cBhvr>
                                        <p:cTn id="13" dur="1000"/>
                                        <p:tgtEl>
                                          <p:spTgt spid="198658"/>
                                        </p:tgtEl>
                                      </p:cBhvr>
                                    </p:animEffect>
                                    <p:anim calcmode="lin" valueType="num">
                                      <p:cBhvr>
                                        <p:cTn id="14" dur="1000" fill="hold"/>
                                        <p:tgtEl>
                                          <p:spTgt spid="198658"/>
                                        </p:tgtEl>
                                        <p:attrNameLst>
                                          <p:attrName>ppt_x</p:attrName>
                                        </p:attrNameLst>
                                      </p:cBhvr>
                                      <p:tavLst>
                                        <p:tav tm="0">
                                          <p:val>
                                            <p:strVal val="#ppt_x"/>
                                          </p:val>
                                        </p:tav>
                                        <p:tav tm="100000">
                                          <p:val>
                                            <p:strVal val="#ppt_x"/>
                                          </p:val>
                                        </p:tav>
                                      </p:tavLst>
                                    </p:anim>
                                    <p:anim calcmode="lin" valueType="num">
                                      <p:cBhvr>
                                        <p:cTn id="15" dur="1000" fill="hold"/>
                                        <p:tgtEl>
                                          <p:spTgt spid="1986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ext Box 2"/>
          <p:cNvSpPr txBox="1">
            <a:spLocks noChangeArrowheads="1"/>
          </p:cNvSpPr>
          <p:nvPr/>
        </p:nvSpPr>
        <p:spPr bwMode="auto">
          <a:xfrm>
            <a:off x="1043608" y="2204864"/>
            <a:ext cx="7416824"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kumimoji="1" lang="en-US" altLang="zh-CN" sz="2400" dirty="0">
                <a:solidFill>
                  <a:srgbClr val="000000"/>
                </a:solidFill>
                <a:latin typeface="宋体" panose="02010600030101010101" pitchFamily="2" charset="-122"/>
              </a:rPr>
              <a:t>1</a:t>
            </a:r>
            <a:r>
              <a:rPr kumimoji="1" lang="zh-CN" altLang="en-US" sz="2400" dirty="0">
                <a:solidFill>
                  <a:srgbClr val="000000"/>
                </a:solidFill>
                <a:latin typeface="宋体" panose="02010600030101010101" pitchFamily="2" charset="-122"/>
              </a:rPr>
              <a:t>、以已知线段</a:t>
            </a:r>
            <a:r>
              <a:rPr kumimoji="1" lang="en-US" altLang="zh-CN" sz="2400" dirty="0">
                <a:solidFill>
                  <a:srgbClr val="000000"/>
                </a:solidFill>
                <a:latin typeface="宋体" panose="02010600030101010101" pitchFamily="2" charset="-122"/>
              </a:rPr>
              <a:t>AB</a:t>
            </a:r>
            <a:r>
              <a:rPr kumimoji="1" lang="zh-CN" altLang="en-US" sz="2400" dirty="0">
                <a:solidFill>
                  <a:srgbClr val="000000"/>
                </a:solidFill>
                <a:latin typeface="宋体" panose="02010600030101010101" pitchFamily="2" charset="-122"/>
              </a:rPr>
              <a:t>为底边作等腰三角形可以做多少个？</a:t>
            </a:r>
          </a:p>
          <a:p>
            <a:pPr fontAlgn="base">
              <a:spcBef>
                <a:spcPct val="50000"/>
              </a:spcBef>
              <a:spcAft>
                <a:spcPct val="0"/>
              </a:spcAft>
            </a:pPr>
            <a:r>
              <a:rPr kumimoji="1" lang="en-US" altLang="zh-CN" sz="2400" dirty="0">
                <a:solidFill>
                  <a:srgbClr val="000000"/>
                </a:solidFill>
                <a:latin typeface="宋体" panose="02010600030101010101" pitchFamily="2" charset="-122"/>
              </a:rPr>
              <a:t>2</a:t>
            </a:r>
            <a:r>
              <a:rPr kumimoji="1" lang="zh-CN" altLang="en-US" sz="2400" dirty="0">
                <a:solidFill>
                  <a:srgbClr val="000000"/>
                </a:solidFill>
                <a:latin typeface="宋体" panose="02010600030101010101" pitchFamily="2" charset="-122"/>
              </a:rPr>
              <a:t>、如果不用尺规，用三角板，能画出上述要求的等腰三角形吗？</a:t>
            </a:r>
          </a:p>
          <a:p>
            <a:pPr fontAlgn="base">
              <a:spcBef>
                <a:spcPct val="50000"/>
              </a:spcBef>
              <a:spcAft>
                <a:spcPct val="0"/>
              </a:spcAft>
            </a:pPr>
            <a:r>
              <a:rPr kumimoji="1" lang="en-US" altLang="zh-CN" sz="2400" dirty="0">
                <a:solidFill>
                  <a:srgbClr val="000000"/>
                </a:solidFill>
                <a:latin typeface="宋体" panose="02010600030101010101" pitchFamily="2" charset="-122"/>
              </a:rPr>
              <a:t>3</a:t>
            </a:r>
            <a:r>
              <a:rPr kumimoji="1" lang="zh-CN" altLang="en-US" sz="2400" dirty="0">
                <a:solidFill>
                  <a:srgbClr val="000000"/>
                </a:solidFill>
                <a:latin typeface="宋体" panose="02010600030101010101" pitchFamily="2" charset="-122"/>
              </a:rPr>
              <a:t>、如果只用直尺，能画出上述要求的等腰三角形吗？</a:t>
            </a:r>
          </a:p>
        </p:txBody>
      </p:sp>
      <p:sp>
        <p:nvSpPr>
          <p:cNvPr id="186372" name="Text Box 4"/>
          <p:cNvSpPr txBox="1">
            <a:spLocks noChangeArrowheads="1"/>
          </p:cNvSpPr>
          <p:nvPr/>
        </p:nvSpPr>
        <p:spPr bwMode="auto">
          <a:xfrm>
            <a:off x="1043608" y="1340768"/>
            <a:ext cx="15319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3200" b="1" dirty="0">
                <a:solidFill>
                  <a:srgbClr val="000000"/>
                </a:solidFill>
              </a:rPr>
              <a:t>问题</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7394" name="Group 2"/>
          <p:cNvGrpSpPr/>
          <p:nvPr/>
        </p:nvGrpSpPr>
        <p:grpSpPr bwMode="auto">
          <a:xfrm>
            <a:off x="5157788" y="4953000"/>
            <a:ext cx="3986212" cy="457200"/>
            <a:chOff x="2496" y="2976"/>
            <a:chExt cx="2511" cy="288"/>
          </a:xfrm>
        </p:grpSpPr>
        <p:sp>
          <p:nvSpPr>
            <p:cNvPr id="187395" name="Text Box 3"/>
            <p:cNvSpPr txBox="1">
              <a:spLocks noChangeArrowheads="1"/>
            </p:cNvSpPr>
            <p:nvPr/>
          </p:nvSpPr>
          <p:spPr bwMode="auto">
            <a:xfrm>
              <a:off x="2496" y="2976"/>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A</a:t>
              </a:r>
            </a:p>
          </p:txBody>
        </p:sp>
        <p:sp>
          <p:nvSpPr>
            <p:cNvPr id="187396" name="Text Box 4"/>
            <p:cNvSpPr txBox="1">
              <a:spLocks noChangeArrowheads="1"/>
            </p:cNvSpPr>
            <p:nvPr/>
          </p:nvSpPr>
          <p:spPr bwMode="auto">
            <a:xfrm>
              <a:off x="4752" y="2976"/>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B</a:t>
              </a:r>
            </a:p>
          </p:txBody>
        </p:sp>
      </p:grpSp>
      <p:sp>
        <p:nvSpPr>
          <p:cNvPr id="187397" name="Oval 5"/>
          <p:cNvSpPr>
            <a:spLocks noChangeArrowheads="1"/>
          </p:cNvSpPr>
          <p:nvPr/>
        </p:nvSpPr>
        <p:spPr bwMode="auto">
          <a:xfrm>
            <a:off x="7173913" y="2551113"/>
            <a:ext cx="76200" cy="76200"/>
          </a:xfrm>
          <a:prstGeom prst="ellipse">
            <a:avLst/>
          </a:prstGeom>
          <a:solidFill>
            <a:srgbClr val="FF00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nvGrpSpPr>
          <p:cNvPr id="187398" name="Group 6"/>
          <p:cNvGrpSpPr/>
          <p:nvPr/>
        </p:nvGrpSpPr>
        <p:grpSpPr bwMode="auto">
          <a:xfrm>
            <a:off x="5614988" y="2590800"/>
            <a:ext cx="3124200" cy="2438400"/>
            <a:chOff x="3537" y="1632"/>
            <a:chExt cx="1968" cy="1536"/>
          </a:xfrm>
        </p:grpSpPr>
        <p:sp>
          <p:nvSpPr>
            <p:cNvPr id="187399" name="Line 7"/>
            <p:cNvSpPr>
              <a:spLocks noChangeShapeType="1"/>
            </p:cNvSpPr>
            <p:nvPr/>
          </p:nvSpPr>
          <p:spPr bwMode="auto">
            <a:xfrm flipV="1">
              <a:off x="3537" y="1632"/>
              <a:ext cx="1008" cy="1536"/>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87400" name="Line 8"/>
            <p:cNvSpPr>
              <a:spLocks noChangeShapeType="1"/>
            </p:cNvSpPr>
            <p:nvPr/>
          </p:nvSpPr>
          <p:spPr bwMode="auto">
            <a:xfrm>
              <a:off x="4545" y="1632"/>
              <a:ext cx="960" cy="1536"/>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grpSp>
      <p:sp>
        <p:nvSpPr>
          <p:cNvPr id="187401" name="Text Box 9"/>
          <p:cNvSpPr txBox="1">
            <a:spLocks noChangeArrowheads="1"/>
          </p:cNvSpPr>
          <p:nvPr/>
        </p:nvSpPr>
        <p:spPr bwMode="auto">
          <a:xfrm>
            <a:off x="2057400" y="252413"/>
            <a:ext cx="34480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zh-CN" altLang="en-US" sz="3200" b="1" u="sng" dirty="0">
                <a:solidFill>
                  <a:srgbClr val="FF0000"/>
                </a:solidFill>
                <a:latin typeface="Times New Roman" panose="02020603050405020304" pitchFamily="18" charset="0"/>
              </a:rPr>
              <a:t>线段的垂直平分线</a:t>
            </a:r>
          </a:p>
        </p:txBody>
      </p:sp>
      <p:sp>
        <p:nvSpPr>
          <p:cNvPr id="187402" name="Text Box 10"/>
          <p:cNvSpPr txBox="1">
            <a:spLocks noChangeArrowheads="1"/>
          </p:cNvSpPr>
          <p:nvPr/>
        </p:nvSpPr>
        <p:spPr bwMode="auto">
          <a:xfrm>
            <a:off x="971550" y="2565400"/>
            <a:ext cx="1152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dirty="0">
                <a:solidFill>
                  <a:srgbClr val="0000FF"/>
                </a:solidFill>
                <a:latin typeface="Times New Roman" panose="02020603050405020304" pitchFamily="18" charset="0"/>
              </a:rPr>
              <a:t>PA=PB</a:t>
            </a:r>
          </a:p>
        </p:txBody>
      </p:sp>
      <p:sp>
        <p:nvSpPr>
          <p:cNvPr id="187403" name="Oval 11"/>
          <p:cNvSpPr>
            <a:spLocks noChangeArrowheads="1"/>
          </p:cNvSpPr>
          <p:nvPr/>
        </p:nvSpPr>
        <p:spPr bwMode="auto">
          <a:xfrm>
            <a:off x="7162800" y="5943600"/>
            <a:ext cx="76200" cy="76200"/>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nvGrpSpPr>
          <p:cNvPr id="187404" name="Group 12"/>
          <p:cNvGrpSpPr/>
          <p:nvPr/>
        </p:nvGrpSpPr>
        <p:grpSpPr bwMode="auto">
          <a:xfrm>
            <a:off x="5638800" y="5029200"/>
            <a:ext cx="3048000" cy="990600"/>
            <a:chOff x="3552" y="3168"/>
            <a:chExt cx="1920" cy="624"/>
          </a:xfrm>
        </p:grpSpPr>
        <p:sp>
          <p:nvSpPr>
            <p:cNvPr id="187405" name="Line 13"/>
            <p:cNvSpPr>
              <a:spLocks noChangeShapeType="1"/>
            </p:cNvSpPr>
            <p:nvPr/>
          </p:nvSpPr>
          <p:spPr bwMode="auto">
            <a:xfrm>
              <a:off x="3552" y="3168"/>
              <a:ext cx="1008" cy="624"/>
            </a:xfrm>
            <a:prstGeom prst="line">
              <a:avLst/>
            </a:prstGeom>
            <a:noFill/>
            <a:ln w="9525">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87406" name="Line 14"/>
            <p:cNvSpPr>
              <a:spLocks noChangeShapeType="1"/>
            </p:cNvSpPr>
            <p:nvPr/>
          </p:nvSpPr>
          <p:spPr bwMode="auto">
            <a:xfrm flipH="1">
              <a:off x="4512" y="3168"/>
              <a:ext cx="960" cy="624"/>
            </a:xfrm>
            <a:prstGeom prst="line">
              <a:avLst/>
            </a:prstGeom>
            <a:noFill/>
            <a:ln w="9525">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grpSp>
      <p:sp>
        <p:nvSpPr>
          <p:cNvPr id="187407" name="Text Box 15"/>
          <p:cNvSpPr txBox="1">
            <a:spLocks noChangeArrowheads="1"/>
          </p:cNvSpPr>
          <p:nvPr/>
        </p:nvSpPr>
        <p:spPr bwMode="auto">
          <a:xfrm>
            <a:off x="6767513" y="6019800"/>
            <a:ext cx="471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P</a:t>
            </a:r>
            <a:r>
              <a:rPr kumimoji="1" lang="en-US" altLang="zh-CN" sz="2400" b="1" baseline="-25000">
                <a:solidFill>
                  <a:srgbClr val="000000"/>
                </a:solidFill>
                <a:latin typeface="Times New Roman" panose="02020603050405020304" pitchFamily="18" charset="0"/>
              </a:rPr>
              <a:t>1</a:t>
            </a:r>
          </a:p>
        </p:txBody>
      </p:sp>
      <p:sp>
        <p:nvSpPr>
          <p:cNvPr id="187408" name="Text Box 16"/>
          <p:cNvSpPr txBox="1">
            <a:spLocks noChangeArrowheads="1"/>
          </p:cNvSpPr>
          <p:nvPr/>
        </p:nvSpPr>
        <p:spPr bwMode="auto">
          <a:xfrm>
            <a:off x="2895600" y="2590800"/>
            <a:ext cx="1355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FF"/>
                </a:solidFill>
                <a:latin typeface="Times New Roman" panose="02020603050405020304" pitchFamily="18" charset="0"/>
              </a:rPr>
              <a:t>P</a:t>
            </a:r>
            <a:r>
              <a:rPr kumimoji="1" lang="en-US" altLang="zh-CN" sz="2400" b="1" baseline="-25000">
                <a:solidFill>
                  <a:srgbClr val="0000FF"/>
                </a:solidFill>
                <a:latin typeface="Times New Roman" panose="02020603050405020304" pitchFamily="18" charset="0"/>
              </a:rPr>
              <a:t>1</a:t>
            </a:r>
            <a:r>
              <a:rPr kumimoji="1" lang="en-US" altLang="zh-CN" sz="2400" b="1">
                <a:solidFill>
                  <a:srgbClr val="0000FF"/>
                </a:solidFill>
                <a:latin typeface="Times New Roman" panose="02020603050405020304" pitchFamily="18" charset="0"/>
              </a:rPr>
              <a:t>A=P</a:t>
            </a:r>
            <a:r>
              <a:rPr kumimoji="1" lang="en-US" altLang="zh-CN" sz="2400" b="1" baseline="-25000">
                <a:solidFill>
                  <a:srgbClr val="0000FF"/>
                </a:solidFill>
                <a:latin typeface="Times New Roman" panose="02020603050405020304" pitchFamily="18" charset="0"/>
              </a:rPr>
              <a:t>1</a:t>
            </a:r>
            <a:r>
              <a:rPr kumimoji="1" lang="en-US" altLang="zh-CN" sz="2400" b="1">
                <a:solidFill>
                  <a:srgbClr val="0000FF"/>
                </a:solidFill>
                <a:latin typeface="Times New Roman" panose="02020603050405020304" pitchFamily="18" charset="0"/>
              </a:rPr>
              <a:t>B</a:t>
            </a:r>
          </a:p>
        </p:txBody>
      </p:sp>
      <p:sp>
        <p:nvSpPr>
          <p:cNvPr id="187409" name="Text Box 17"/>
          <p:cNvSpPr txBox="1">
            <a:spLocks noChangeArrowheads="1"/>
          </p:cNvSpPr>
          <p:nvPr/>
        </p:nvSpPr>
        <p:spPr bwMode="auto">
          <a:xfrm>
            <a:off x="4876800" y="25146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FF"/>
                </a:solidFill>
                <a:latin typeface="Times New Roman" panose="02020603050405020304" pitchFamily="18" charset="0"/>
              </a:rPr>
              <a:t>……</a:t>
            </a:r>
          </a:p>
        </p:txBody>
      </p:sp>
      <p:sp>
        <p:nvSpPr>
          <p:cNvPr id="187410" name="Text Box 18"/>
          <p:cNvSpPr txBox="1">
            <a:spLocks noChangeArrowheads="1"/>
          </p:cNvSpPr>
          <p:nvPr/>
        </p:nvSpPr>
        <p:spPr bwMode="auto">
          <a:xfrm>
            <a:off x="381000" y="4495800"/>
            <a:ext cx="4724400" cy="831850"/>
          </a:xfrm>
          <a:prstGeom prst="rect">
            <a:avLst/>
          </a:prstGeom>
          <a:noFill/>
          <a:ln w="9525">
            <a:solidFill>
              <a:schemeClr val="bg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b="1" dirty="0">
                <a:solidFill>
                  <a:srgbClr val="FF0000"/>
                </a:solidFill>
                <a:latin typeface="Times New Roman" panose="02020603050405020304" pitchFamily="18" charset="0"/>
              </a:rPr>
              <a:t>命题</a:t>
            </a:r>
            <a:r>
              <a:rPr kumimoji="1" lang="zh-CN" altLang="en-US" sz="2400" b="1" dirty="0">
                <a:solidFill>
                  <a:srgbClr val="000000"/>
                </a:solidFill>
                <a:latin typeface="Times New Roman" panose="02020603050405020304" pitchFamily="18" charset="0"/>
              </a:rPr>
              <a:t>：线段垂直平分线上的</a:t>
            </a:r>
            <a:r>
              <a:rPr kumimoji="1" lang="zh-CN" altLang="en-US" sz="2400" b="1" dirty="0">
                <a:solidFill>
                  <a:srgbClr val="FF0000"/>
                </a:solidFill>
                <a:latin typeface="Times New Roman" panose="02020603050405020304" pitchFamily="18" charset="0"/>
              </a:rPr>
              <a:t>点</a:t>
            </a:r>
            <a:r>
              <a:rPr kumimoji="1" lang="zh-CN" altLang="en-US" sz="2400" b="1" dirty="0">
                <a:solidFill>
                  <a:srgbClr val="000000"/>
                </a:solidFill>
                <a:latin typeface="Times New Roman" panose="02020603050405020304" pitchFamily="18" charset="0"/>
              </a:rPr>
              <a:t>和这条线段两个端</a:t>
            </a:r>
            <a:r>
              <a:rPr kumimoji="1" lang="zh-CN" altLang="en-US" sz="2400" b="1" dirty="0">
                <a:solidFill>
                  <a:srgbClr val="CCCC00"/>
                </a:solidFill>
                <a:latin typeface="Times New Roman" panose="02020603050405020304" pitchFamily="18" charset="0"/>
              </a:rPr>
              <a:t>点</a:t>
            </a:r>
            <a:r>
              <a:rPr kumimoji="1" lang="zh-CN" altLang="en-US" sz="2400" b="1" dirty="0">
                <a:solidFill>
                  <a:srgbClr val="000000"/>
                </a:solidFill>
                <a:latin typeface="Times New Roman" panose="02020603050405020304" pitchFamily="18" charset="0"/>
              </a:rPr>
              <a:t>的距离相等。</a:t>
            </a:r>
          </a:p>
        </p:txBody>
      </p:sp>
      <p:grpSp>
        <p:nvGrpSpPr>
          <p:cNvPr id="187411" name="Group 19"/>
          <p:cNvGrpSpPr/>
          <p:nvPr/>
        </p:nvGrpSpPr>
        <p:grpSpPr bwMode="auto">
          <a:xfrm>
            <a:off x="6705600" y="1371600"/>
            <a:ext cx="990600" cy="5486400"/>
            <a:chOff x="4224" y="864"/>
            <a:chExt cx="624" cy="3456"/>
          </a:xfrm>
        </p:grpSpPr>
        <p:sp>
          <p:nvSpPr>
            <p:cNvPr id="187412" name="Line 20"/>
            <p:cNvSpPr>
              <a:spLocks noChangeShapeType="1"/>
            </p:cNvSpPr>
            <p:nvPr/>
          </p:nvSpPr>
          <p:spPr bwMode="auto">
            <a:xfrm>
              <a:off x="4545" y="912"/>
              <a:ext cx="0" cy="3408"/>
            </a:xfrm>
            <a:prstGeom prst="line">
              <a:avLst/>
            </a:prstGeom>
            <a:noFill/>
            <a:ln w="28575">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87413" name="Text Box 21"/>
            <p:cNvSpPr txBox="1">
              <a:spLocks noChangeArrowheads="1"/>
            </p:cNvSpPr>
            <p:nvPr/>
          </p:nvSpPr>
          <p:spPr bwMode="auto">
            <a:xfrm>
              <a:off x="4257" y="1440"/>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P</a:t>
              </a:r>
            </a:p>
          </p:txBody>
        </p:sp>
        <p:grpSp>
          <p:nvGrpSpPr>
            <p:cNvPr id="187414" name="Group 22"/>
            <p:cNvGrpSpPr/>
            <p:nvPr/>
          </p:nvGrpSpPr>
          <p:grpSpPr bwMode="auto">
            <a:xfrm>
              <a:off x="4545" y="864"/>
              <a:ext cx="303" cy="3408"/>
              <a:chOff x="4272" y="672"/>
              <a:chExt cx="303" cy="3408"/>
            </a:xfrm>
          </p:grpSpPr>
          <p:sp>
            <p:nvSpPr>
              <p:cNvPr id="187415" name="Text Box 23"/>
              <p:cNvSpPr txBox="1">
                <a:spLocks noChangeArrowheads="1"/>
              </p:cNvSpPr>
              <p:nvPr/>
            </p:nvSpPr>
            <p:spPr bwMode="auto">
              <a:xfrm>
                <a:off x="4272" y="672"/>
                <a:ext cx="2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i="1">
                    <a:solidFill>
                      <a:srgbClr val="000000"/>
                    </a:solidFill>
                    <a:latin typeface="Times New Roman" panose="02020603050405020304" pitchFamily="18" charset="0"/>
                  </a:rPr>
                  <a:t>M</a:t>
                </a:r>
              </a:p>
            </p:txBody>
          </p:sp>
          <p:sp>
            <p:nvSpPr>
              <p:cNvPr id="187416" name="Text Box 24"/>
              <p:cNvSpPr txBox="1">
                <a:spLocks noChangeArrowheads="1"/>
              </p:cNvSpPr>
              <p:nvPr/>
            </p:nvSpPr>
            <p:spPr bwMode="auto">
              <a:xfrm>
                <a:off x="4320" y="3792"/>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i="1">
                    <a:solidFill>
                      <a:srgbClr val="000000"/>
                    </a:solidFill>
                    <a:latin typeface="Times New Roman" panose="02020603050405020304" pitchFamily="18" charset="0"/>
                  </a:rPr>
                  <a:t>N</a:t>
                </a:r>
              </a:p>
            </p:txBody>
          </p:sp>
        </p:grpSp>
        <p:sp>
          <p:nvSpPr>
            <p:cNvPr id="187417" name="Text Box 25"/>
            <p:cNvSpPr txBox="1">
              <a:spLocks noChangeArrowheads="1"/>
            </p:cNvSpPr>
            <p:nvPr/>
          </p:nvSpPr>
          <p:spPr bwMode="auto">
            <a:xfrm>
              <a:off x="4224" y="3168"/>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C</a:t>
              </a:r>
            </a:p>
          </p:txBody>
        </p:sp>
        <p:sp>
          <p:nvSpPr>
            <p:cNvPr id="187418" name="Rectangle 26"/>
            <p:cNvSpPr>
              <a:spLocks noChangeArrowheads="1"/>
            </p:cNvSpPr>
            <p:nvPr/>
          </p:nvSpPr>
          <p:spPr bwMode="auto">
            <a:xfrm>
              <a:off x="4560" y="3024"/>
              <a:ext cx="144" cy="144"/>
            </a:xfrm>
            <a:prstGeom prst="rect">
              <a:avLst/>
            </a:prstGeom>
            <a:noFill/>
            <a:ln w="13970">
              <a:solidFill>
                <a:schemeClr val="tx1"/>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grpSp>
        <p:nvGrpSpPr>
          <p:cNvPr id="187419" name="Group 27"/>
          <p:cNvGrpSpPr/>
          <p:nvPr/>
        </p:nvGrpSpPr>
        <p:grpSpPr bwMode="auto">
          <a:xfrm>
            <a:off x="430213" y="1235075"/>
            <a:ext cx="8332788" cy="3794125"/>
            <a:chOff x="271" y="778"/>
            <a:chExt cx="5249" cy="2390"/>
          </a:xfrm>
        </p:grpSpPr>
        <p:sp>
          <p:nvSpPr>
            <p:cNvPr id="187420" name="Line 28"/>
            <p:cNvSpPr>
              <a:spLocks noChangeShapeType="1"/>
            </p:cNvSpPr>
            <p:nvPr/>
          </p:nvSpPr>
          <p:spPr bwMode="auto">
            <a:xfrm>
              <a:off x="3552" y="3168"/>
              <a:ext cx="1968"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87421" name="Text Box 29"/>
            <p:cNvSpPr txBox="1">
              <a:spLocks noChangeArrowheads="1"/>
            </p:cNvSpPr>
            <p:nvPr/>
          </p:nvSpPr>
          <p:spPr bwMode="auto">
            <a:xfrm>
              <a:off x="271" y="778"/>
              <a:ext cx="3936"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400" b="1" dirty="0">
                  <a:solidFill>
                    <a:srgbClr val="000000"/>
                  </a:solidFill>
                  <a:latin typeface="Times New Roman" panose="02020603050405020304" pitchFamily="18" charset="0"/>
                </a:rPr>
                <a:t>动手操作</a:t>
              </a:r>
              <a:r>
                <a:rPr kumimoji="1" lang="zh-CN" altLang="en-US" sz="2400" dirty="0">
                  <a:solidFill>
                    <a:srgbClr val="000000"/>
                  </a:solidFill>
                  <a:latin typeface="Times New Roman" panose="02020603050405020304" pitchFamily="18" charset="0"/>
                </a:rPr>
                <a:t>：</a:t>
              </a:r>
              <a:r>
                <a:rPr kumimoji="1" lang="zh-CN" altLang="en-US" sz="2400" dirty="0">
                  <a:solidFill>
                    <a:srgbClr val="0000FF"/>
                  </a:solidFill>
                  <a:latin typeface="Times New Roman" panose="02020603050405020304" pitchFamily="18" charset="0"/>
                </a:rPr>
                <a:t>作线段</a:t>
              </a:r>
              <a:r>
                <a:rPr kumimoji="1" lang="en-US" altLang="zh-CN" sz="2400" dirty="0">
                  <a:solidFill>
                    <a:srgbClr val="0000FF"/>
                  </a:solidFill>
                  <a:latin typeface="Times New Roman" panose="02020603050405020304" pitchFamily="18" charset="0"/>
                </a:rPr>
                <a:t>AB</a:t>
              </a:r>
              <a:r>
                <a:rPr kumimoji="1" lang="zh-CN" altLang="en-US" sz="2400" dirty="0">
                  <a:solidFill>
                    <a:srgbClr val="0000FF"/>
                  </a:solidFill>
                  <a:latin typeface="Times New Roman" panose="02020603050405020304" pitchFamily="18" charset="0"/>
                </a:rPr>
                <a:t>的中垂线</a:t>
              </a:r>
              <a:r>
                <a:rPr kumimoji="1" lang="en-US" altLang="zh-CN" sz="2400" dirty="0">
                  <a:solidFill>
                    <a:srgbClr val="0000FF"/>
                  </a:solidFill>
                  <a:latin typeface="Times New Roman" panose="02020603050405020304" pitchFamily="18" charset="0"/>
                </a:rPr>
                <a:t>MN</a:t>
              </a:r>
              <a:r>
                <a:rPr kumimoji="1" lang="zh-CN" altLang="en-US" sz="2400" dirty="0">
                  <a:solidFill>
                    <a:srgbClr val="0000FF"/>
                  </a:solidFill>
                  <a:latin typeface="Times New Roman" panose="02020603050405020304" pitchFamily="18" charset="0"/>
                </a:rPr>
                <a:t>，垂足为</a:t>
              </a:r>
              <a:r>
                <a:rPr kumimoji="1" lang="en-US" altLang="zh-CN" sz="2400" dirty="0">
                  <a:solidFill>
                    <a:srgbClr val="0000FF"/>
                  </a:solidFill>
                  <a:latin typeface="Times New Roman" panose="02020603050405020304" pitchFamily="18" charset="0"/>
                </a:rPr>
                <a:t>C</a:t>
              </a:r>
              <a:r>
                <a:rPr kumimoji="1" lang="zh-CN" altLang="en-US" sz="2400" dirty="0">
                  <a:solidFill>
                    <a:srgbClr val="0000FF"/>
                  </a:solidFill>
                  <a:latin typeface="Times New Roman" panose="02020603050405020304" pitchFamily="18" charset="0"/>
                </a:rPr>
                <a:t>；在</a:t>
              </a:r>
              <a:r>
                <a:rPr kumimoji="1" lang="en-US" altLang="zh-CN" sz="2400" dirty="0">
                  <a:solidFill>
                    <a:srgbClr val="0000FF"/>
                  </a:solidFill>
                  <a:latin typeface="Times New Roman" panose="02020603050405020304" pitchFamily="18" charset="0"/>
                </a:rPr>
                <a:t>MN</a:t>
              </a:r>
              <a:r>
                <a:rPr kumimoji="1" lang="zh-CN" altLang="en-US" sz="2400" dirty="0">
                  <a:solidFill>
                    <a:srgbClr val="0000FF"/>
                  </a:solidFill>
                  <a:latin typeface="Times New Roman" panose="02020603050405020304" pitchFamily="18" charset="0"/>
                </a:rPr>
                <a:t>上任取一点</a:t>
              </a:r>
              <a:r>
                <a:rPr kumimoji="1" lang="en-US" altLang="zh-CN" sz="2400" dirty="0">
                  <a:solidFill>
                    <a:srgbClr val="0000FF"/>
                  </a:solidFill>
                  <a:latin typeface="Times New Roman" panose="02020603050405020304" pitchFamily="18" charset="0"/>
                </a:rPr>
                <a:t>P</a:t>
              </a:r>
              <a:r>
                <a:rPr kumimoji="1" lang="zh-CN" altLang="en-US" sz="2400" dirty="0">
                  <a:solidFill>
                    <a:srgbClr val="0000FF"/>
                  </a:solidFill>
                  <a:latin typeface="Times New Roman" panose="02020603050405020304" pitchFamily="18" charset="0"/>
                </a:rPr>
                <a:t>，连结</a:t>
              </a:r>
              <a:r>
                <a:rPr kumimoji="1" lang="en-US" altLang="zh-CN" sz="2400" dirty="0">
                  <a:solidFill>
                    <a:srgbClr val="0000FF"/>
                  </a:solidFill>
                  <a:latin typeface="Times New Roman" panose="02020603050405020304" pitchFamily="18" charset="0"/>
                </a:rPr>
                <a:t>PA</a:t>
              </a:r>
              <a:r>
                <a:rPr kumimoji="1" lang="zh-CN" altLang="en-US" sz="2400" dirty="0">
                  <a:solidFill>
                    <a:srgbClr val="0000FF"/>
                  </a:solidFill>
                  <a:latin typeface="Times New Roman" panose="02020603050405020304" pitchFamily="18" charset="0"/>
                </a:rPr>
                <a:t>、</a:t>
              </a:r>
              <a:r>
                <a:rPr kumimoji="1" lang="en-US" altLang="zh-CN" sz="2400" dirty="0">
                  <a:solidFill>
                    <a:srgbClr val="0000FF"/>
                  </a:solidFill>
                  <a:latin typeface="Times New Roman" panose="02020603050405020304" pitchFamily="18" charset="0"/>
                </a:rPr>
                <a:t>PB</a:t>
              </a:r>
              <a:r>
                <a:rPr kumimoji="1" lang="zh-CN" altLang="en-US" sz="2400" dirty="0">
                  <a:solidFill>
                    <a:srgbClr val="0000FF"/>
                  </a:solidFill>
                  <a:latin typeface="Times New Roman" panose="02020603050405020304" pitchFamily="18" charset="0"/>
                </a:rPr>
                <a:t>；</a:t>
              </a:r>
              <a:r>
                <a:rPr kumimoji="1" lang="zh-CN" altLang="en-US" sz="2400" b="1" dirty="0">
                  <a:solidFill>
                    <a:srgbClr val="FF0000"/>
                  </a:solidFill>
                  <a:latin typeface="Times New Roman" panose="02020603050405020304" pitchFamily="18" charset="0"/>
                  <a:ea typeface="隶书" panose="02010509060101010101" pitchFamily="49" charset="-122"/>
                </a:rPr>
                <a:t>量一量：</a:t>
              </a:r>
              <a:r>
                <a:rPr kumimoji="1" lang="en-US" altLang="zh-CN" sz="2400" b="1" dirty="0">
                  <a:solidFill>
                    <a:srgbClr val="FF0000"/>
                  </a:solidFill>
                  <a:latin typeface="Times New Roman" panose="02020603050405020304" pitchFamily="18" charset="0"/>
                </a:rPr>
                <a:t>PA</a:t>
              </a:r>
              <a:r>
                <a:rPr kumimoji="1" lang="zh-CN" altLang="en-US" sz="2400" b="1" dirty="0">
                  <a:solidFill>
                    <a:srgbClr val="FF0000"/>
                  </a:solidFill>
                  <a:latin typeface="Times New Roman" panose="02020603050405020304" pitchFamily="18" charset="0"/>
                </a:rPr>
                <a:t>、</a:t>
              </a:r>
              <a:r>
                <a:rPr kumimoji="1" lang="en-US" altLang="zh-CN" sz="2400" b="1" dirty="0">
                  <a:solidFill>
                    <a:srgbClr val="FF0000"/>
                  </a:solidFill>
                  <a:latin typeface="Times New Roman" panose="02020603050405020304" pitchFamily="18" charset="0"/>
                </a:rPr>
                <a:t>PB</a:t>
              </a:r>
              <a:r>
                <a:rPr kumimoji="1" lang="zh-CN" altLang="en-US" sz="2400" b="1" dirty="0">
                  <a:solidFill>
                    <a:srgbClr val="FF0000"/>
                  </a:solidFill>
                  <a:latin typeface="Times New Roman" panose="02020603050405020304" pitchFamily="18" charset="0"/>
                </a:rPr>
                <a:t>的长，你能发现什么？</a:t>
              </a:r>
            </a:p>
          </p:txBody>
        </p:sp>
      </p:grpSp>
      <p:sp>
        <p:nvSpPr>
          <p:cNvPr id="187422" name="Text Box 30"/>
          <p:cNvSpPr txBox="1">
            <a:spLocks noChangeArrowheads="1"/>
          </p:cNvSpPr>
          <p:nvPr/>
        </p:nvSpPr>
        <p:spPr bwMode="auto">
          <a:xfrm>
            <a:off x="533400" y="3657600"/>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400" b="1" dirty="0">
                <a:solidFill>
                  <a:srgbClr val="000000"/>
                </a:solidFill>
                <a:latin typeface="Times New Roman" panose="02020603050405020304" pitchFamily="18" charset="0"/>
              </a:rPr>
              <a:t>由此你能得到什么规律？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87394"/>
                                        </p:tgtEl>
                                        <p:attrNameLst>
                                          <p:attrName>style.visibility</p:attrName>
                                        </p:attrNameLst>
                                      </p:cBhvr>
                                      <p:to>
                                        <p:strVal val="visible"/>
                                      </p:to>
                                    </p:set>
                                    <p:animEffect transition="in" filter="dissolve">
                                      <p:cBhvr>
                                        <p:cTn id="7" dur="500"/>
                                        <p:tgtEl>
                                          <p:spTgt spid="1873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87411"/>
                                        </p:tgtEl>
                                        <p:attrNameLst>
                                          <p:attrName>style.visibility</p:attrName>
                                        </p:attrNameLst>
                                      </p:cBhvr>
                                      <p:to>
                                        <p:strVal val="visible"/>
                                      </p:to>
                                    </p:set>
                                    <p:animEffect transition="in" filter="dissolve">
                                      <p:cBhvr>
                                        <p:cTn id="12" dur="500"/>
                                        <p:tgtEl>
                                          <p:spTgt spid="1874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87397"/>
                                        </p:tgtEl>
                                        <p:attrNameLst>
                                          <p:attrName>style.visibility</p:attrName>
                                        </p:attrNameLst>
                                      </p:cBhvr>
                                      <p:to>
                                        <p:strVal val="visible"/>
                                      </p:to>
                                    </p:set>
                                    <p:animEffect transition="in" filter="slide(fromBottom)">
                                      <p:cBhvr>
                                        <p:cTn id="17" dur="500"/>
                                        <p:tgtEl>
                                          <p:spTgt spid="18739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187398"/>
                                        </p:tgtEl>
                                        <p:attrNameLst>
                                          <p:attrName>style.visibility</p:attrName>
                                        </p:attrNameLst>
                                      </p:cBhvr>
                                      <p:to>
                                        <p:strVal val="visible"/>
                                      </p:to>
                                    </p:set>
                                    <p:animEffect transition="in" filter="barn(inHorizontal)">
                                      <p:cBhvr>
                                        <p:cTn id="22" dur="500"/>
                                        <p:tgtEl>
                                          <p:spTgt spid="18739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87402"/>
                                        </p:tgtEl>
                                        <p:attrNameLst>
                                          <p:attrName>style.visibility</p:attrName>
                                        </p:attrNameLst>
                                      </p:cBhvr>
                                      <p:to>
                                        <p:strVal val="visible"/>
                                      </p:to>
                                    </p:set>
                                    <p:animEffect transition="in" filter="box(in)">
                                      <p:cBhvr>
                                        <p:cTn id="27" dur="500"/>
                                        <p:tgtEl>
                                          <p:spTgt spid="187402"/>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187403"/>
                                        </p:tgtEl>
                                        <p:attrNameLst>
                                          <p:attrName>style.visibility</p:attrName>
                                        </p:attrNameLst>
                                      </p:cBhvr>
                                      <p:to>
                                        <p:strVal val="visible"/>
                                      </p:to>
                                    </p:set>
                                    <p:anim calcmode="lin" valueType="num">
                                      <p:cBhvr additive="base">
                                        <p:cTn id="32" dur="500" fill="hold"/>
                                        <p:tgtEl>
                                          <p:spTgt spid="187403"/>
                                        </p:tgtEl>
                                        <p:attrNameLst>
                                          <p:attrName>ppt_x</p:attrName>
                                        </p:attrNameLst>
                                      </p:cBhvr>
                                      <p:tavLst>
                                        <p:tav tm="0">
                                          <p:val>
                                            <p:strVal val="0-#ppt_w/2"/>
                                          </p:val>
                                        </p:tav>
                                        <p:tav tm="100000">
                                          <p:val>
                                            <p:strVal val="#ppt_x"/>
                                          </p:val>
                                        </p:tav>
                                      </p:tavLst>
                                    </p:anim>
                                    <p:anim calcmode="lin" valueType="num">
                                      <p:cBhvr additive="base">
                                        <p:cTn id="33" dur="500" fill="hold"/>
                                        <p:tgtEl>
                                          <p:spTgt spid="187403"/>
                                        </p:tgtEl>
                                        <p:attrNameLst>
                                          <p:attrName>ppt_y</p:attrName>
                                        </p:attrNameLst>
                                      </p:cBhvr>
                                      <p:tavLst>
                                        <p:tav tm="0">
                                          <p:val>
                                            <p:strVal val="#ppt_y"/>
                                          </p:val>
                                        </p:tav>
                                        <p:tav tm="100000">
                                          <p:val>
                                            <p:strVal val="#ppt_y"/>
                                          </p:val>
                                        </p:tav>
                                      </p:tavLst>
                                    </p:anim>
                                  </p:childTnLst>
                                </p:cTn>
                              </p:par>
                            </p:childTnLst>
                          </p:cTn>
                        </p:par>
                        <p:par>
                          <p:cTn id="34" fill="hold">
                            <p:stCondLst>
                              <p:cond delay="500"/>
                            </p:stCondLst>
                            <p:childTnLst>
                              <p:par>
                                <p:cTn id="35" presetID="22" presetClass="entr" presetSubtype="1" fill="hold" grpId="0" nodeType="afterEffect">
                                  <p:stCondLst>
                                    <p:cond delay="0"/>
                                  </p:stCondLst>
                                  <p:childTnLst>
                                    <p:set>
                                      <p:cBhvr>
                                        <p:cTn id="36" dur="1" fill="hold">
                                          <p:stCondLst>
                                            <p:cond delay="0"/>
                                          </p:stCondLst>
                                        </p:cTn>
                                        <p:tgtEl>
                                          <p:spTgt spid="187407"/>
                                        </p:tgtEl>
                                        <p:attrNameLst>
                                          <p:attrName>style.visibility</p:attrName>
                                        </p:attrNameLst>
                                      </p:cBhvr>
                                      <p:to>
                                        <p:strVal val="visible"/>
                                      </p:to>
                                    </p:set>
                                    <p:animEffect transition="in" filter="wipe(up)">
                                      <p:cBhvr>
                                        <p:cTn id="37" dur="500"/>
                                        <p:tgtEl>
                                          <p:spTgt spid="18740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nodeType="clickEffect">
                                  <p:stCondLst>
                                    <p:cond delay="0"/>
                                  </p:stCondLst>
                                  <p:childTnLst>
                                    <p:set>
                                      <p:cBhvr>
                                        <p:cTn id="41" dur="1" fill="hold">
                                          <p:stCondLst>
                                            <p:cond delay="0"/>
                                          </p:stCondLst>
                                        </p:cTn>
                                        <p:tgtEl>
                                          <p:spTgt spid="187404"/>
                                        </p:tgtEl>
                                        <p:attrNameLst>
                                          <p:attrName>style.visibility</p:attrName>
                                        </p:attrNameLst>
                                      </p:cBhvr>
                                      <p:to>
                                        <p:strVal val="visible"/>
                                      </p:to>
                                    </p:set>
                                    <p:animEffect transition="in" filter="barn(inHorizontal)">
                                      <p:cBhvr>
                                        <p:cTn id="42" dur="500"/>
                                        <p:tgtEl>
                                          <p:spTgt spid="187404"/>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87408"/>
                                        </p:tgtEl>
                                        <p:attrNameLst>
                                          <p:attrName>style.visibility</p:attrName>
                                        </p:attrNameLst>
                                      </p:cBhvr>
                                      <p:to>
                                        <p:strVal val="visible"/>
                                      </p:to>
                                    </p:set>
                                    <p:animEffect transition="in" filter="box(in)">
                                      <p:cBhvr>
                                        <p:cTn id="47" dur="500"/>
                                        <p:tgtEl>
                                          <p:spTgt spid="187408"/>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87409"/>
                                        </p:tgtEl>
                                        <p:attrNameLst>
                                          <p:attrName>style.visibility</p:attrName>
                                        </p:attrNameLst>
                                      </p:cBhvr>
                                      <p:to>
                                        <p:strVal val="visible"/>
                                      </p:to>
                                    </p:set>
                                    <p:animEffect transition="in" filter="box(in)">
                                      <p:cBhvr>
                                        <p:cTn id="52" dur="500"/>
                                        <p:tgtEl>
                                          <p:spTgt spid="187409"/>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499"/>
                                          </p:stCondLst>
                                        </p:cTn>
                                        <p:tgtEl>
                                          <p:spTgt spid="187422"/>
                                        </p:tgtEl>
                                        <p:attrNameLst>
                                          <p:attrName>style.visibility</p:attrName>
                                        </p:attrNameLst>
                                      </p:cBhvr>
                                      <p:to>
                                        <p:strVal val="visible"/>
                                      </p:to>
                                    </p:set>
                                  </p:childTnLst>
                                  <p:subTnLst>
                                    <p:set>
                                      <p:cBhvr override="childStyle">
                                        <p:cTn dur="1" fill="hold" display="0" masterRel="nextClick" afterEffect="1"/>
                                        <p:tgtEl>
                                          <p:spTgt spid="187422"/>
                                        </p:tgtEl>
                                        <p:attrNameLst>
                                          <p:attrName>style.visibility</p:attrName>
                                        </p:attrNameLst>
                                      </p:cBhvr>
                                      <p:to>
                                        <p:strVal val="hidden"/>
                                      </p:to>
                                    </p:set>
                                  </p:sub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499"/>
                                          </p:stCondLst>
                                        </p:cTn>
                                        <p:tgtEl>
                                          <p:spTgt spid="18741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6" presetClass="entr" presetSubtype="37" fill="hold" grpId="0" nodeType="clickEffect">
                                  <p:stCondLst>
                                    <p:cond delay="0"/>
                                  </p:stCondLst>
                                  <p:childTnLst>
                                    <p:set>
                                      <p:cBhvr>
                                        <p:cTn id="64" dur="1" fill="hold">
                                          <p:stCondLst>
                                            <p:cond delay="0"/>
                                          </p:stCondLst>
                                        </p:cTn>
                                        <p:tgtEl>
                                          <p:spTgt spid="187401"/>
                                        </p:tgtEl>
                                        <p:attrNameLst>
                                          <p:attrName>style.visibility</p:attrName>
                                        </p:attrNameLst>
                                      </p:cBhvr>
                                      <p:to>
                                        <p:strVal val="visible"/>
                                      </p:to>
                                    </p:set>
                                    <p:animEffect transition="in" filter="barn(outVertical)">
                                      <p:cBhvr>
                                        <p:cTn id="65" dur="500"/>
                                        <p:tgtEl>
                                          <p:spTgt spid="187401"/>
                                        </p:tgtEl>
                                      </p:cBhvr>
                                    </p:animEffect>
                                  </p:childTnLst>
                                  <p:subTnLst>
                                    <p:audio>
                                      <p:cMediaNode>
                                        <p:cTn display="0" masterRel="sameClick">
                                          <p:stCondLst>
                                            <p:cond evt="begin" delay="0">
                                              <p:tn val="63"/>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7" grpId="0" animBg="1"/>
      <p:bldP spid="187401" grpId="0" autoUpdateAnimBg="0"/>
      <p:bldP spid="187402" grpId="0" autoUpdateAnimBg="0"/>
      <p:bldP spid="187403" grpId="0" animBg="1"/>
      <p:bldP spid="187407" grpId="0" autoUpdateAnimBg="0"/>
      <p:bldP spid="187408" grpId="0" autoUpdateAnimBg="0"/>
      <p:bldP spid="187409" grpId="0" autoUpdateAnimBg="0"/>
      <p:bldP spid="187410" grpId="0" animBg="1" autoUpdateAnimBg="0"/>
      <p:bldP spid="18742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Text Box 2"/>
          <p:cNvSpPr txBox="1">
            <a:spLocks noChangeArrowheads="1"/>
          </p:cNvSpPr>
          <p:nvPr/>
        </p:nvSpPr>
        <p:spPr bwMode="auto">
          <a:xfrm>
            <a:off x="755650" y="903610"/>
            <a:ext cx="7796213" cy="831850"/>
          </a:xfrm>
          <a:prstGeom prst="rect">
            <a:avLst/>
          </a:prstGeom>
          <a:noFill/>
          <a:ln w="9525">
            <a:solidFill>
              <a:schemeClr val="bg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b="1" dirty="0">
                <a:solidFill>
                  <a:srgbClr val="000000"/>
                </a:solidFill>
                <a:latin typeface="Times New Roman" panose="02020603050405020304" pitchFamily="18" charset="0"/>
              </a:rPr>
              <a:t>命题：线段垂直平分线上的</a:t>
            </a:r>
            <a:r>
              <a:rPr kumimoji="1" lang="zh-CN" altLang="en-US" sz="2400" b="1" dirty="0">
                <a:solidFill>
                  <a:srgbClr val="FF0000"/>
                </a:solidFill>
                <a:latin typeface="Times New Roman" panose="02020603050405020304" pitchFamily="18" charset="0"/>
              </a:rPr>
              <a:t>点</a:t>
            </a:r>
            <a:r>
              <a:rPr kumimoji="1" lang="zh-CN" altLang="en-US" sz="2400" b="1" dirty="0">
                <a:solidFill>
                  <a:srgbClr val="000000"/>
                </a:solidFill>
                <a:latin typeface="Times New Roman" panose="02020603050405020304" pitchFamily="18" charset="0"/>
              </a:rPr>
              <a:t>和这条线段两个端</a:t>
            </a:r>
            <a:r>
              <a:rPr kumimoji="1" lang="zh-CN" altLang="en-US" sz="2400" b="1" dirty="0">
                <a:solidFill>
                  <a:srgbClr val="BBE0E3"/>
                </a:solidFill>
                <a:latin typeface="Times New Roman" panose="02020603050405020304" pitchFamily="18" charset="0"/>
              </a:rPr>
              <a:t>点</a:t>
            </a:r>
            <a:r>
              <a:rPr kumimoji="1" lang="zh-CN" altLang="en-US" sz="2400" b="1" dirty="0">
                <a:solidFill>
                  <a:srgbClr val="000000"/>
                </a:solidFill>
                <a:latin typeface="Times New Roman" panose="02020603050405020304" pitchFamily="18" charset="0"/>
              </a:rPr>
              <a:t>的距离相等。</a:t>
            </a:r>
          </a:p>
        </p:txBody>
      </p:sp>
      <p:sp>
        <p:nvSpPr>
          <p:cNvPr id="188419" name="Text Box 3"/>
          <p:cNvSpPr txBox="1">
            <a:spLocks noChangeArrowheads="1"/>
          </p:cNvSpPr>
          <p:nvPr/>
        </p:nvSpPr>
        <p:spPr bwMode="auto">
          <a:xfrm>
            <a:off x="2362200" y="324173"/>
            <a:ext cx="34480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zh-CN" altLang="en-US" sz="3200" b="1" dirty="0">
                <a:solidFill>
                  <a:srgbClr val="FF0000"/>
                </a:solidFill>
                <a:latin typeface="Times New Roman" panose="02020603050405020304" pitchFamily="18" charset="0"/>
              </a:rPr>
              <a:t>线段的垂直平分线</a:t>
            </a:r>
          </a:p>
        </p:txBody>
      </p:sp>
      <p:grpSp>
        <p:nvGrpSpPr>
          <p:cNvPr id="188420" name="Group 4"/>
          <p:cNvGrpSpPr/>
          <p:nvPr/>
        </p:nvGrpSpPr>
        <p:grpSpPr bwMode="auto">
          <a:xfrm>
            <a:off x="5157788" y="1371600"/>
            <a:ext cx="3986212" cy="5486400"/>
            <a:chOff x="3249" y="864"/>
            <a:chExt cx="2511" cy="3456"/>
          </a:xfrm>
        </p:grpSpPr>
        <p:sp>
          <p:nvSpPr>
            <p:cNvPr id="188421" name="Line 5"/>
            <p:cNvSpPr>
              <a:spLocks noChangeShapeType="1"/>
            </p:cNvSpPr>
            <p:nvPr/>
          </p:nvSpPr>
          <p:spPr bwMode="auto">
            <a:xfrm>
              <a:off x="3537" y="3168"/>
              <a:ext cx="1968"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88422" name="Line 6"/>
            <p:cNvSpPr>
              <a:spLocks noChangeShapeType="1"/>
            </p:cNvSpPr>
            <p:nvPr/>
          </p:nvSpPr>
          <p:spPr bwMode="auto">
            <a:xfrm>
              <a:off x="4545" y="912"/>
              <a:ext cx="0" cy="3408"/>
            </a:xfrm>
            <a:prstGeom prst="line">
              <a:avLst/>
            </a:prstGeom>
            <a:noFill/>
            <a:ln w="28575">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grpSp>
          <p:nvGrpSpPr>
            <p:cNvPr id="188423" name="Group 7"/>
            <p:cNvGrpSpPr/>
            <p:nvPr/>
          </p:nvGrpSpPr>
          <p:grpSpPr bwMode="auto">
            <a:xfrm>
              <a:off x="3249" y="3120"/>
              <a:ext cx="2511" cy="288"/>
              <a:chOff x="2496" y="2976"/>
              <a:chExt cx="2511" cy="288"/>
            </a:xfrm>
          </p:grpSpPr>
          <p:sp>
            <p:nvSpPr>
              <p:cNvPr id="188424" name="Text Box 8"/>
              <p:cNvSpPr txBox="1">
                <a:spLocks noChangeArrowheads="1"/>
              </p:cNvSpPr>
              <p:nvPr/>
            </p:nvSpPr>
            <p:spPr bwMode="auto">
              <a:xfrm>
                <a:off x="2496" y="2976"/>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A</a:t>
                </a:r>
              </a:p>
            </p:txBody>
          </p:sp>
          <p:sp>
            <p:nvSpPr>
              <p:cNvPr id="188425" name="Text Box 9"/>
              <p:cNvSpPr txBox="1">
                <a:spLocks noChangeArrowheads="1"/>
              </p:cNvSpPr>
              <p:nvPr/>
            </p:nvSpPr>
            <p:spPr bwMode="auto">
              <a:xfrm>
                <a:off x="4752" y="2976"/>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B</a:t>
                </a:r>
              </a:p>
            </p:txBody>
          </p:sp>
        </p:grpSp>
        <p:sp>
          <p:nvSpPr>
            <p:cNvPr id="188426" name="Oval 10"/>
            <p:cNvSpPr>
              <a:spLocks noChangeArrowheads="1"/>
            </p:cNvSpPr>
            <p:nvPr/>
          </p:nvSpPr>
          <p:spPr bwMode="auto">
            <a:xfrm>
              <a:off x="4519" y="1607"/>
              <a:ext cx="48" cy="48"/>
            </a:xfrm>
            <a:prstGeom prst="ellipse">
              <a:avLst/>
            </a:prstGeom>
            <a:solidFill>
              <a:srgbClr val="FF00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88427" name="Line 11"/>
            <p:cNvSpPr>
              <a:spLocks noChangeShapeType="1"/>
            </p:cNvSpPr>
            <p:nvPr/>
          </p:nvSpPr>
          <p:spPr bwMode="auto">
            <a:xfrm flipV="1">
              <a:off x="3537" y="1632"/>
              <a:ext cx="1008" cy="1536"/>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88428" name="Line 12"/>
            <p:cNvSpPr>
              <a:spLocks noChangeShapeType="1"/>
            </p:cNvSpPr>
            <p:nvPr/>
          </p:nvSpPr>
          <p:spPr bwMode="auto">
            <a:xfrm>
              <a:off x="4545" y="1632"/>
              <a:ext cx="960" cy="1536"/>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88429" name="Text Box 13"/>
            <p:cNvSpPr txBox="1">
              <a:spLocks noChangeArrowheads="1"/>
            </p:cNvSpPr>
            <p:nvPr/>
          </p:nvSpPr>
          <p:spPr bwMode="auto">
            <a:xfrm>
              <a:off x="4257" y="1440"/>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P</a:t>
              </a:r>
            </a:p>
          </p:txBody>
        </p:sp>
        <p:grpSp>
          <p:nvGrpSpPr>
            <p:cNvPr id="188430" name="Group 14"/>
            <p:cNvGrpSpPr/>
            <p:nvPr/>
          </p:nvGrpSpPr>
          <p:grpSpPr bwMode="auto">
            <a:xfrm>
              <a:off x="4545" y="864"/>
              <a:ext cx="303" cy="3408"/>
              <a:chOff x="4272" y="672"/>
              <a:chExt cx="303" cy="3408"/>
            </a:xfrm>
          </p:grpSpPr>
          <p:sp>
            <p:nvSpPr>
              <p:cNvPr id="188431" name="Text Box 15"/>
              <p:cNvSpPr txBox="1">
                <a:spLocks noChangeArrowheads="1"/>
              </p:cNvSpPr>
              <p:nvPr/>
            </p:nvSpPr>
            <p:spPr bwMode="auto">
              <a:xfrm>
                <a:off x="4272" y="672"/>
                <a:ext cx="2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i="1">
                    <a:solidFill>
                      <a:srgbClr val="000000"/>
                    </a:solidFill>
                    <a:latin typeface="Times New Roman" panose="02020603050405020304" pitchFamily="18" charset="0"/>
                  </a:rPr>
                  <a:t>M</a:t>
                </a:r>
              </a:p>
            </p:txBody>
          </p:sp>
          <p:sp>
            <p:nvSpPr>
              <p:cNvPr id="188432" name="Text Box 16"/>
              <p:cNvSpPr txBox="1">
                <a:spLocks noChangeArrowheads="1"/>
              </p:cNvSpPr>
              <p:nvPr/>
            </p:nvSpPr>
            <p:spPr bwMode="auto">
              <a:xfrm>
                <a:off x="4320" y="3792"/>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i="1">
                    <a:solidFill>
                      <a:srgbClr val="000000"/>
                    </a:solidFill>
                    <a:latin typeface="Times New Roman" panose="02020603050405020304" pitchFamily="18" charset="0"/>
                  </a:rPr>
                  <a:t>N</a:t>
                </a:r>
              </a:p>
            </p:txBody>
          </p:sp>
        </p:grpSp>
      </p:grpSp>
      <p:graphicFrame>
        <p:nvGraphicFramePr>
          <p:cNvPr id="188433"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55" name="Equation" r:id="rId4" imgW="114300" imgH="215900" progId="Equation.3">
                  <p:embed/>
                </p:oleObj>
              </mc:Choice>
              <mc:Fallback>
                <p:oleObj name="Equation" r:id="rId4" imgW="114300" imgH="215900" progId="Equation.3">
                  <p:embed/>
                  <p:pic>
                    <p:nvPicPr>
                      <p:cNvPr id="0" name="图片 20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8434" name="Rectangle 18"/>
          <p:cNvSpPr>
            <a:spLocks noChangeArrowheads="1"/>
          </p:cNvSpPr>
          <p:nvPr/>
        </p:nvSpPr>
        <p:spPr bwMode="auto">
          <a:xfrm>
            <a:off x="7215188" y="4786313"/>
            <a:ext cx="228600" cy="228600"/>
          </a:xfrm>
          <a:prstGeom prst="rect">
            <a:avLst/>
          </a:prstGeom>
          <a:solidFill>
            <a:srgbClr val="FFFFFF"/>
          </a:solidFill>
          <a:ln w="127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88435" name="Text Box 19"/>
          <p:cNvSpPr txBox="1">
            <a:spLocks noChangeArrowheads="1"/>
          </p:cNvSpPr>
          <p:nvPr/>
        </p:nvSpPr>
        <p:spPr bwMode="auto">
          <a:xfrm>
            <a:off x="6705600" y="50292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C</a:t>
            </a:r>
          </a:p>
        </p:txBody>
      </p:sp>
      <p:grpSp>
        <p:nvGrpSpPr>
          <p:cNvPr id="188436" name="Group 20"/>
          <p:cNvGrpSpPr/>
          <p:nvPr/>
        </p:nvGrpSpPr>
        <p:grpSpPr bwMode="auto">
          <a:xfrm>
            <a:off x="381000" y="1735460"/>
            <a:ext cx="5867400" cy="1371600"/>
            <a:chOff x="48" y="768"/>
            <a:chExt cx="3696" cy="864"/>
          </a:xfrm>
        </p:grpSpPr>
        <p:sp>
          <p:nvSpPr>
            <p:cNvPr id="188437" name="Text Box 21"/>
            <p:cNvSpPr txBox="1">
              <a:spLocks noChangeArrowheads="1"/>
            </p:cNvSpPr>
            <p:nvPr/>
          </p:nvSpPr>
          <p:spPr bwMode="auto">
            <a:xfrm>
              <a:off x="1008" y="1344"/>
              <a:ext cx="7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FF"/>
                  </a:solidFill>
                  <a:latin typeface="Times New Roman" panose="02020603050405020304" pitchFamily="18" charset="0"/>
                </a:rPr>
                <a:t>PA=PB</a:t>
              </a:r>
            </a:p>
          </p:txBody>
        </p:sp>
        <p:sp>
          <p:nvSpPr>
            <p:cNvPr id="188438" name="Text Box 22"/>
            <p:cNvSpPr txBox="1">
              <a:spLocks noChangeArrowheads="1"/>
            </p:cNvSpPr>
            <p:nvPr/>
          </p:nvSpPr>
          <p:spPr bwMode="auto">
            <a:xfrm>
              <a:off x="48" y="768"/>
              <a:ext cx="369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b="1">
                  <a:solidFill>
                    <a:srgbClr val="000000"/>
                  </a:solidFill>
                  <a:latin typeface="Times New Roman" panose="02020603050405020304" pitchFamily="18" charset="0"/>
                </a:rPr>
                <a:t>                                直线</a:t>
              </a:r>
              <a:r>
                <a:rPr kumimoji="1" lang="en-US" altLang="zh-CN" sz="2400" b="1">
                  <a:solidFill>
                    <a:srgbClr val="000000"/>
                  </a:solidFill>
                  <a:latin typeface="Times New Roman" panose="02020603050405020304" pitchFamily="18" charset="0"/>
                </a:rPr>
                <a:t>MN⊥AB,</a:t>
              </a:r>
              <a:r>
                <a:rPr kumimoji="1" lang="zh-CN" altLang="en-US" sz="2400" b="1">
                  <a:solidFill>
                    <a:srgbClr val="000000"/>
                  </a:solidFill>
                  <a:latin typeface="Times New Roman" panose="02020603050405020304" pitchFamily="18" charset="0"/>
                </a:rPr>
                <a:t>垂足为</a:t>
              </a:r>
              <a:r>
                <a:rPr kumimoji="1" lang="en-US" altLang="zh-CN" sz="2400" b="1">
                  <a:solidFill>
                    <a:srgbClr val="000000"/>
                  </a:solidFill>
                  <a:latin typeface="Times New Roman" panose="02020603050405020304" pitchFamily="18" charset="0"/>
                </a:rPr>
                <a:t>C,         </a:t>
              </a:r>
            </a:p>
            <a:p>
              <a:pPr fontAlgn="base">
                <a:spcBef>
                  <a:spcPct val="0"/>
                </a:spcBef>
                <a:spcAft>
                  <a:spcPct val="0"/>
                </a:spcAft>
              </a:pPr>
              <a:r>
                <a:rPr kumimoji="1" lang="en-US" altLang="zh-CN" sz="2400" b="1">
                  <a:solidFill>
                    <a:srgbClr val="000000"/>
                  </a:solidFill>
                  <a:latin typeface="Times New Roman" panose="02020603050405020304" pitchFamily="18" charset="0"/>
                </a:rPr>
                <a:t>                                </a:t>
              </a:r>
              <a:r>
                <a:rPr kumimoji="1" lang="zh-CN" altLang="en-US" sz="2400" b="1">
                  <a:solidFill>
                    <a:srgbClr val="000000"/>
                  </a:solidFill>
                  <a:latin typeface="Times New Roman" panose="02020603050405020304" pitchFamily="18" charset="0"/>
                </a:rPr>
                <a:t>且</a:t>
              </a:r>
              <a:r>
                <a:rPr kumimoji="1" lang="en-US" altLang="zh-CN" sz="2400" b="1">
                  <a:solidFill>
                    <a:srgbClr val="000000"/>
                  </a:solidFill>
                  <a:latin typeface="Times New Roman" panose="02020603050405020304" pitchFamily="18" charset="0"/>
                </a:rPr>
                <a:t>AC=CB.</a:t>
              </a:r>
            </a:p>
          </p:txBody>
        </p:sp>
        <p:sp>
          <p:nvSpPr>
            <p:cNvPr id="188439" name="Text Box 23"/>
            <p:cNvSpPr txBox="1">
              <a:spLocks noChangeArrowheads="1"/>
            </p:cNvSpPr>
            <p:nvPr/>
          </p:nvSpPr>
          <p:spPr bwMode="auto">
            <a:xfrm>
              <a:off x="48" y="768"/>
              <a:ext cx="15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b="1">
                  <a:solidFill>
                    <a:srgbClr val="000000"/>
                  </a:solidFill>
                  <a:latin typeface="Times New Roman" panose="02020603050405020304" pitchFamily="18" charset="0"/>
                </a:rPr>
                <a:t>        已知：如图</a:t>
              </a:r>
            </a:p>
          </p:txBody>
        </p:sp>
        <p:sp>
          <p:nvSpPr>
            <p:cNvPr id="188440" name="Text Box 24"/>
            <p:cNvSpPr txBox="1">
              <a:spLocks noChangeArrowheads="1"/>
            </p:cNvSpPr>
            <p:nvPr/>
          </p:nvSpPr>
          <p:spPr bwMode="auto">
            <a:xfrm>
              <a:off x="2496" y="1008"/>
              <a:ext cx="12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b="1">
                  <a:solidFill>
                    <a:srgbClr val="000000"/>
                  </a:solidFill>
                  <a:latin typeface="Times New Roman" panose="02020603050405020304" pitchFamily="18" charset="0"/>
                </a:rPr>
                <a:t>点</a:t>
              </a:r>
              <a:r>
                <a:rPr kumimoji="1" lang="en-US" altLang="zh-CN" sz="2400" b="1">
                  <a:solidFill>
                    <a:srgbClr val="000000"/>
                  </a:solidFill>
                  <a:latin typeface="Times New Roman" panose="02020603050405020304" pitchFamily="18" charset="0"/>
                </a:rPr>
                <a:t>P</a:t>
              </a:r>
              <a:r>
                <a:rPr kumimoji="1" lang="zh-CN" altLang="en-US" sz="2400" b="1">
                  <a:solidFill>
                    <a:srgbClr val="000000"/>
                  </a:solidFill>
                  <a:latin typeface="Times New Roman" panose="02020603050405020304" pitchFamily="18" charset="0"/>
                </a:rPr>
                <a:t>在</a:t>
              </a:r>
              <a:r>
                <a:rPr kumimoji="1" lang="en-US" altLang="zh-CN" sz="2400" b="1">
                  <a:solidFill>
                    <a:srgbClr val="000000"/>
                  </a:solidFill>
                  <a:latin typeface="Times New Roman" panose="02020603050405020304" pitchFamily="18" charset="0"/>
                </a:rPr>
                <a:t>MN</a:t>
              </a:r>
              <a:r>
                <a:rPr kumimoji="1" lang="zh-CN" altLang="en-US" sz="2400" b="1">
                  <a:solidFill>
                    <a:srgbClr val="000000"/>
                  </a:solidFill>
                  <a:latin typeface="Times New Roman" panose="02020603050405020304" pitchFamily="18" charset="0"/>
                </a:rPr>
                <a:t>上</a:t>
              </a:r>
              <a:r>
                <a:rPr kumimoji="1" lang="en-US" altLang="zh-CN" sz="2400" b="1">
                  <a:solidFill>
                    <a:srgbClr val="000000"/>
                  </a:solidFill>
                  <a:latin typeface="Times New Roman" panose="02020603050405020304" pitchFamily="18" charset="0"/>
                </a:rPr>
                <a:t>.</a:t>
              </a:r>
            </a:p>
          </p:txBody>
        </p:sp>
        <p:sp>
          <p:nvSpPr>
            <p:cNvPr id="188441" name="Text Box 25"/>
            <p:cNvSpPr txBox="1">
              <a:spLocks noChangeArrowheads="1"/>
            </p:cNvSpPr>
            <p:nvPr/>
          </p:nvSpPr>
          <p:spPr bwMode="auto">
            <a:xfrm>
              <a:off x="432" y="1344"/>
              <a:ext cx="6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zh-CN" altLang="en-US" sz="2400" b="1">
                  <a:solidFill>
                    <a:srgbClr val="000000"/>
                  </a:solidFill>
                  <a:latin typeface="Times New Roman" panose="02020603050405020304" pitchFamily="18" charset="0"/>
                </a:rPr>
                <a:t>求证：</a:t>
              </a:r>
            </a:p>
          </p:txBody>
        </p:sp>
      </p:grpSp>
      <p:grpSp>
        <p:nvGrpSpPr>
          <p:cNvPr id="188442" name="Group 26"/>
          <p:cNvGrpSpPr/>
          <p:nvPr/>
        </p:nvGrpSpPr>
        <p:grpSpPr bwMode="auto">
          <a:xfrm>
            <a:off x="228600" y="3124200"/>
            <a:ext cx="4267200" cy="3013075"/>
            <a:chOff x="144" y="1776"/>
            <a:chExt cx="3840" cy="1898"/>
          </a:xfrm>
        </p:grpSpPr>
        <p:sp>
          <p:nvSpPr>
            <p:cNvPr id="188443" name="Text Box 27"/>
            <p:cNvSpPr txBox="1">
              <a:spLocks noChangeArrowheads="1"/>
            </p:cNvSpPr>
            <p:nvPr/>
          </p:nvSpPr>
          <p:spPr bwMode="auto">
            <a:xfrm>
              <a:off x="144" y="1776"/>
              <a:ext cx="3840" cy="1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a:solidFill>
                    <a:srgbClr val="000000"/>
                  </a:solidFill>
                  <a:latin typeface="Times New Roman" panose="02020603050405020304" pitchFamily="18" charset="0"/>
                </a:rPr>
                <a:t>证明：∵</a:t>
              </a:r>
              <a:r>
                <a:rPr kumimoji="1" lang="en-US" altLang="zh-CN" sz="2400">
                  <a:solidFill>
                    <a:srgbClr val="000000"/>
                  </a:solidFill>
                  <a:latin typeface="Times New Roman" panose="02020603050405020304" pitchFamily="18" charset="0"/>
                </a:rPr>
                <a:t>MN⊥AB              </a:t>
              </a:r>
            </a:p>
            <a:p>
              <a:pPr fontAlgn="base">
                <a:spcBef>
                  <a:spcPct val="0"/>
                </a:spcBef>
                <a:spcAft>
                  <a:spcPct val="0"/>
                </a:spcAft>
              </a:pPr>
              <a:r>
                <a:rPr kumimoji="1" lang="en-US" altLang="zh-CN" sz="2400">
                  <a:solidFill>
                    <a:srgbClr val="000000"/>
                  </a:solidFill>
                  <a:latin typeface="Times New Roman" panose="02020603050405020304" pitchFamily="18" charset="0"/>
                </a:rPr>
                <a:t>            ∴ ∠ PCA= ∠ PCB=90</a:t>
              </a:r>
              <a:r>
                <a:rPr kumimoji="1" lang="en-US" altLang="zh-CN" sz="2400">
                  <a:solidFill>
                    <a:srgbClr val="000000"/>
                  </a:solidFill>
                  <a:latin typeface="Times New Roman" panose="02020603050405020304" pitchFamily="18" charset="0"/>
                  <a:cs typeface="Times New Roman" panose="02020603050405020304" pitchFamily="18" charset="0"/>
                </a:rPr>
                <a:t>º</a:t>
              </a:r>
              <a:endParaRPr kumimoji="1" lang="en-US" altLang="zh-CN" sz="2400">
                <a:solidFill>
                  <a:srgbClr val="000000"/>
                </a:solidFill>
                <a:latin typeface="Times New Roman" panose="02020603050405020304" pitchFamily="18" charset="0"/>
              </a:endParaRPr>
            </a:p>
            <a:p>
              <a:pPr fontAlgn="base">
                <a:spcBef>
                  <a:spcPct val="0"/>
                </a:spcBef>
                <a:spcAft>
                  <a:spcPct val="0"/>
                </a:spcAft>
              </a:pPr>
              <a:r>
                <a:rPr kumimoji="1" lang="en-US" altLang="zh-CN" sz="2400">
                  <a:solidFill>
                    <a:srgbClr val="000000"/>
                  </a:solidFill>
                  <a:latin typeface="Times New Roman" panose="02020603050405020304" pitchFamily="18" charset="0"/>
                </a:rPr>
                <a:t>           </a:t>
              </a:r>
              <a:r>
                <a:rPr kumimoji="1" lang="zh-CN" altLang="en-US" sz="2400">
                  <a:solidFill>
                    <a:srgbClr val="000000"/>
                  </a:solidFill>
                  <a:latin typeface="Times New Roman" panose="02020603050405020304" pitchFamily="18" charset="0"/>
                </a:rPr>
                <a:t>在 </a:t>
              </a:r>
              <a:r>
                <a:rPr kumimoji="1" lang="en-US" altLang="zh-CN" sz="2400">
                  <a:solidFill>
                    <a:srgbClr val="000000"/>
                  </a:solidFill>
                  <a:latin typeface="Times New Roman" panose="02020603050405020304" pitchFamily="18" charset="0"/>
                </a:rPr>
                <a:t>ΔPAC</a:t>
              </a:r>
              <a:r>
                <a:rPr kumimoji="1" lang="zh-CN" altLang="en-US" sz="2400">
                  <a:solidFill>
                    <a:srgbClr val="000000"/>
                  </a:solidFill>
                  <a:latin typeface="Times New Roman" panose="02020603050405020304" pitchFamily="18" charset="0"/>
                </a:rPr>
                <a:t>和</a:t>
              </a:r>
              <a:r>
                <a:rPr kumimoji="1" lang="en-US" altLang="zh-CN" sz="2400">
                  <a:solidFill>
                    <a:srgbClr val="000000"/>
                  </a:solidFill>
                  <a:latin typeface="Times New Roman" panose="02020603050405020304" pitchFamily="18" charset="0"/>
                </a:rPr>
                <a:t>Δ PBC</a:t>
              </a:r>
              <a:r>
                <a:rPr kumimoji="1" lang="zh-CN" altLang="en-US" sz="2400">
                  <a:solidFill>
                    <a:srgbClr val="000000"/>
                  </a:solidFill>
                  <a:latin typeface="Times New Roman" panose="02020603050405020304" pitchFamily="18" charset="0"/>
                </a:rPr>
                <a:t>中，</a:t>
              </a:r>
            </a:p>
            <a:p>
              <a:pPr fontAlgn="base">
                <a:spcBef>
                  <a:spcPct val="0"/>
                </a:spcBef>
                <a:spcAft>
                  <a:spcPct val="0"/>
                </a:spcAft>
              </a:pPr>
              <a:r>
                <a:rPr kumimoji="1" lang="zh-CN" altLang="en-US" sz="2400">
                  <a:solidFill>
                    <a:srgbClr val="000000"/>
                  </a:solidFill>
                  <a:latin typeface="Times New Roman" panose="02020603050405020304" pitchFamily="18" charset="0"/>
                </a:rPr>
                <a:t>              </a:t>
              </a:r>
              <a:r>
                <a:rPr kumimoji="1" lang="en-US" altLang="zh-CN" sz="2400">
                  <a:solidFill>
                    <a:srgbClr val="000000"/>
                  </a:solidFill>
                  <a:latin typeface="Times New Roman" panose="02020603050405020304" pitchFamily="18" charset="0"/>
                </a:rPr>
                <a:t>AC=BC                    </a:t>
              </a:r>
            </a:p>
            <a:p>
              <a:pPr fontAlgn="base">
                <a:spcBef>
                  <a:spcPct val="0"/>
                </a:spcBef>
                <a:spcAft>
                  <a:spcPct val="0"/>
                </a:spcAft>
              </a:pPr>
              <a:r>
                <a:rPr kumimoji="1" lang="en-US" altLang="zh-CN" sz="2400">
                  <a:solidFill>
                    <a:srgbClr val="000000"/>
                  </a:solidFill>
                  <a:latin typeface="Times New Roman" panose="02020603050405020304" pitchFamily="18" charset="0"/>
                </a:rPr>
                <a:t>              ∠ PCA= ∠ PCB                </a:t>
              </a:r>
            </a:p>
            <a:p>
              <a:pPr fontAlgn="base">
                <a:spcBef>
                  <a:spcPct val="0"/>
                </a:spcBef>
                <a:spcAft>
                  <a:spcPct val="0"/>
                </a:spcAft>
              </a:pPr>
              <a:r>
                <a:rPr kumimoji="1" lang="en-US" altLang="zh-CN" sz="2400">
                  <a:solidFill>
                    <a:srgbClr val="000000"/>
                  </a:solidFill>
                  <a:latin typeface="Times New Roman" panose="02020603050405020304" pitchFamily="18" charset="0"/>
                </a:rPr>
                <a:t>                PC=PC                    </a:t>
              </a:r>
            </a:p>
            <a:p>
              <a:pPr fontAlgn="base">
                <a:spcBef>
                  <a:spcPct val="0"/>
                </a:spcBef>
                <a:spcAft>
                  <a:spcPct val="0"/>
                </a:spcAft>
              </a:pPr>
              <a:r>
                <a:rPr kumimoji="1" lang="en-US" altLang="zh-CN" sz="2400">
                  <a:solidFill>
                    <a:srgbClr val="000000"/>
                  </a:solidFill>
                  <a:latin typeface="Times New Roman" panose="02020603050405020304" pitchFamily="18" charset="0"/>
                </a:rPr>
                <a:t>            ∴ ΔPAC ≌Δ PBC</a:t>
              </a:r>
            </a:p>
            <a:p>
              <a:pPr fontAlgn="base">
                <a:spcBef>
                  <a:spcPct val="0"/>
                </a:spcBef>
                <a:spcAft>
                  <a:spcPct val="0"/>
                </a:spcAft>
              </a:pPr>
              <a:r>
                <a:rPr kumimoji="1" lang="en-US" altLang="zh-CN" sz="2400">
                  <a:solidFill>
                    <a:srgbClr val="000000"/>
                  </a:solidFill>
                  <a:latin typeface="Times New Roman" panose="02020603050405020304" pitchFamily="18" charset="0"/>
                </a:rPr>
                <a:t>            ∴PA=PB</a:t>
              </a:r>
            </a:p>
          </p:txBody>
        </p:sp>
        <p:sp>
          <p:nvSpPr>
            <p:cNvPr id="188444" name="AutoShape 28"/>
            <p:cNvSpPr/>
            <p:nvPr/>
          </p:nvSpPr>
          <p:spPr bwMode="auto">
            <a:xfrm>
              <a:off x="720" y="2592"/>
              <a:ext cx="96" cy="528"/>
            </a:xfrm>
            <a:prstGeom prst="leftBrace">
              <a:avLst>
                <a:gd name="adj1" fmla="val 45833"/>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188436"/>
                                        </p:tgtEl>
                                        <p:attrNameLst>
                                          <p:attrName>style.visibility</p:attrName>
                                        </p:attrNameLst>
                                      </p:cBhvr>
                                      <p:to>
                                        <p:strVal val="visible"/>
                                      </p:to>
                                    </p:set>
                                    <p:animEffect transition="in" filter="blinds(vertical)">
                                      <p:cBhvr>
                                        <p:cTn id="7" dur="500"/>
                                        <p:tgtEl>
                                          <p:spTgt spid="18843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8442"/>
                                        </p:tgtEl>
                                        <p:attrNameLst>
                                          <p:attrName>style.visibility</p:attrName>
                                        </p:attrNameLst>
                                      </p:cBhvr>
                                      <p:to>
                                        <p:strVal val="visible"/>
                                      </p:to>
                                    </p:set>
                                    <p:animEffect transition="in" filter="blinds(horizontal)">
                                      <p:cBhvr>
                                        <p:cTn id="12" dur="500"/>
                                        <p:tgtEl>
                                          <p:spTgt spid="188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9442" name="Group 2"/>
          <p:cNvGrpSpPr/>
          <p:nvPr/>
        </p:nvGrpSpPr>
        <p:grpSpPr bwMode="auto">
          <a:xfrm>
            <a:off x="468313" y="333375"/>
            <a:ext cx="8001000" cy="1449387"/>
            <a:chOff x="295" y="210"/>
            <a:chExt cx="5040" cy="913"/>
          </a:xfrm>
        </p:grpSpPr>
        <p:sp>
          <p:nvSpPr>
            <p:cNvPr id="189443" name="Text Box 3"/>
            <p:cNvSpPr txBox="1">
              <a:spLocks noChangeArrowheads="1"/>
            </p:cNvSpPr>
            <p:nvPr/>
          </p:nvSpPr>
          <p:spPr bwMode="auto">
            <a:xfrm>
              <a:off x="295" y="605"/>
              <a:ext cx="504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b="1" dirty="0">
                  <a:solidFill>
                    <a:srgbClr val="FF0000"/>
                  </a:solidFill>
                  <a:latin typeface="Times New Roman" panose="02020603050405020304" pitchFamily="18" charset="0"/>
                </a:rPr>
                <a:t>性质定理：</a:t>
              </a:r>
              <a:r>
                <a:rPr kumimoji="1" lang="zh-CN" altLang="en-US" sz="2400" b="1" dirty="0">
                  <a:solidFill>
                    <a:srgbClr val="000000"/>
                  </a:solidFill>
                  <a:latin typeface="Times New Roman" panose="02020603050405020304" pitchFamily="18" charset="0"/>
                </a:rPr>
                <a:t>线段垂直平分线上的点和这条线段两个端点的距离相等。</a:t>
              </a:r>
            </a:p>
          </p:txBody>
        </p:sp>
        <p:sp>
          <p:nvSpPr>
            <p:cNvPr id="189444" name="Text Box 4"/>
            <p:cNvSpPr txBox="1">
              <a:spLocks noChangeArrowheads="1"/>
            </p:cNvSpPr>
            <p:nvPr/>
          </p:nvSpPr>
          <p:spPr bwMode="auto">
            <a:xfrm>
              <a:off x="1474" y="210"/>
              <a:ext cx="21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zh-CN" altLang="en-US" sz="3200" b="1" dirty="0">
                  <a:solidFill>
                    <a:srgbClr val="000000"/>
                  </a:solidFill>
                  <a:latin typeface="Times New Roman" panose="02020603050405020304" pitchFamily="18" charset="0"/>
                </a:rPr>
                <a:t>线段的垂直平分线</a:t>
              </a:r>
            </a:p>
          </p:txBody>
        </p:sp>
      </p:grpSp>
      <p:grpSp>
        <p:nvGrpSpPr>
          <p:cNvPr id="189445" name="Group 5"/>
          <p:cNvGrpSpPr/>
          <p:nvPr/>
        </p:nvGrpSpPr>
        <p:grpSpPr bwMode="auto">
          <a:xfrm>
            <a:off x="5157788" y="1371600"/>
            <a:ext cx="3986212" cy="5486400"/>
            <a:chOff x="3249" y="864"/>
            <a:chExt cx="2511" cy="3456"/>
          </a:xfrm>
        </p:grpSpPr>
        <p:sp>
          <p:nvSpPr>
            <p:cNvPr id="189446" name="Line 6"/>
            <p:cNvSpPr>
              <a:spLocks noChangeShapeType="1"/>
            </p:cNvSpPr>
            <p:nvPr/>
          </p:nvSpPr>
          <p:spPr bwMode="auto">
            <a:xfrm>
              <a:off x="3537" y="3168"/>
              <a:ext cx="1968"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89447" name="Line 7"/>
            <p:cNvSpPr>
              <a:spLocks noChangeShapeType="1"/>
            </p:cNvSpPr>
            <p:nvPr/>
          </p:nvSpPr>
          <p:spPr bwMode="auto">
            <a:xfrm>
              <a:off x="4545" y="912"/>
              <a:ext cx="0" cy="3408"/>
            </a:xfrm>
            <a:prstGeom prst="line">
              <a:avLst/>
            </a:prstGeom>
            <a:noFill/>
            <a:ln w="28575">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grpSp>
          <p:nvGrpSpPr>
            <p:cNvPr id="189448" name="Group 8"/>
            <p:cNvGrpSpPr/>
            <p:nvPr/>
          </p:nvGrpSpPr>
          <p:grpSpPr bwMode="auto">
            <a:xfrm>
              <a:off x="3249" y="3120"/>
              <a:ext cx="2511" cy="288"/>
              <a:chOff x="2496" y="2976"/>
              <a:chExt cx="2511" cy="288"/>
            </a:xfrm>
          </p:grpSpPr>
          <p:sp>
            <p:nvSpPr>
              <p:cNvPr id="189449" name="Text Box 9"/>
              <p:cNvSpPr txBox="1">
                <a:spLocks noChangeArrowheads="1"/>
              </p:cNvSpPr>
              <p:nvPr/>
            </p:nvSpPr>
            <p:spPr bwMode="auto">
              <a:xfrm>
                <a:off x="2496" y="2976"/>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A</a:t>
                </a:r>
              </a:p>
            </p:txBody>
          </p:sp>
          <p:sp>
            <p:nvSpPr>
              <p:cNvPr id="189450" name="Text Box 10"/>
              <p:cNvSpPr txBox="1">
                <a:spLocks noChangeArrowheads="1"/>
              </p:cNvSpPr>
              <p:nvPr/>
            </p:nvSpPr>
            <p:spPr bwMode="auto">
              <a:xfrm>
                <a:off x="4752" y="2976"/>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B</a:t>
                </a:r>
              </a:p>
            </p:txBody>
          </p:sp>
        </p:grpSp>
        <p:sp>
          <p:nvSpPr>
            <p:cNvPr id="189451" name="Oval 11"/>
            <p:cNvSpPr>
              <a:spLocks noChangeArrowheads="1"/>
            </p:cNvSpPr>
            <p:nvPr/>
          </p:nvSpPr>
          <p:spPr bwMode="auto">
            <a:xfrm>
              <a:off x="4519" y="1607"/>
              <a:ext cx="48" cy="48"/>
            </a:xfrm>
            <a:prstGeom prst="ellipse">
              <a:avLst/>
            </a:prstGeom>
            <a:solidFill>
              <a:srgbClr val="FF00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89452" name="Line 12"/>
            <p:cNvSpPr>
              <a:spLocks noChangeShapeType="1"/>
            </p:cNvSpPr>
            <p:nvPr/>
          </p:nvSpPr>
          <p:spPr bwMode="auto">
            <a:xfrm flipV="1">
              <a:off x="3537" y="1632"/>
              <a:ext cx="1008" cy="1536"/>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89453" name="Line 13"/>
            <p:cNvSpPr>
              <a:spLocks noChangeShapeType="1"/>
            </p:cNvSpPr>
            <p:nvPr/>
          </p:nvSpPr>
          <p:spPr bwMode="auto">
            <a:xfrm>
              <a:off x="4545" y="1632"/>
              <a:ext cx="960" cy="1536"/>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89454" name="Text Box 14"/>
            <p:cNvSpPr txBox="1">
              <a:spLocks noChangeArrowheads="1"/>
            </p:cNvSpPr>
            <p:nvPr/>
          </p:nvSpPr>
          <p:spPr bwMode="auto">
            <a:xfrm>
              <a:off x="4257" y="1440"/>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P</a:t>
              </a:r>
            </a:p>
          </p:txBody>
        </p:sp>
        <p:grpSp>
          <p:nvGrpSpPr>
            <p:cNvPr id="189455" name="Group 15"/>
            <p:cNvGrpSpPr/>
            <p:nvPr/>
          </p:nvGrpSpPr>
          <p:grpSpPr bwMode="auto">
            <a:xfrm>
              <a:off x="4545" y="864"/>
              <a:ext cx="303" cy="3408"/>
              <a:chOff x="4272" y="672"/>
              <a:chExt cx="303" cy="3408"/>
            </a:xfrm>
          </p:grpSpPr>
          <p:sp>
            <p:nvSpPr>
              <p:cNvPr id="189456" name="Text Box 16"/>
              <p:cNvSpPr txBox="1">
                <a:spLocks noChangeArrowheads="1"/>
              </p:cNvSpPr>
              <p:nvPr/>
            </p:nvSpPr>
            <p:spPr bwMode="auto">
              <a:xfrm>
                <a:off x="4272" y="672"/>
                <a:ext cx="2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i="1">
                    <a:solidFill>
                      <a:srgbClr val="000000"/>
                    </a:solidFill>
                    <a:latin typeface="Times New Roman" panose="02020603050405020304" pitchFamily="18" charset="0"/>
                  </a:rPr>
                  <a:t>M</a:t>
                </a:r>
              </a:p>
            </p:txBody>
          </p:sp>
          <p:sp>
            <p:nvSpPr>
              <p:cNvPr id="189457" name="Text Box 17"/>
              <p:cNvSpPr txBox="1">
                <a:spLocks noChangeArrowheads="1"/>
              </p:cNvSpPr>
              <p:nvPr/>
            </p:nvSpPr>
            <p:spPr bwMode="auto">
              <a:xfrm>
                <a:off x="4320" y="3792"/>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i="1">
                    <a:solidFill>
                      <a:srgbClr val="000000"/>
                    </a:solidFill>
                    <a:latin typeface="Times New Roman" panose="02020603050405020304" pitchFamily="18" charset="0"/>
                  </a:rPr>
                  <a:t>N</a:t>
                </a:r>
              </a:p>
            </p:txBody>
          </p:sp>
        </p:grpSp>
      </p:grpSp>
      <p:sp>
        <p:nvSpPr>
          <p:cNvPr id="189458" name="Text Box 18"/>
          <p:cNvSpPr txBox="1">
            <a:spLocks noChangeArrowheads="1"/>
          </p:cNvSpPr>
          <p:nvPr/>
        </p:nvSpPr>
        <p:spPr bwMode="auto">
          <a:xfrm>
            <a:off x="6705600" y="50292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C</a:t>
            </a:r>
          </a:p>
        </p:txBody>
      </p:sp>
      <p:sp>
        <p:nvSpPr>
          <p:cNvPr id="189459" name="Rectangle 19"/>
          <p:cNvSpPr>
            <a:spLocks noChangeArrowheads="1"/>
          </p:cNvSpPr>
          <p:nvPr/>
        </p:nvSpPr>
        <p:spPr bwMode="auto">
          <a:xfrm>
            <a:off x="7215188" y="4786313"/>
            <a:ext cx="228600" cy="228600"/>
          </a:xfrm>
          <a:prstGeom prst="rect">
            <a:avLst/>
          </a:prstGeom>
          <a:solidFill>
            <a:srgbClr val="FFFFFF"/>
          </a:solidFill>
          <a:ln w="127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89460" name="Text Box 20"/>
          <p:cNvSpPr txBox="1">
            <a:spLocks noChangeArrowheads="1"/>
          </p:cNvSpPr>
          <p:nvPr/>
        </p:nvSpPr>
        <p:spPr bwMode="auto">
          <a:xfrm>
            <a:off x="5029200" y="2743200"/>
            <a:ext cx="1295400" cy="466725"/>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kumimoji="1" lang="en-US" altLang="zh-CN" sz="2400" b="1" i="1">
                <a:solidFill>
                  <a:srgbClr val="0000FF"/>
                </a:solidFill>
                <a:latin typeface="Times New Roman" panose="02020603050405020304" pitchFamily="18" charset="0"/>
              </a:rPr>
              <a:t>PA=PB</a:t>
            </a:r>
            <a:endParaRPr kumimoji="1" lang="en-US" altLang="zh-CN" sz="2400" b="1">
              <a:solidFill>
                <a:srgbClr val="000000"/>
              </a:solidFill>
              <a:latin typeface="Times New Roman" panose="02020603050405020304" pitchFamily="18" charset="0"/>
            </a:endParaRPr>
          </a:p>
        </p:txBody>
      </p:sp>
      <p:sp>
        <p:nvSpPr>
          <p:cNvPr id="189461" name="Text Box 21"/>
          <p:cNvSpPr txBox="1">
            <a:spLocks noChangeArrowheads="1"/>
          </p:cNvSpPr>
          <p:nvPr/>
        </p:nvSpPr>
        <p:spPr bwMode="auto">
          <a:xfrm>
            <a:off x="304800" y="2514600"/>
            <a:ext cx="1676400" cy="1196975"/>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b="1">
                <a:solidFill>
                  <a:srgbClr val="000000"/>
                </a:solidFill>
                <a:latin typeface="宋体" panose="02010600030101010101" pitchFamily="2" charset="-122"/>
              </a:rPr>
              <a:t>点</a:t>
            </a:r>
            <a:r>
              <a:rPr kumimoji="1" lang="en-US" altLang="zh-CN" sz="2400" b="1">
                <a:solidFill>
                  <a:srgbClr val="000000"/>
                </a:solidFill>
                <a:latin typeface="宋体" panose="02010600030101010101" pitchFamily="2" charset="-122"/>
              </a:rPr>
              <a:t>P</a:t>
            </a:r>
            <a:r>
              <a:rPr kumimoji="1" lang="zh-CN" altLang="en-US" sz="2400" b="1">
                <a:solidFill>
                  <a:srgbClr val="000000"/>
                </a:solidFill>
                <a:latin typeface="宋体" panose="02010600030101010101" pitchFamily="2" charset="-122"/>
              </a:rPr>
              <a:t>在线段</a:t>
            </a:r>
            <a:r>
              <a:rPr kumimoji="1" lang="en-US" altLang="zh-CN" sz="2400" b="1">
                <a:solidFill>
                  <a:srgbClr val="000000"/>
                </a:solidFill>
                <a:latin typeface="宋体" panose="02010600030101010101" pitchFamily="2" charset="-122"/>
              </a:rPr>
              <a:t>AB</a:t>
            </a:r>
            <a:r>
              <a:rPr kumimoji="1" lang="zh-CN" altLang="en-US" sz="2400" b="1">
                <a:solidFill>
                  <a:srgbClr val="000000"/>
                </a:solidFill>
                <a:latin typeface="宋体" panose="02010600030101010101" pitchFamily="2" charset="-122"/>
              </a:rPr>
              <a:t>的垂直平分线上</a:t>
            </a:r>
          </a:p>
        </p:txBody>
      </p:sp>
      <p:sp>
        <p:nvSpPr>
          <p:cNvPr id="189462" name="Line 22"/>
          <p:cNvSpPr>
            <a:spLocks noChangeShapeType="1"/>
          </p:cNvSpPr>
          <p:nvPr/>
        </p:nvSpPr>
        <p:spPr bwMode="auto">
          <a:xfrm>
            <a:off x="1981200" y="3048000"/>
            <a:ext cx="3048000" cy="0"/>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89463" name="Text Box 23"/>
          <p:cNvSpPr txBox="1">
            <a:spLocks noChangeArrowheads="1"/>
          </p:cNvSpPr>
          <p:nvPr/>
        </p:nvSpPr>
        <p:spPr bwMode="auto">
          <a:xfrm>
            <a:off x="2057400" y="2286000"/>
            <a:ext cx="27590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1600" b="1" dirty="0">
                <a:solidFill>
                  <a:srgbClr val="A50021"/>
                </a:solidFill>
                <a:latin typeface="Times New Roman" panose="02020603050405020304" pitchFamily="18" charset="0"/>
              </a:rPr>
              <a:t>线段垂直平分线上的点和这条线段两个端点的距离相等</a:t>
            </a:r>
            <a:endParaRPr kumimoji="1" lang="zh-CN" altLang="en-US" sz="1600" dirty="0">
              <a:solidFill>
                <a:srgbClr val="000000"/>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ext Box 2"/>
          <p:cNvSpPr txBox="1">
            <a:spLocks noChangeArrowheads="1"/>
          </p:cNvSpPr>
          <p:nvPr/>
        </p:nvSpPr>
        <p:spPr bwMode="auto">
          <a:xfrm>
            <a:off x="2514600" y="153988"/>
            <a:ext cx="34480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zh-CN" altLang="en-US" sz="3200" b="1" dirty="0">
                <a:solidFill>
                  <a:srgbClr val="FF0000"/>
                </a:solidFill>
                <a:latin typeface="Times New Roman" panose="02020603050405020304" pitchFamily="18" charset="0"/>
              </a:rPr>
              <a:t>线段的垂直平分线</a:t>
            </a:r>
          </a:p>
        </p:txBody>
      </p:sp>
      <p:sp>
        <p:nvSpPr>
          <p:cNvPr id="190467" name="Line 3"/>
          <p:cNvSpPr>
            <a:spLocks noChangeShapeType="1"/>
          </p:cNvSpPr>
          <p:nvPr/>
        </p:nvSpPr>
        <p:spPr bwMode="auto">
          <a:xfrm>
            <a:off x="7215188" y="2590800"/>
            <a:ext cx="0" cy="2438400"/>
          </a:xfrm>
          <a:prstGeom prst="line">
            <a:avLst/>
          </a:prstGeom>
          <a:noFill/>
          <a:ln w="38100">
            <a:solidFill>
              <a:srgbClr val="CC66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grpSp>
        <p:nvGrpSpPr>
          <p:cNvPr id="190468" name="Group 4"/>
          <p:cNvGrpSpPr/>
          <p:nvPr/>
        </p:nvGrpSpPr>
        <p:grpSpPr bwMode="auto">
          <a:xfrm>
            <a:off x="5157788" y="2286000"/>
            <a:ext cx="3986212" cy="3124200"/>
            <a:chOff x="3249" y="1440"/>
            <a:chExt cx="2511" cy="1968"/>
          </a:xfrm>
        </p:grpSpPr>
        <p:sp>
          <p:nvSpPr>
            <p:cNvPr id="190469" name="Line 5"/>
            <p:cNvSpPr>
              <a:spLocks noChangeShapeType="1"/>
            </p:cNvSpPr>
            <p:nvPr/>
          </p:nvSpPr>
          <p:spPr bwMode="auto">
            <a:xfrm>
              <a:off x="3537" y="3168"/>
              <a:ext cx="1968"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grpSp>
          <p:nvGrpSpPr>
            <p:cNvPr id="190470" name="Group 6"/>
            <p:cNvGrpSpPr/>
            <p:nvPr/>
          </p:nvGrpSpPr>
          <p:grpSpPr bwMode="auto">
            <a:xfrm>
              <a:off x="3249" y="3120"/>
              <a:ext cx="2511" cy="288"/>
              <a:chOff x="2496" y="2976"/>
              <a:chExt cx="2511" cy="288"/>
            </a:xfrm>
          </p:grpSpPr>
          <p:sp>
            <p:nvSpPr>
              <p:cNvPr id="190471" name="Text Box 7"/>
              <p:cNvSpPr txBox="1">
                <a:spLocks noChangeArrowheads="1"/>
              </p:cNvSpPr>
              <p:nvPr/>
            </p:nvSpPr>
            <p:spPr bwMode="auto">
              <a:xfrm>
                <a:off x="2496" y="2976"/>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A</a:t>
                </a:r>
              </a:p>
            </p:txBody>
          </p:sp>
          <p:sp>
            <p:nvSpPr>
              <p:cNvPr id="190472" name="Text Box 8"/>
              <p:cNvSpPr txBox="1">
                <a:spLocks noChangeArrowheads="1"/>
              </p:cNvSpPr>
              <p:nvPr/>
            </p:nvSpPr>
            <p:spPr bwMode="auto">
              <a:xfrm>
                <a:off x="4752" y="2976"/>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B</a:t>
                </a:r>
              </a:p>
            </p:txBody>
          </p:sp>
        </p:grpSp>
        <p:sp>
          <p:nvSpPr>
            <p:cNvPr id="190473" name="Oval 9"/>
            <p:cNvSpPr>
              <a:spLocks noChangeArrowheads="1"/>
            </p:cNvSpPr>
            <p:nvPr/>
          </p:nvSpPr>
          <p:spPr bwMode="auto">
            <a:xfrm>
              <a:off x="4519" y="1607"/>
              <a:ext cx="48" cy="48"/>
            </a:xfrm>
            <a:prstGeom prst="ellipse">
              <a:avLst/>
            </a:prstGeom>
            <a:solidFill>
              <a:srgbClr val="FF00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90474" name="Line 10"/>
            <p:cNvSpPr>
              <a:spLocks noChangeShapeType="1"/>
            </p:cNvSpPr>
            <p:nvPr/>
          </p:nvSpPr>
          <p:spPr bwMode="auto">
            <a:xfrm flipV="1">
              <a:off x="3537" y="1632"/>
              <a:ext cx="1008" cy="1536"/>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90475" name="Line 11"/>
            <p:cNvSpPr>
              <a:spLocks noChangeShapeType="1"/>
            </p:cNvSpPr>
            <p:nvPr/>
          </p:nvSpPr>
          <p:spPr bwMode="auto">
            <a:xfrm>
              <a:off x="4545" y="1632"/>
              <a:ext cx="960" cy="1536"/>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90476" name="Text Box 12"/>
            <p:cNvSpPr txBox="1">
              <a:spLocks noChangeArrowheads="1"/>
            </p:cNvSpPr>
            <p:nvPr/>
          </p:nvSpPr>
          <p:spPr bwMode="auto">
            <a:xfrm>
              <a:off x="4257" y="1440"/>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P</a:t>
              </a:r>
            </a:p>
          </p:txBody>
        </p:sp>
      </p:grpSp>
      <p:sp>
        <p:nvSpPr>
          <p:cNvPr id="190477" name="Text Box 13"/>
          <p:cNvSpPr txBox="1">
            <a:spLocks noChangeArrowheads="1"/>
          </p:cNvSpPr>
          <p:nvPr/>
        </p:nvSpPr>
        <p:spPr bwMode="auto">
          <a:xfrm>
            <a:off x="6775450" y="50292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b="1">
                <a:solidFill>
                  <a:srgbClr val="000000"/>
                </a:solidFill>
                <a:latin typeface="Times New Roman" panose="02020603050405020304" pitchFamily="18" charset="0"/>
              </a:rPr>
              <a:t>C</a:t>
            </a:r>
          </a:p>
        </p:txBody>
      </p:sp>
      <p:sp>
        <p:nvSpPr>
          <p:cNvPr id="190478" name="Rectangle 14"/>
          <p:cNvSpPr>
            <a:spLocks noChangeArrowheads="1"/>
          </p:cNvSpPr>
          <p:nvPr/>
        </p:nvSpPr>
        <p:spPr bwMode="auto">
          <a:xfrm>
            <a:off x="7215188" y="4786313"/>
            <a:ext cx="228600" cy="228600"/>
          </a:xfrm>
          <a:prstGeom prst="rect">
            <a:avLst/>
          </a:prstGeom>
          <a:solidFill>
            <a:srgbClr val="FFFFFF"/>
          </a:solidFill>
          <a:ln w="12700" cap="rnd">
            <a:solidFill>
              <a:srgbClr val="CC6600"/>
            </a:solidFill>
            <a:prstDash val="sysDot"/>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90479" name="Text Box 15"/>
          <p:cNvSpPr txBox="1">
            <a:spLocks noChangeArrowheads="1"/>
          </p:cNvSpPr>
          <p:nvPr/>
        </p:nvSpPr>
        <p:spPr bwMode="auto">
          <a:xfrm>
            <a:off x="533400" y="685800"/>
            <a:ext cx="815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b="1" dirty="0">
                <a:solidFill>
                  <a:srgbClr val="FF0000"/>
                </a:solidFill>
                <a:latin typeface="Times New Roman" panose="02020603050405020304" pitchFamily="18" charset="0"/>
              </a:rPr>
              <a:t>性质定理：</a:t>
            </a:r>
            <a:r>
              <a:rPr kumimoji="1" lang="zh-CN" altLang="en-US" sz="2400" b="1" dirty="0">
                <a:solidFill>
                  <a:srgbClr val="000000"/>
                </a:solidFill>
                <a:latin typeface="Times New Roman" panose="02020603050405020304" pitchFamily="18" charset="0"/>
              </a:rPr>
              <a:t>线段垂直平分线上的点和这条线段两个端 点的距离相等。</a:t>
            </a:r>
          </a:p>
        </p:txBody>
      </p:sp>
      <p:sp>
        <p:nvSpPr>
          <p:cNvPr id="190480" name="Text Box 16"/>
          <p:cNvSpPr txBox="1">
            <a:spLocks noChangeArrowheads="1"/>
          </p:cNvSpPr>
          <p:nvPr/>
        </p:nvSpPr>
        <p:spPr bwMode="auto">
          <a:xfrm>
            <a:off x="4876800" y="3352800"/>
            <a:ext cx="1295400" cy="466725"/>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kumimoji="1" lang="en-US" altLang="zh-CN" sz="2400" b="1" i="1">
                <a:solidFill>
                  <a:srgbClr val="0000FF"/>
                </a:solidFill>
                <a:latin typeface="Times New Roman" panose="02020603050405020304" pitchFamily="18" charset="0"/>
              </a:rPr>
              <a:t>PA=PB</a:t>
            </a:r>
            <a:endParaRPr kumimoji="1" lang="en-US" altLang="zh-CN" sz="2400" b="1">
              <a:solidFill>
                <a:srgbClr val="000000"/>
              </a:solidFill>
              <a:latin typeface="Times New Roman" panose="02020603050405020304" pitchFamily="18" charset="0"/>
            </a:endParaRPr>
          </a:p>
        </p:txBody>
      </p:sp>
      <p:sp>
        <p:nvSpPr>
          <p:cNvPr id="190481" name="Text Box 17"/>
          <p:cNvSpPr txBox="1">
            <a:spLocks noChangeArrowheads="1"/>
          </p:cNvSpPr>
          <p:nvPr/>
        </p:nvSpPr>
        <p:spPr bwMode="auto">
          <a:xfrm>
            <a:off x="304800" y="3048000"/>
            <a:ext cx="1676400" cy="1196975"/>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b="1">
                <a:solidFill>
                  <a:srgbClr val="000000"/>
                </a:solidFill>
                <a:latin typeface="宋体" panose="02010600030101010101" pitchFamily="2" charset="-122"/>
              </a:rPr>
              <a:t>点</a:t>
            </a:r>
            <a:r>
              <a:rPr kumimoji="1" lang="en-US" altLang="zh-CN" sz="2400" b="1">
                <a:solidFill>
                  <a:srgbClr val="000000"/>
                </a:solidFill>
                <a:latin typeface="宋体" panose="02010600030101010101" pitchFamily="2" charset="-122"/>
              </a:rPr>
              <a:t>P</a:t>
            </a:r>
            <a:r>
              <a:rPr kumimoji="1" lang="zh-CN" altLang="en-US" sz="2400" b="1">
                <a:solidFill>
                  <a:srgbClr val="000000"/>
                </a:solidFill>
                <a:latin typeface="宋体" panose="02010600030101010101" pitchFamily="2" charset="-122"/>
              </a:rPr>
              <a:t>在线段</a:t>
            </a:r>
            <a:r>
              <a:rPr kumimoji="1" lang="en-US" altLang="zh-CN" sz="2400" b="1">
                <a:solidFill>
                  <a:srgbClr val="000000"/>
                </a:solidFill>
                <a:latin typeface="宋体" panose="02010600030101010101" pitchFamily="2" charset="-122"/>
              </a:rPr>
              <a:t>AB</a:t>
            </a:r>
            <a:r>
              <a:rPr kumimoji="1" lang="zh-CN" altLang="en-US" sz="2400" b="1">
                <a:solidFill>
                  <a:srgbClr val="000000"/>
                </a:solidFill>
                <a:latin typeface="宋体" panose="02010600030101010101" pitchFamily="2" charset="-122"/>
              </a:rPr>
              <a:t>的垂直平分线上</a:t>
            </a:r>
          </a:p>
        </p:txBody>
      </p:sp>
      <p:sp>
        <p:nvSpPr>
          <p:cNvPr id="190482" name="Line 18"/>
          <p:cNvSpPr>
            <a:spLocks noChangeShapeType="1"/>
          </p:cNvSpPr>
          <p:nvPr/>
        </p:nvSpPr>
        <p:spPr bwMode="auto">
          <a:xfrm>
            <a:off x="2057400" y="3657600"/>
            <a:ext cx="2819400" cy="0"/>
          </a:xfrm>
          <a:prstGeom prst="line">
            <a:avLst/>
          </a:prstGeom>
          <a:noFill/>
          <a:ln w="38100">
            <a:solidFill>
              <a:schemeClr val="tx1"/>
            </a:solidFill>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90483" name="Text Box 19"/>
          <p:cNvSpPr txBox="1">
            <a:spLocks noChangeArrowheads="1"/>
          </p:cNvSpPr>
          <p:nvPr/>
        </p:nvSpPr>
        <p:spPr bwMode="auto">
          <a:xfrm>
            <a:off x="3124200" y="3276600"/>
            <a:ext cx="5334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en-US" altLang="zh-CN" sz="4800">
                <a:solidFill>
                  <a:srgbClr val="FF0000"/>
                </a:solidFill>
                <a:latin typeface="Times New Roman" panose="02020603050405020304" pitchFamily="18" charset="0"/>
              </a:rPr>
              <a:t>?</a:t>
            </a:r>
          </a:p>
        </p:txBody>
      </p:sp>
      <p:sp>
        <p:nvSpPr>
          <p:cNvPr id="190484" name="Text Box 20"/>
          <p:cNvSpPr txBox="1">
            <a:spLocks noChangeArrowheads="1"/>
          </p:cNvSpPr>
          <p:nvPr/>
        </p:nvSpPr>
        <p:spPr bwMode="auto">
          <a:xfrm>
            <a:off x="533400" y="1600200"/>
            <a:ext cx="815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400" b="1" dirty="0">
                <a:solidFill>
                  <a:srgbClr val="FF0000"/>
                </a:solidFill>
                <a:latin typeface="Times New Roman" panose="02020603050405020304" pitchFamily="18" charset="0"/>
              </a:rPr>
              <a:t>逆命题：</a:t>
            </a:r>
            <a:r>
              <a:rPr kumimoji="1" lang="zh-CN" altLang="en-US" sz="2400" b="1" dirty="0">
                <a:solidFill>
                  <a:srgbClr val="000000"/>
                </a:solidFill>
                <a:latin typeface="Times New Roman" panose="02020603050405020304" pitchFamily="18" charset="0"/>
              </a:rPr>
              <a:t>和一条线段两个端点距离相等的点，在这条线  段的垂直平分线上。</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04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1" fill="hold" grpId="0" nodeType="clickEffect">
                                  <p:stCondLst>
                                    <p:cond delay="0"/>
                                  </p:stCondLst>
                                  <p:childTnLst>
                                    <p:set>
                                      <p:cBhvr>
                                        <p:cTn id="10" dur="1" fill="hold">
                                          <p:stCondLst>
                                            <p:cond delay="0"/>
                                          </p:stCondLst>
                                        </p:cTn>
                                        <p:tgtEl>
                                          <p:spTgt spid="190467"/>
                                        </p:tgtEl>
                                        <p:attrNameLst>
                                          <p:attrName>style.visibility</p:attrName>
                                        </p:attrNameLst>
                                      </p:cBhvr>
                                      <p:to>
                                        <p:strVal val="visible"/>
                                      </p:to>
                                    </p:set>
                                    <p:animEffect transition="in" filter="slide(fromTop)">
                                      <p:cBhvr>
                                        <p:cTn id="11" dur="500"/>
                                        <p:tgtEl>
                                          <p:spTgt spid="190467"/>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499"/>
                                          </p:stCondLst>
                                        </p:cTn>
                                        <p:tgtEl>
                                          <p:spTgt spid="190478"/>
                                        </p:tgtEl>
                                        <p:attrNameLst>
                                          <p:attrName>style.visibility</p:attrName>
                                        </p:attrNameLst>
                                      </p:cBhvr>
                                      <p:to>
                                        <p:strVal val="visible"/>
                                      </p:to>
                                    </p:set>
                                  </p:childTnLst>
                                </p:cTn>
                              </p:par>
                            </p:childTnLst>
                          </p:cTn>
                        </p:par>
                        <p:par>
                          <p:cTn id="15" fill="hold">
                            <p:stCondLst>
                              <p:cond delay="1000"/>
                            </p:stCondLst>
                            <p:childTnLst>
                              <p:par>
                                <p:cTn id="16" presetID="1" presetClass="entr" presetSubtype="0" fill="hold" grpId="0" nodeType="afterEffect">
                                  <p:stCondLst>
                                    <p:cond delay="0"/>
                                  </p:stCondLst>
                                  <p:childTnLst>
                                    <p:set>
                                      <p:cBhvr>
                                        <p:cTn id="17" dur="1" fill="hold">
                                          <p:stCondLst>
                                            <p:cond delay="499"/>
                                          </p:stCondLst>
                                        </p:cTn>
                                        <p:tgtEl>
                                          <p:spTgt spid="1904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animBg="1"/>
      <p:bldP spid="190477" grpId="0" autoUpdateAnimBg="0"/>
      <p:bldP spid="190478" grpId="0" animBg="1"/>
      <p:bldP spid="190484" grpId="0" autoUpdateAnimBg="0"/>
    </p:bldLst>
  </p:timing>
</p:sld>
</file>

<file path=ppt/theme/theme1.xml><?xml version="1.0" encoding="utf-8"?>
<a:theme xmlns:a="http://schemas.openxmlformats.org/drawingml/2006/main" name="WWW.2PPT.COM&#10;">
  <a:themeElements>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ww.7cxk.com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ww.7cxk.com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ww.7cxk.com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ww.7cxk.com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ww.7cxk.com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ww.7cxk.com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ww.7cxk.com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ww.7cxk.com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ww.7cxk.com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ww.7cxk.com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ww.7cxk.com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ww.7cxk.com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1312</Words>
  <Application>Microsoft Office PowerPoint</Application>
  <PresentationFormat>全屏显示(4:3)</PresentationFormat>
  <Paragraphs>176</Paragraphs>
  <Slides>24</Slides>
  <Notes>2</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2</vt:i4>
      </vt:variant>
      <vt:variant>
        <vt:lpstr>幻灯片标题</vt:lpstr>
      </vt:variant>
      <vt:variant>
        <vt:i4>24</vt:i4>
      </vt:variant>
    </vt:vector>
  </HeadingPairs>
  <TitlesOfParts>
    <vt:vector size="36" baseType="lpstr">
      <vt:lpstr>方正姚体</vt:lpstr>
      <vt:lpstr>汉仪大宋简</vt:lpstr>
      <vt:lpstr>黑体</vt:lpstr>
      <vt:lpstr>隶书</vt:lpstr>
      <vt:lpstr>宋体</vt:lpstr>
      <vt:lpstr>微软雅黑</vt:lpstr>
      <vt:lpstr>Arial</vt:lpstr>
      <vt:lpstr>Calibri</vt:lpstr>
      <vt:lpstr>Times New Roman</vt:lpstr>
      <vt:lpstr>WWW.2PPT.COM
</vt:lpstr>
      <vt:lpstr>Equation.3</vt:lpstr>
      <vt:lpstr>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实际问题1</vt:lpstr>
      <vt:lpstr>实际问题2</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2017-09-19T01:26:00Z</dcterms:created>
  <dcterms:modified xsi:type="dcterms:W3CDTF">2023-01-17T03:23:27Z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3ECD692988F943B0B88A63DA5F0D5706</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