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21BCF-2395-4A6A-8C5D-F9E8E24CA8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9A51B-1CC5-4248-955A-CAA5D6E8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8345B-2277-4F98-9058-FD71C5E86B25}" type="slidenum">
              <a:rPr lang="en-US" smtClean="0">
                <a:solidFill>
                  <a:prstClr val="black"/>
                </a:solidFill>
              </a:r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8345B-2277-4F98-9058-FD71C5E86B25}" type="slidenum">
              <a:rPr lang="en-US" smtClean="0">
                <a:solidFill>
                  <a:prstClr val="black"/>
                </a:solidFill>
              </a:r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BAE9B-D6C9-48F9-BEED-74DB2280176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48EC8-C1E0-41E8-BBBA-EC568C48059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FFE05-A544-4D0D-9969-2CE222ABB4B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85CF4-95AD-41C6-975B-F91F17B7E56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A0100-61BC-4657-83C6-9542C6BF32B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E6D2-0EB2-46CD-9571-34096F5B498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FAB57-FFA2-4131-B572-F0EDC861FF9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2FD20-DE20-4DDE-8024-1B307DE274C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A8E58-D3A2-40DA-8F6D-770A4948A95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3829B-54D4-4BCB-9C91-02A8AC2D2A9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81120-8A3E-4450-8A53-C98353B67A2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F7C33-A7E1-44B5-B1FE-23938B2F18E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D8D77-7A2A-4AD9-BF5F-F042535E385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72795-310B-43CD-B162-F9D7A91E54C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95DFC-BEB6-44B9-ADC1-F20BE5F5F8D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2027B-8654-4CB0-B199-0C5FFF78679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DE74A-CFBA-46F6-B4C4-7A1021B15AD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06E11-3F7F-4F77-94CB-DDED9A0EED8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B61AC-8162-4D38-B1F9-C58240E76D9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E1A1B-3438-4927-8ACB-5B0C87B9519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D148F1-307F-4BD4-9F44-3A94C7476B7D}" type="datetimeFigureOut"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2023-01-17</a:t>
            </a:fld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433E13-7B80-43AF-8051-A0849F8C9F3E}" type="slidenum"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slide" Target="slide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slide" Target="slide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564" y="3570734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汉仪中圆简" pitchFamily="49" charset="-122"/>
                <a:ea typeface="汉仪中圆简" pitchFamily="49" charset="-122"/>
              </a:rPr>
              <a:t>求一个数比另一个数多（少）百分之几</a:t>
            </a:r>
          </a:p>
        </p:txBody>
      </p:sp>
      <p:sp>
        <p:nvSpPr>
          <p:cNvPr id="3" name="矩形 2"/>
          <p:cNvSpPr/>
          <p:nvPr/>
        </p:nvSpPr>
        <p:spPr>
          <a:xfrm>
            <a:off x="2876925" y="533837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51720" y="1340768"/>
            <a:ext cx="48173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欢乐农家游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三、自主练习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84213" y="465296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468313" y="1239838"/>
            <a:ext cx="73437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1.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文化路小学六年级有男生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100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人、女生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125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人。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 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）男生人数比女生人数少百分之几？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 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）女生人数比男生人数多百分之几？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900113" y="4883150"/>
            <a:ext cx="705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想一想：这两个问题有什么联系与区别？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719138" y="2781300"/>
            <a:ext cx="493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125-100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÷125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5472113" y="33147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= 25 ÷100</a:t>
            </a:r>
            <a:endParaRPr lang="zh-CN" altLang="en-US" sz="2400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900113" y="5445125"/>
            <a:ext cx="684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</a:rPr>
              <a:t>联系：都要先求女生比男生多多少人。</a:t>
            </a:r>
          </a:p>
        </p:txBody>
      </p:sp>
      <p:pic>
        <p:nvPicPr>
          <p:cNvPr id="1229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5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60488" y="3286125"/>
            <a:ext cx="252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= 25 ÷125</a:t>
            </a:r>
            <a:endParaRPr lang="zh-CN" altLang="en-US" sz="2400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1366838" y="3746500"/>
            <a:ext cx="493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= 20%</a:t>
            </a:r>
          </a:p>
        </p:txBody>
      </p:sp>
      <p:sp>
        <p:nvSpPr>
          <p:cNvPr id="12301" name="Text Box 11"/>
          <p:cNvSpPr txBox="1">
            <a:spLocks noChangeArrowheads="1"/>
          </p:cNvSpPr>
          <p:nvPr/>
        </p:nvSpPr>
        <p:spPr bwMode="auto">
          <a:xfrm>
            <a:off x="900113" y="4292600"/>
            <a:ext cx="4932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答：男生人数比女生人数少</a:t>
            </a:r>
            <a:r>
              <a:rPr lang="en-US" sz="2000" dirty="0">
                <a:solidFill>
                  <a:srgbClr val="0000FF"/>
                </a:solidFill>
                <a:latin typeface="楷体_GB2312" pitchFamily="1" charset="-122"/>
              </a:rPr>
              <a:t>20%</a:t>
            </a: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12302" name="Text Box 12"/>
          <p:cNvSpPr txBox="1">
            <a:spLocks noChangeArrowheads="1"/>
          </p:cNvSpPr>
          <p:nvPr/>
        </p:nvSpPr>
        <p:spPr bwMode="auto">
          <a:xfrm>
            <a:off x="4824413" y="2809875"/>
            <a:ext cx="493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125-100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÷100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     </a:t>
            </a:r>
          </a:p>
        </p:txBody>
      </p:sp>
      <p:sp>
        <p:nvSpPr>
          <p:cNvPr id="12303" name="Text Box 12"/>
          <p:cNvSpPr txBox="1">
            <a:spLocks noChangeArrowheads="1"/>
          </p:cNvSpPr>
          <p:nvPr/>
        </p:nvSpPr>
        <p:spPr bwMode="auto">
          <a:xfrm>
            <a:off x="5465763" y="3760788"/>
            <a:ext cx="184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= 25%</a:t>
            </a:r>
          </a:p>
        </p:txBody>
      </p:sp>
      <p:sp>
        <p:nvSpPr>
          <p:cNvPr id="12304" name="Text Box 12"/>
          <p:cNvSpPr txBox="1">
            <a:spLocks noChangeArrowheads="1"/>
          </p:cNvSpPr>
          <p:nvPr/>
        </p:nvSpPr>
        <p:spPr bwMode="auto">
          <a:xfrm>
            <a:off x="5032375" y="4292600"/>
            <a:ext cx="424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答：女生人数比男生人数多</a:t>
            </a:r>
            <a:r>
              <a:rPr lang="en-US" sz="2000" dirty="0">
                <a:solidFill>
                  <a:srgbClr val="0000FF"/>
                </a:solidFill>
                <a:latin typeface="楷体_GB2312" pitchFamily="1" charset="-122"/>
              </a:rPr>
              <a:t>25%</a:t>
            </a: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12305" name="Text Box 13"/>
          <p:cNvSpPr txBox="1">
            <a:spLocks noChangeArrowheads="1"/>
          </p:cNvSpPr>
          <p:nvPr/>
        </p:nvSpPr>
        <p:spPr bwMode="auto">
          <a:xfrm>
            <a:off x="900113" y="5949950"/>
            <a:ext cx="511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</a:rPr>
              <a:t>区别： </a:t>
            </a:r>
            <a:r>
              <a:rPr lang="zh-CN" altLang="en-US" sz="2400" dirty="0">
                <a:solidFill>
                  <a:srgbClr val="FF0000"/>
                </a:solidFill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</a:rPr>
              <a:t>单位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</a:rPr>
              <a:t>不同。</a:t>
            </a:r>
            <a:endParaRPr lang="en-US" sz="2400" dirty="0">
              <a:solidFill>
                <a:srgbClr val="FF0000"/>
              </a:solidFill>
              <a:latin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5" grpId="0" autoUpdateAnimBg="0"/>
      <p:bldP spid="12296" grpId="0" autoUpdateAnimBg="0"/>
      <p:bldP spid="12297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1230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三、自主练习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4213" y="465296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1187450" y="1700213"/>
            <a:ext cx="3744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454025" y="1196975"/>
            <a:ext cx="5762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2.</a:t>
            </a:r>
            <a:endParaRPr lang="zh-CN" alt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1763713" y="2781300"/>
            <a:ext cx="4897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    60 ÷ 240 =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25%</a:t>
            </a:r>
            <a:endParaRPr lang="en-US" sz="2400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pic>
        <p:nvPicPr>
          <p:cNvPr id="1332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5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755650" y="1268413"/>
            <a:ext cx="7559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六年级一班图书角原来有图书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240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本，这学期又购进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60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本。图书角的书增加了百分之几？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3132138" y="3573463"/>
            <a:ext cx="4897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答：增加了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25% 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。</a:t>
            </a:r>
            <a:endParaRPr lang="en-US" sz="2400" dirty="0">
              <a:solidFill>
                <a:srgbClr val="0000FF"/>
              </a:solidFill>
              <a:latin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三、自主练习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1700213"/>
            <a:ext cx="3744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12239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3.</a:t>
            </a:r>
            <a:endParaRPr lang="zh-CN" altLang="en-US" sz="2400" b="1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95513" y="3068638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4 ÷ 20  = 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20%</a:t>
            </a:r>
          </a:p>
        </p:txBody>
      </p:sp>
      <p:pic>
        <p:nvPicPr>
          <p:cNvPr id="1434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5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971550" y="1384300"/>
            <a:ext cx="79200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一种汽车去年的售价为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万元，今年比去年降价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4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万元，今年比去年降价百分之几？</a:t>
            </a:r>
            <a:endParaRPr lang="zh-CN" altLang="en-US" sz="2400" b="1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132138" y="4221163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答：今年比去年降价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</a:rPr>
              <a:t>20%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 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三、自主练习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465296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539750" y="1341438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4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．有一块边长为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分米的正方形铁板，把它锯成一个最大的圆，面积会比原来减少百分之几？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2368550" y="2506663"/>
            <a:ext cx="623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楷体_GB2312" pitchFamily="1" charset="-122"/>
              </a:rPr>
              <a:t> 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10 × 10 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</a:rPr>
              <a:t>100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（平方分米）</a:t>
            </a:r>
            <a:endParaRPr 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541588" y="2997200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3.14 ×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（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10÷2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）</a:t>
            </a:r>
            <a:r>
              <a:rPr lang="en-US" sz="2400" baseline="30000">
                <a:solidFill>
                  <a:srgbClr val="0000FF"/>
                </a:solidFill>
                <a:latin typeface="楷体_GB2312" pitchFamily="1" charset="-122"/>
              </a:rPr>
              <a:t>2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  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2200275" y="3500438"/>
            <a:ext cx="4608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 3.14 × 5</a:t>
            </a:r>
            <a:r>
              <a:rPr lang="en-US" sz="2400" baseline="30000">
                <a:solidFill>
                  <a:srgbClr val="0000FF"/>
                </a:solidFill>
                <a:latin typeface="楷体_GB2312" pitchFamily="1" charset="-122"/>
              </a:rPr>
              <a:t>2</a:t>
            </a:r>
            <a:endParaRPr 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25675" y="4492625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</a:rPr>
              <a:t>78.5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（平方分米）</a:t>
            </a:r>
            <a:endParaRPr 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195513" y="4962525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100 - 78.5 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</a:rPr>
              <a:t>21.5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（平方分米）</a:t>
            </a:r>
            <a:endParaRPr 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15372" name="Text Box 10"/>
          <p:cNvSpPr txBox="1">
            <a:spLocks noChangeArrowheads="1"/>
          </p:cNvSpPr>
          <p:nvPr/>
        </p:nvSpPr>
        <p:spPr bwMode="auto">
          <a:xfrm>
            <a:off x="2036763" y="5592763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 21.5 ÷ 100 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</a:rPr>
              <a:t>21.5%</a:t>
            </a:r>
          </a:p>
        </p:txBody>
      </p:sp>
      <p:sp>
        <p:nvSpPr>
          <p:cNvPr id="15373" name="Text Box 10"/>
          <p:cNvSpPr txBox="1">
            <a:spLocks noChangeArrowheads="1"/>
          </p:cNvSpPr>
          <p:nvPr/>
        </p:nvSpPr>
        <p:spPr bwMode="auto">
          <a:xfrm>
            <a:off x="2916238" y="6165850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答：面积会比原来减少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21.5% </a:t>
            </a:r>
          </a:p>
        </p:txBody>
      </p:sp>
      <p:sp>
        <p:nvSpPr>
          <p:cNvPr id="15374" name="Text Box 10"/>
          <p:cNvSpPr txBox="1">
            <a:spLocks noChangeArrowheads="1"/>
          </p:cNvSpPr>
          <p:nvPr/>
        </p:nvSpPr>
        <p:spPr bwMode="auto">
          <a:xfrm>
            <a:off x="2195513" y="4005263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 3.14 ×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8" grpId="0" autoUpdateAnimBg="0"/>
      <p:bldP spid="15369" grpId="0" autoUpdateAnimBg="0"/>
      <p:bldP spid="15370" grpId="0" autoUpdateAnimBg="0"/>
      <p:bldP spid="15371" grpId="0" autoUpdateAnimBg="0"/>
      <p:bldP spid="15372" grpId="0" autoUpdateAnimBg="0"/>
      <p:bldP spid="15373" grpId="0" autoUpdateAnimBg="0"/>
      <p:bldP spid="153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一、情境导入</a:t>
            </a: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-180975" y="5805488"/>
            <a:ext cx="6373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从图中，你知道了哪些数学信息？</a:t>
            </a:r>
            <a:endParaRPr lang="en-US" sz="2400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pic>
        <p:nvPicPr>
          <p:cNvPr id="410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6227763" y="134143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3995738" y="3787775"/>
            <a:ext cx="7207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pic>
        <p:nvPicPr>
          <p:cNvPr id="4103" name="Picture 13" descr="情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308100"/>
            <a:ext cx="532765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3995738" y="371633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480</a:t>
            </a:r>
            <a:r>
              <a:rPr lang="zh-CN" altLang="en-US">
                <a:solidFill>
                  <a:srgbClr val="0000FF"/>
                </a:solidFill>
              </a:rPr>
              <a:t>人</a:t>
            </a:r>
          </a:p>
        </p:txBody>
      </p:sp>
      <p:sp>
        <p:nvSpPr>
          <p:cNvPr id="4105" name="Rectangle 15"/>
          <p:cNvSpPr>
            <a:spLocks noChangeArrowheads="1"/>
          </p:cNvSpPr>
          <p:nvPr/>
        </p:nvSpPr>
        <p:spPr bwMode="auto">
          <a:xfrm>
            <a:off x="4932363" y="3716338"/>
            <a:ext cx="1011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540</a:t>
            </a:r>
            <a:r>
              <a:rPr lang="zh-CN" altLang="en-US">
                <a:solidFill>
                  <a:srgbClr val="0000FF"/>
                </a:solidFill>
              </a:rPr>
              <a:t>人</a:t>
            </a:r>
          </a:p>
        </p:txBody>
      </p:sp>
      <p:sp>
        <p:nvSpPr>
          <p:cNvPr id="4106" name="Rectangle 16"/>
          <p:cNvSpPr>
            <a:spLocks noChangeArrowheads="1"/>
          </p:cNvSpPr>
          <p:nvPr/>
        </p:nvSpPr>
        <p:spPr bwMode="auto">
          <a:xfrm>
            <a:off x="3924300" y="4149725"/>
            <a:ext cx="935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 500</a:t>
            </a:r>
            <a:r>
              <a:rPr lang="zh-CN" altLang="en-US">
                <a:solidFill>
                  <a:srgbClr val="0000FF"/>
                </a:solidFill>
              </a:rPr>
              <a:t>人</a:t>
            </a:r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4932363" y="4149725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520</a:t>
            </a:r>
            <a:r>
              <a:rPr lang="zh-CN" altLang="en-US">
                <a:solidFill>
                  <a:srgbClr val="0000FF"/>
                </a:solidFill>
              </a:rPr>
              <a:t>人</a:t>
            </a:r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7380288" y="155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4109" name="Text Box 19"/>
          <p:cNvSpPr txBox="1">
            <a:spLocks noChangeArrowheads="1"/>
          </p:cNvSpPr>
          <p:nvPr/>
        </p:nvSpPr>
        <p:spPr bwMode="auto">
          <a:xfrm>
            <a:off x="5767388" y="1217613"/>
            <a:ext cx="3382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去年自驾游人数</a:t>
            </a:r>
            <a:r>
              <a:rPr lang="en-US" sz="2200" dirty="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4110" name="Text Box 21"/>
          <p:cNvSpPr txBox="1">
            <a:spLocks noChangeArrowheads="1"/>
          </p:cNvSpPr>
          <p:nvPr/>
        </p:nvSpPr>
        <p:spPr bwMode="auto">
          <a:xfrm>
            <a:off x="5795963" y="1662113"/>
            <a:ext cx="32400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今年自驾游人数</a:t>
            </a:r>
            <a:r>
              <a:rPr lang="en-US" sz="2200" dirty="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4111" name="Text Box 22"/>
          <p:cNvSpPr txBox="1">
            <a:spLocks noChangeArrowheads="1"/>
          </p:cNvSpPr>
          <p:nvPr/>
        </p:nvSpPr>
        <p:spPr bwMode="auto">
          <a:xfrm>
            <a:off x="6156325" y="3716338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4112" name="Text Box 23"/>
          <p:cNvSpPr txBox="1">
            <a:spLocks noChangeArrowheads="1"/>
          </p:cNvSpPr>
          <p:nvPr/>
        </p:nvSpPr>
        <p:spPr bwMode="auto">
          <a:xfrm>
            <a:off x="5768975" y="3560763"/>
            <a:ext cx="32400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去年团体游人数</a:t>
            </a:r>
            <a:r>
              <a:rPr lang="en-US" sz="2200" dirty="0">
                <a:solidFill>
                  <a:srgbClr val="0000FF"/>
                </a:solidFill>
                <a:latin typeface="楷体_GB2312" pitchFamily="1" charset="-122"/>
              </a:rPr>
              <a:t>500</a:t>
            </a: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4113" name="Text Box 24"/>
          <p:cNvSpPr txBox="1">
            <a:spLocks noChangeArrowheads="1"/>
          </p:cNvSpPr>
          <p:nvPr/>
        </p:nvSpPr>
        <p:spPr bwMode="auto">
          <a:xfrm>
            <a:off x="5768975" y="3954463"/>
            <a:ext cx="3382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今年团体游人数</a:t>
            </a:r>
            <a:r>
              <a:rPr lang="en-US" sz="2200" dirty="0">
                <a:solidFill>
                  <a:srgbClr val="0000FF"/>
                </a:solidFill>
                <a:latin typeface="楷体_GB2312" pitchFamily="1" charset="-122"/>
              </a:rPr>
              <a:t>520</a:t>
            </a:r>
            <a:r>
              <a:rPr lang="zh-CN" altLang="en-US" sz="2200" dirty="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4114" name="Text Box 25"/>
          <p:cNvSpPr txBox="1">
            <a:spLocks noChangeArrowheads="1"/>
          </p:cNvSpPr>
          <p:nvPr/>
        </p:nvSpPr>
        <p:spPr bwMode="auto">
          <a:xfrm>
            <a:off x="611188" y="6164263"/>
            <a:ext cx="691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根据这些信息，你能提出什么问题？</a:t>
            </a:r>
          </a:p>
        </p:txBody>
      </p:sp>
      <p:sp>
        <p:nvSpPr>
          <p:cNvPr id="4115" name="Text Box 26"/>
          <p:cNvSpPr txBox="1">
            <a:spLocks noChangeArrowheads="1"/>
          </p:cNvSpPr>
          <p:nvPr/>
        </p:nvSpPr>
        <p:spPr bwMode="auto">
          <a:xfrm>
            <a:off x="5832475" y="2149475"/>
            <a:ext cx="2916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1" charset="-122"/>
              </a:rPr>
              <a:t>今年自驾游人数比去年多百分之几？</a:t>
            </a:r>
          </a:p>
        </p:txBody>
      </p:sp>
      <p:sp>
        <p:nvSpPr>
          <p:cNvPr id="4116" name="Text Box 27"/>
          <p:cNvSpPr txBox="1">
            <a:spLocks noChangeArrowheads="1"/>
          </p:cNvSpPr>
          <p:nvPr/>
        </p:nvSpPr>
        <p:spPr bwMode="auto">
          <a:xfrm>
            <a:off x="5724525" y="4365625"/>
            <a:ext cx="295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1" charset="-122"/>
              </a:rPr>
              <a:t>今年团体游人数比去年多百分之几？</a:t>
            </a:r>
          </a:p>
        </p:txBody>
      </p:sp>
      <p:sp>
        <p:nvSpPr>
          <p:cNvPr id="4117" name="Text Box 27"/>
          <p:cNvSpPr txBox="1">
            <a:spLocks noChangeArrowheads="1"/>
          </p:cNvSpPr>
          <p:nvPr/>
        </p:nvSpPr>
        <p:spPr bwMode="auto">
          <a:xfrm>
            <a:off x="5738813" y="5057775"/>
            <a:ext cx="295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1" charset="-122"/>
              </a:rPr>
              <a:t>去年团体游人数比今年少百分之几？</a:t>
            </a:r>
          </a:p>
        </p:txBody>
      </p:sp>
      <p:sp>
        <p:nvSpPr>
          <p:cNvPr id="4118" name="矩形 22"/>
          <p:cNvSpPr>
            <a:spLocks noChangeArrowheads="1"/>
          </p:cNvSpPr>
          <p:nvPr/>
        </p:nvSpPr>
        <p:spPr bwMode="auto">
          <a:xfrm>
            <a:off x="4067175" y="0"/>
            <a:ext cx="3025775" cy="12684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120" name="Rectangle 28"/>
          <p:cNvSpPr>
            <a:spLocks noChangeArrowheads="1"/>
          </p:cNvSpPr>
          <p:nvPr/>
        </p:nvSpPr>
        <p:spPr bwMode="auto">
          <a:xfrm>
            <a:off x="5795963" y="2811463"/>
            <a:ext cx="28082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itchFamily="1" charset="-122"/>
              </a:rPr>
              <a:t>去年自驾游人数比今年少百分之几？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3"/>
                  </p:tgtEl>
                </p:cond>
              </p:nextCondLst>
            </p:seq>
          </p:childTnLst>
        </p:cTn>
      </p:par>
    </p:tnLst>
    <p:bldLst>
      <p:bldP spid="4099" grpId="0" autoUpdateAnimBg="0"/>
      <p:bldP spid="4099" grpId="1" autoUpdateAnimBg="0"/>
      <p:bldP spid="4109" grpId="0" autoUpdateAnimBg="0"/>
      <p:bldP spid="4113" grpId="0" autoUpdateAnimBg="0"/>
      <p:bldP spid="4114" grpId="0" autoUpdateAnimBg="0"/>
      <p:bldP spid="4115" grpId="0" autoUpdateAnimBg="0"/>
      <p:bldP spid="4116" grpId="0" autoUpdateAnimBg="0"/>
      <p:bldP spid="4117" grpId="0" autoUpdateAnimBg="0"/>
      <p:bldP spid="41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5123" name="Text Box 20"/>
          <p:cNvSpPr txBox="1">
            <a:spLocks noChangeArrowheads="1"/>
          </p:cNvSpPr>
          <p:nvPr/>
        </p:nvSpPr>
        <p:spPr bwMode="auto">
          <a:xfrm>
            <a:off x="415132" y="3762375"/>
            <a:ext cx="91455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 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想一想：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今年自驾游人数比去年多百分之几 </a:t>
            </a:r>
            <a:r>
              <a:rPr lang="zh-CN" altLang="en-US" sz="2400" dirty="0">
                <a:solidFill>
                  <a:srgbClr val="0000FF"/>
                </a:solidFill>
              </a:rPr>
              <a:t>”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是什么意思？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971550" y="1268413"/>
            <a:ext cx="694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今年自驾游人数比去年多百分之几？</a:t>
            </a:r>
          </a:p>
        </p:txBody>
      </p:sp>
      <p:pic>
        <p:nvPicPr>
          <p:cNvPr id="5126" name="Picture 9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8325" y="1311275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7" name="Group 19"/>
          <p:cNvGrpSpPr/>
          <p:nvPr/>
        </p:nvGrpSpPr>
        <p:grpSpPr bwMode="auto">
          <a:xfrm>
            <a:off x="1928813" y="2108200"/>
            <a:ext cx="4248150" cy="71438"/>
            <a:chOff x="0" y="0"/>
            <a:chExt cx="2676" cy="136"/>
          </a:xfrm>
        </p:grpSpPr>
        <p:sp>
          <p:nvSpPr>
            <p:cNvPr id="5128" name="Line 20"/>
            <p:cNvSpPr>
              <a:spLocks noChangeShapeType="1"/>
            </p:cNvSpPr>
            <p:nvPr/>
          </p:nvSpPr>
          <p:spPr bwMode="auto">
            <a:xfrm>
              <a:off x="0" y="136"/>
              <a:ext cx="26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29" name="Line 21"/>
            <p:cNvSpPr>
              <a:spLocks noChangeShapeType="1"/>
            </p:cNvSpPr>
            <p:nvPr/>
          </p:nvSpPr>
          <p:spPr bwMode="auto">
            <a:xfrm flipV="1"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30" name="Line 22"/>
            <p:cNvSpPr>
              <a:spLocks noChangeShapeType="1"/>
            </p:cNvSpPr>
            <p:nvPr/>
          </p:nvSpPr>
          <p:spPr bwMode="auto">
            <a:xfrm flipV="1">
              <a:off x="2668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131" name="AutoShape 28"/>
          <p:cNvSpPr/>
          <p:nvPr/>
        </p:nvSpPr>
        <p:spPr bwMode="auto">
          <a:xfrm rot="16200000" flipH="1">
            <a:off x="3952875" y="260350"/>
            <a:ext cx="215900" cy="4248150"/>
          </a:xfrm>
          <a:prstGeom prst="rightBrace">
            <a:avLst>
              <a:gd name="adj1" fmla="val 163971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5132" name="AutoShape 29"/>
          <p:cNvSpPr/>
          <p:nvPr/>
        </p:nvSpPr>
        <p:spPr bwMode="auto">
          <a:xfrm rot="16200000" flipH="1">
            <a:off x="4337845" y="719931"/>
            <a:ext cx="182562" cy="4803775"/>
          </a:xfrm>
          <a:prstGeom prst="rightBrace">
            <a:avLst>
              <a:gd name="adj1" fmla="val 219276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5133" name="AutoShape 30"/>
          <p:cNvSpPr/>
          <p:nvPr/>
        </p:nvSpPr>
        <p:spPr bwMode="auto">
          <a:xfrm rot="5400000">
            <a:off x="6423025" y="2543176"/>
            <a:ext cx="71437" cy="576262"/>
          </a:xfrm>
          <a:prstGeom prst="leftBrace">
            <a:avLst>
              <a:gd name="adj1" fmla="val 67223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5134" name="Line 31"/>
          <p:cNvSpPr>
            <a:spLocks noChangeShapeType="1"/>
          </p:cNvSpPr>
          <p:nvPr/>
        </p:nvSpPr>
        <p:spPr bwMode="auto">
          <a:xfrm flipH="1">
            <a:off x="6527800" y="2524125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135" name="Text Box 32"/>
          <p:cNvSpPr txBox="1">
            <a:spLocks noChangeArrowheads="1"/>
          </p:cNvSpPr>
          <p:nvPr/>
        </p:nvSpPr>
        <p:spPr bwMode="auto">
          <a:xfrm>
            <a:off x="6484938" y="1990725"/>
            <a:ext cx="132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比去年多百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分之几？</a:t>
            </a:r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3709988" y="23780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5137" name="Text Box 34"/>
          <p:cNvSpPr txBox="1">
            <a:spLocks noChangeArrowheads="1"/>
          </p:cNvSpPr>
          <p:nvPr/>
        </p:nvSpPr>
        <p:spPr bwMode="auto">
          <a:xfrm>
            <a:off x="4083050" y="314166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1106488" y="1930400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去年：</a:t>
            </a:r>
          </a:p>
        </p:txBody>
      </p:sp>
      <p:sp>
        <p:nvSpPr>
          <p:cNvPr id="5139" name="Text Box 36"/>
          <p:cNvSpPr txBox="1">
            <a:spLocks noChangeArrowheads="1"/>
          </p:cNvSpPr>
          <p:nvPr/>
        </p:nvSpPr>
        <p:spPr bwMode="auto">
          <a:xfrm>
            <a:off x="1165225" y="2717800"/>
            <a:ext cx="1474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今年：</a:t>
            </a:r>
          </a:p>
        </p:txBody>
      </p:sp>
      <p:sp>
        <p:nvSpPr>
          <p:cNvPr id="5140" name="Line 37"/>
          <p:cNvSpPr>
            <a:spLocks noChangeShapeType="1"/>
          </p:cNvSpPr>
          <p:nvPr/>
        </p:nvSpPr>
        <p:spPr bwMode="auto">
          <a:xfrm flipH="1">
            <a:off x="6156325" y="1989138"/>
            <a:ext cx="0" cy="1152525"/>
          </a:xfrm>
          <a:prstGeom prst="line">
            <a:avLst/>
          </a:prstGeom>
          <a:noFill/>
          <a:ln w="22225">
            <a:solidFill>
              <a:srgbClr val="FF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5141" name="Group 44"/>
          <p:cNvGrpSpPr/>
          <p:nvPr/>
        </p:nvGrpSpPr>
        <p:grpSpPr bwMode="auto">
          <a:xfrm>
            <a:off x="6127750" y="2881313"/>
            <a:ext cx="647700" cy="73025"/>
            <a:chOff x="0" y="0"/>
            <a:chExt cx="363" cy="136"/>
          </a:xfrm>
        </p:grpSpPr>
        <p:sp>
          <p:nvSpPr>
            <p:cNvPr id="5142" name="Line 38"/>
            <p:cNvSpPr>
              <a:spLocks noChangeShapeType="1"/>
            </p:cNvSpPr>
            <p:nvPr/>
          </p:nvSpPr>
          <p:spPr bwMode="auto">
            <a:xfrm>
              <a:off x="0" y="13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43" name="Line 39"/>
            <p:cNvSpPr>
              <a:spLocks noChangeShapeType="1"/>
            </p:cNvSpPr>
            <p:nvPr/>
          </p:nvSpPr>
          <p:spPr bwMode="auto">
            <a:xfrm>
              <a:off x="363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44" name="Group 45"/>
          <p:cNvGrpSpPr/>
          <p:nvPr/>
        </p:nvGrpSpPr>
        <p:grpSpPr bwMode="auto">
          <a:xfrm>
            <a:off x="2025650" y="2840038"/>
            <a:ext cx="4130675" cy="114300"/>
            <a:chOff x="0" y="0"/>
            <a:chExt cx="2655" cy="152"/>
          </a:xfrm>
        </p:grpSpPr>
        <p:sp>
          <p:nvSpPr>
            <p:cNvPr id="5145" name="Line 24"/>
            <p:cNvSpPr>
              <a:spLocks noChangeShapeType="1"/>
            </p:cNvSpPr>
            <p:nvPr/>
          </p:nvSpPr>
          <p:spPr bwMode="auto">
            <a:xfrm>
              <a:off x="0" y="152"/>
              <a:ext cx="26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46" name="Line 25"/>
            <p:cNvSpPr>
              <a:spLocks noChangeShapeType="1"/>
            </p:cNvSpPr>
            <p:nvPr/>
          </p:nvSpPr>
          <p:spPr bwMode="auto">
            <a:xfrm flipV="1">
              <a:off x="0" y="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47" name="Group 51"/>
          <p:cNvGrpSpPr/>
          <p:nvPr/>
        </p:nvGrpSpPr>
        <p:grpSpPr bwMode="auto">
          <a:xfrm>
            <a:off x="6156325" y="2881313"/>
            <a:ext cx="622300" cy="69850"/>
            <a:chOff x="0" y="0"/>
            <a:chExt cx="363" cy="136"/>
          </a:xfrm>
        </p:grpSpPr>
        <p:grpSp>
          <p:nvGrpSpPr>
            <p:cNvPr id="5148" name="Group 47"/>
            <p:cNvGrpSpPr/>
            <p:nvPr/>
          </p:nvGrpSpPr>
          <p:grpSpPr bwMode="auto">
            <a:xfrm>
              <a:off x="0" y="0"/>
              <a:ext cx="363" cy="136"/>
              <a:chOff x="0" y="0"/>
              <a:chExt cx="363" cy="136"/>
            </a:xfrm>
          </p:grpSpPr>
          <p:sp>
            <p:nvSpPr>
              <p:cNvPr id="5149" name="Line 48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36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50" name="Line 4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51" name="Line 50"/>
            <p:cNvSpPr>
              <a:spLocks noChangeShapeType="1"/>
            </p:cNvSpPr>
            <p:nvPr/>
          </p:nvSpPr>
          <p:spPr bwMode="auto">
            <a:xfrm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5152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3" name="Text Box 52"/>
          <p:cNvSpPr txBox="1">
            <a:spLocks noChangeArrowheads="1"/>
          </p:cNvSpPr>
          <p:nvPr/>
        </p:nvSpPr>
        <p:spPr bwMode="auto">
          <a:xfrm>
            <a:off x="755650" y="4292600"/>
            <a:ext cx="78120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       </a:t>
            </a:r>
            <a:r>
              <a:rPr lang="en-US" sz="2400" dirty="0">
                <a:solidFill>
                  <a:srgbClr val="009999"/>
                </a:solidFill>
              </a:rPr>
              <a:t>“</a:t>
            </a:r>
            <a:r>
              <a:rPr lang="zh-CN" altLang="en-US" sz="2400" dirty="0">
                <a:solidFill>
                  <a:srgbClr val="009999"/>
                </a:solidFill>
              </a:rPr>
              <a:t>今年自驾游人数比去年多百分之几</a:t>
            </a:r>
            <a:r>
              <a:rPr lang="en-US" sz="2400" dirty="0">
                <a:solidFill>
                  <a:srgbClr val="009999"/>
                </a:solidFill>
              </a:rPr>
              <a:t>”</a:t>
            </a:r>
            <a:r>
              <a:rPr lang="zh-CN" altLang="en-US" sz="2400" dirty="0">
                <a:solidFill>
                  <a:srgbClr val="009999"/>
                </a:solidFill>
              </a:rPr>
              <a:t>是指今年比去年</a:t>
            </a:r>
            <a:r>
              <a:rPr lang="zh-CN" altLang="en-US" sz="2400" dirty="0">
                <a:solidFill>
                  <a:srgbClr val="FF0000"/>
                </a:solidFill>
              </a:rPr>
              <a:t>多的人数</a:t>
            </a:r>
            <a:r>
              <a:rPr lang="zh-CN" altLang="en-US" sz="2400" dirty="0">
                <a:solidFill>
                  <a:srgbClr val="009999"/>
                </a:solidFill>
              </a:rPr>
              <a:t>占</a:t>
            </a:r>
            <a:r>
              <a:rPr lang="zh-CN" altLang="en-US" sz="2400" dirty="0">
                <a:solidFill>
                  <a:srgbClr val="FF0000"/>
                </a:solidFill>
              </a:rPr>
              <a:t>去年</a:t>
            </a:r>
            <a:r>
              <a:rPr lang="zh-CN" altLang="en-US" sz="2400" dirty="0">
                <a:solidFill>
                  <a:srgbClr val="009999"/>
                </a:solidFill>
              </a:rPr>
              <a:t>自驾游人数</a:t>
            </a:r>
            <a:r>
              <a:rPr lang="zh-CN" altLang="en-US" sz="2400" dirty="0">
                <a:solidFill>
                  <a:srgbClr val="FF0000"/>
                </a:solidFill>
              </a:rPr>
              <a:t>的百分之几</a:t>
            </a:r>
            <a:r>
              <a:rPr lang="zh-CN" altLang="en-US" sz="2400" dirty="0">
                <a:solidFill>
                  <a:srgbClr val="0000FF"/>
                </a:solidFill>
              </a:rPr>
              <a:t>。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5154" name="Picture 23" descr="蓝色按钮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62372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5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34963" y="599281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200" b="1">
                <a:solidFill>
                  <a:srgbClr val="0000FF"/>
                </a:solidFill>
              </a:rPr>
              <a:t>减除</a:t>
            </a:r>
          </a:p>
        </p:txBody>
      </p:sp>
      <p:pic>
        <p:nvPicPr>
          <p:cNvPr id="5156" name="Picture 57" descr="蓝色按钮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58888" y="62372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7" name="Text Box 5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203325" y="600075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200" b="1">
                <a:solidFill>
                  <a:srgbClr val="0000FF"/>
                </a:solidFill>
              </a:rPr>
              <a:t>除减</a:t>
            </a:r>
          </a:p>
        </p:txBody>
      </p:sp>
      <p:pic>
        <p:nvPicPr>
          <p:cNvPr id="5158" name="Picture 60" descr="蓝色按钮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78050" y="623252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Text Box 6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160588" y="5995988"/>
            <a:ext cx="539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200" b="1">
                <a:solidFill>
                  <a:srgbClr val="0000FF"/>
                </a:solidFill>
              </a:rPr>
              <a:t>继续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31" grpId="0" animBg="1" autoUpdateAnimBg="0"/>
      <p:bldP spid="5132" grpId="0" animBg="1" autoUpdateAnimBg="0"/>
      <p:bldP spid="5133" grpId="0" animBg="1" autoUpdateAnimBg="0"/>
      <p:bldP spid="5134" grpId="0" animBg="1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  <p:bldP spid="5140" grpId="0" animBg="1"/>
      <p:bldP spid="5153" grpId="0" autoUpdateAnimBg="0"/>
      <p:bldP spid="5155" grpId="0" autoUpdateAnimBg="0"/>
      <p:bldP spid="5157" grpId="0" autoUpdateAnimBg="0"/>
      <p:bldP spid="515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16013" y="1387475"/>
            <a:ext cx="6948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今年自驾游人数比去年自驾游的人数多百分之几？</a:t>
            </a:r>
          </a:p>
        </p:txBody>
      </p:sp>
      <p:pic>
        <p:nvPicPr>
          <p:cNvPr id="6149" name="Picture 9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438275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0" name="Group 42"/>
          <p:cNvGrpSpPr/>
          <p:nvPr/>
        </p:nvGrpSpPr>
        <p:grpSpPr bwMode="auto">
          <a:xfrm>
            <a:off x="363538" y="5992813"/>
            <a:ext cx="936625" cy="676275"/>
            <a:chOff x="0" y="0"/>
            <a:chExt cx="590" cy="426"/>
          </a:xfrm>
        </p:grpSpPr>
        <p:pic>
          <p:nvPicPr>
            <p:cNvPr id="6151" name="Picture 8" descr="蓝色按钮">
              <a:hlinkClick r:id="rId3" action="ppaction://hlinksldjump"/>
            </p:cNvPr>
            <p:cNvPicPr preferRelativeResize="0"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0" y="154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Text Box 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5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455738" y="2212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pic>
        <p:nvPicPr>
          <p:cNvPr id="6154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18"/>
          <p:cNvSpPr txBox="1">
            <a:spLocks noChangeArrowheads="1"/>
          </p:cNvSpPr>
          <p:nvPr/>
        </p:nvSpPr>
        <p:spPr bwMode="auto">
          <a:xfrm>
            <a:off x="2124075" y="5876925"/>
            <a:ext cx="878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答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: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今年自驾游人数比去年自驾游人数多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12.5%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1042988" y="3411538"/>
            <a:ext cx="81661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9999"/>
                </a:solidFill>
                <a:latin typeface="楷体_GB2312" pitchFamily="1" charset="-122"/>
              </a:rPr>
              <a:t>先算：今年自驾游的人数比去年多多少</a:t>
            </a:r>
            <a:r>
              <a:rPr lang="en-US" sz="2400" dirty="0">
                <a:solidFill>
                  <a:srgbClr val="009999"/>
                </a:solidFill>
                <a:latin typeface="楷体_GB2312" pitchFamily="1" charset="-122"/>
              </a:rPr>
              <a:t>?</a:t>
            </a:r>
          </a:p>
        </p:txBody>
      </p:sp>
      <p:sp>
        <p:nvSpPr>
          <p:cNvPr id="6157" name="Rectangle 20"/>
          <p:cNvSpPr>
            <a:spLocks noChangeArrowheads="1"/>
          </p:cNvSpPr>
          <p:nvPr/>
        </p:nvSpPr>
        <p:spPr bwMode="auto">
          <a:xfrm>
            <a:off x="1058863" y="3871913"/>
            <a:ext cx="79740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9999"/>
                </a:solidFill>
              </a:rPr>
              <a:t>再算：今年比去年多的人数占去年自驾游人数的百分之几</a:t>
            </a:r>
            <a:r>
              <a:rPr lang="en-US" sz="2400" dirty="0">
                <a:solidFill>
                  <a:srgbClr val="009999"/>
                </a:solidFill>
              </a:rPr>
              <a:t>?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684213" y="4465638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       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540－480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）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÷480</a:t>
            </a:r>
            <a:endParaRPr lang="zh-CN" altLang="en-US" sz="2400" b="1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1576388" y="4911725"/>
            <a:ext cx="41052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= 60 ÷480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      </a:t>
            </a:r>
            <a:endParaRPr lang="zh-CN" altLang="en-US" sz="2400" b="1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1547813" y="5373688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= 12.5%</a:t>
            </a:r>
            <a:endParaRPr lang="zh-CN" altLang="en-US" sz="2400" b="1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grpSp>
        <p:nvGrpSpPr>
          <p:cNvPr id="6161" name="Group 19"/>
          <p:cNvGrpSpPr/>
          <p:nvPr/>
        </p:nvGrpSpPr>
        <p:grpSpPr bwMode="auto">
          <a:xfrm>
            <a:off x="1928813" y="2182813"/>
            <a:ext cx="4248150" cy="71437"/>
            <a:chOff x="0" y="0"/>
            <a:chExt cx="2676" cy="136"/>
          </a:xfrm>
        </p:grpSpPr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0" y="136"/>
              <a:ext cx="26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 flipV="1"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 flipV="1">
              <a:off x="2668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6165" name="AutoShape 28"/>
          <p:cNvSpPr/>
          <p:nvPr/>
        </p:nvSpPr>
        <p:spPr bwMode="auto">
          <a:xfrm rot="16200000" flipH="1">
            <a:off x="3952875" y="334963"/>
            <a:ext cx="215900" cy="4248150"/>
          </a:xfrm>
          <a:prstGeom prst="rightBrace">
            <a:avLst>
              <a:gd name="adj1" fmla="val 163971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6166" name="AutoShape 29"/>
          <p:cNvSpPr/>
          <p:nvPr/>
        </p:nvSpPr>
        <p:spPr bwMode="auto">
          <a:xfrm rot="16200000" flipH="1">
            <a:off x="4337844" y="794544"/>
            <a:ext cx="182563" cy="4803775"/>
          </a:xfrm>
          <a:prstGeom prst="rightBrace">
            <a:avLst>
              <a:gd name="adj1" fmla="val 21927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6167" name="AutoShape 30"/>
          <p:cNvSpPr/>
          <p:nvPr/>
        </p:nvSpPr>
        <p:spPr bwMode="auto">
          <a:xfrm rot="5400000">
            <a:off x="6423025" y="2617788"/>
            <a:ext cx="71438" cy="576262"/>
          </a:xfrm>
          <a:prstGeom prst="leftBrace">
            <a:avLst>
              <a:gd name="adj1" fmla="val 67222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6168" name="Line 31"/>
          <p:cNvSpPr>
            <a:spLocks noChangeShapeType="1"/>
          </p:cNvSpPr>
          <p:nvPr/>
        </p:nvSpPr>
        <p:spPr bwMode="auto">
          <a:xfrm flipH="1">
            <a:off x="6527800" y="2598738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6484938" y="2065338"/>
            <a:ext cx="132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比去年多百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分之几？</a:t>
            </a:r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3709988" y="245268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6171" name="Text Box 34"/>
          <p:cNvSpPr txBox="1">
            <a:spLocks noChangeArrowheads="1"/>
          </p:cNvSpPr>
          <p:nvPr/>
        </p:nvSpPr>
        <p:spPr bwMode="auto">
          <a:xfrm>
            <a:off x="4083050" y="32162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1106488" y="2005013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去年：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1165225" y="2792413"/>
            <a:ext cx="1474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今年：</a:t>
            </a:r>
          </a:p>
        </p:txBody>
      </p:sp>
      <p:sp>
        <p:nvSpPr>
          <p:cNvPr id="6174" name="Line 37"/>
          <p:cNvSpPr>
            <a:spLocks noChangeShapeType="1"/>
          </p:cNvSpPr>
          <p:nvPr/>
        </p:nvSpPr>
        <p:spPr bwMode="auto">
          <a:xfrm flipH="1">
            <a:off x="6156325" y="2063750"/>
            <a:ext cx="0" cy="1152525"/>
          </a:xfrm>
          <a:prstGeom prst="line">
            <a:avLst/>
          </a:prstGeom>
          <a:noFill/>
          <a:ln w="22225">
            <a:solidFill>
              <a:srgbClr val="FF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6175" name="Group 44"/>
          <p:cNvGrpSpPr/>
          <p:nvPr/>
        </p:nvGrpSpPr>
        <p:grpSpPr bwMode="auto">
          <a:xfrm>
            <a:off x="6127750" y="2955925"/>
            <a:ext cx="647700" cy="73025"/>
            <a:chOff x="0" y="0"/>
            <a:chExt cx="363" cy="136"/>
          </a:xfrm>
        </p:grpSpPr>
        <p:sp>
          <p:nvSpPr>
            <p:cNvPr id="6176" name="Line 38"/>
            <p:cNvSpPr>
              <a:spLocks noChangeShapeType="1"/>
            </p:cNvSpPr>
            <p:nvPr/>
          </p:nvSpPr>
          <p:spPr bwMode="auto">
            <a:xfrm>
              <a:off x="0" y="13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77" name="Line 39"/>
            <p:cNvSpPr>
              <a:spLocks noChangeShapeType="1"/>
            </p:cNvSpPr>
            <p:nvPr/>
          </p:nvSpPr>
          <p:spPr bwMode="auto">
            <a:xfrm>
              <a:off x="363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178" name="Group 45"/>
          <p:cNvGrpSpPr/>
          <p:nvPr/>
        </p:nvGrpSpPr>
        <p:grpSpPr bwMode="auto">
          <a:xfrm>
            <a:off x="2025650" y="2914650"/>
            <a:ext cx="4130675" cy="114300"/>
            <a:chOff x="0" y="0"/>
            <a:chExt cx="2655" cy="152"/>
          </a:xfrm>
        </p:grpSpPr>
        <p:sp>
          <p:nvSpPr>
            <p:cNvPr id="6179" name="Line 24"/>
            <p:cNvSpPr>
              <a:spLocks noChangeShapeType="1"/>
            </p:cNvSpPr>
            <p:nvPr/>
          </p:nvSpPr>
          <p:spPr bwMode="auto">
            <a:xfrm>
              <a:off x="0" y="152"/>
              <a:ext cx="26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80" name="Line 25"/>
            <p:cNvSpPr>
              <a:spLocks noChangeShapeType="1"/>
            </p:cNvSpPr>
            <p:nvPr/>
          </p:nvSpPr>
          <p:spPr bwMode="auto">
            <a:xfrm flipV="1">
              <a:off x="0" y="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181" name="Group 51"/>
          <p:cNvGrpSpPr/>
          <p:nvPr/>
        </p:nvGrpSpPr>
        <p:grpSpPr bwMode="auto">
          <a:xfrm>
            <a:off x="6156325" y="2955925"/>
            <a:ext cx="622300" cy="69850"/>
            <a:chOff x="0" y="0"/>
            <a:chExt cx="363" cy="136"/>
          </a:xfrm>
        </p:grpSpPr>
        <p:grpSp>
          <p:nvGrpSpPr>
            <p:cNvPr id="6182" name="Group 47"/>
            <p:cNvGrpSpPr/>
            <p:nvPr/>
          </p:nvGrpSpPr>
          <p:grpSpPr bwMode="auto">
            <a:xfrm>
              <a:off x="0" y="0"/>
              <a:ext cx="363" cy="136"/>
              <a:chOff x="0" y="0"/>
              <a:chExt cx="363" cy="136"/>
            </a:xfrm>
          </p:grpSpPr>
          <p:sp>
            <p:nvSpPr>
              <p:cNvPr id="6183" name="Line 48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36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84" name="Line 4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185" name="Line 50"/>
            <p:cNvSpPr>
              <a:spLocks noChangeShapeType="1"/>
            </p:cNvSpPr>
            <p:nvPr/>
          </p:nvSpPr>
          <p:spPr bwMode="auto">
            <a:xfrm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utoUpdateAnimBg="0"/>
      <p:bldP spid="6157" grpId="0" autoUpdateAnimBg="0"/>
      <p:bldP spid="6158" grpId="0" autoUpdateAnimBg="0"/>
      <p:bldP spid="6159" grpId="0" autoUpdateAnimBg="0"/>
      <p:bldP spid="61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16013" y="1387475"/>
            <a:ext cx="6948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今年自驾游人数比去年自驾游的人数多百分之几？</a:t>
            </a:r>
          </a:p>
        </p:txBody>
      </p:sp>
      <p:pic>
        <p:nvPicPr>
          <p:cNvPr id="7173" name="Picture 9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1438275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455738" y="2252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pic>
        <p:nvPicPr>
          <p:cNvPr id="7175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1979613" y="5964238"/>
            <a:ext cx="900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答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: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今年自驾游人数比去年自驾游人数多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12.5%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684213" y="4505325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       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en-US" sz="2400">
                <a:solidFill>
                  <a:srgbClr val="0000FF"/>
                </a:solidFill>
              </a:rPr>
              <a:t>÷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en-US">
                <a:solidFill>
                  <a:srgbClr val="0000FF"/>
                </a:solidFill>
              </a:rPr>
              <a:t>－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</a:t>
            </a:r>
            <a:endParaRPr lang="zh-CN" alt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1519238" y="5427663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 12.5%</a:t>
            </a:r>
            <a:endParaRPr lang="zh-CN" altLang="en-US" sz="2400" b="1">
              <a:solidFill>
                <a:srgbClr val="0000FF"/>
              </a:solidFill>
              <a:latin typeface="楷体_GB2312" pitchFamily="1" charset="-122"/>
            </a:endParaRPr>
          </a:p>
        </p:txBody>
      </p:sp>
      <p:grpSp>
        <p:nvGrpSpPr>
          <p:cNvPr id="7179" name="Group 19"/>
          <p:cNvGrpSpPr/>
          <p:nvPr/>
        </p:nvGrpSpPr>
        <p:grpSpPr bwMode="auto">
          <a:xfrm>
            <a:off x="1928813" y="2222500"/>
            <a:ext cx="4248150" cy="71438"/>
            <a:chOff x="0" y="0"/>
            <a:chExt cx="2676" cy="136"/>
          </a:xfrm>
        </p:grpSpPr>
        <p:sp>
          <p:nvSpPr>
            <p:cNvPr id="7180" name="Line 20"/>
            <p:cNvSpPr>
              <a:spLocks noChangeShapeType="1"/>
            </p:cNvSpPr>
            <p:nvPr/>
          </p:nvSpPr>
          <p:spPr bwMode="auto">
            <a:xfrm>
              <a:off x="0" y="136"/>
              <a:ext cx="26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81" name="Line 21"/>
            <p:cNvSpPr>
              <a:spLocks noChangeShapeType="1"/>
            </p:cNvSpPr>
            <p:nvPr/>
          </p:nvSpPr>
          <p:spPr bwMode="auto">
            <a:xfrm flipV="1"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82" name="Line 22"/>
            <p:cNvSpPr>
              <a:spLocks noChangeShapeType="1"/>
            </p:cNvSpPr>
            <p:nvPr/>
          </p:nvSpPr>
          <p:spPr bwMode="auto">
            <a:xfrm flipV="1">
              <a:off x="2668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7183" name="AutoShape 28"/>
          <p:cNvSpPr/>
          <p:nvPr/>
        </p:nvSpPr>
        <p:spPr bwMode="auto">
          <a:xfrm rot="16200000" flipH="1">
            <a:off x="3952875" y="374650"/>
            <a:ext cx="215900" cy="4248150"/>
          </a:xfrm>
          <a:prstGeom prst="rightBrace">
            <a:avLst>
              <a:gd name="adj1" fmla="val 163971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7184" name="AutoShape 29"/>
          <p:cNvSpPr/>
          <p:nvPr/>
        </p:nvSpPr>
        <p:spPr bwMode="auto">
          <a:xfrm rot="16200000" flipH="1">
            <a:off x="4337845" y="834231"/>
            <a:ext cx="182562" cy="4803775"/>
          </a:xfrm>
          <a:prstGeom prst="rightBrace">
            <a:avLst>
              <a:gd name="adj1" fmla="val 219276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7185" name="AutoShape 30"/>
          <p:cNvSpPr/>
          <p:nvPr/>
        </p:nvSpPr>
        <p:spPr bwMode="auto">
          <a:xfrm rot="5400000">
            <a:off x="6423025" y="2657476"/>
            <a:ext cx="71437" cy="576262"/>
          </a:xfrm>
          <a:prstGeom prst="leftBrace">
            <a:avLst>
              <a:gd name="adj1" fmla="val 67223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7186" name="Line 31"/>
          <p:cNvSpPr>
            <a:spLocks noChangeShapeType="1"/>
          </p:cNvSpPr>
          <p:nvPr/>
        </p:nvSpPr>
        <p:spPr bwMode="auto">
          <a:xfrm flipH="1">
            <a:off x="6527800" y="2638425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187" name="Text Box 32"/>
          <p:cNvSpPr txBox="1">
            <a:spLocks noChangeArrowheads="1"/>
          </p:cNvSpPr>
          <p:nvPr/>
        </p:nvSpPr>
        <p:spPr bwMode="auto">
          <a:xfrm>
            <a:off x="6484938" y="2105025"/>
            <a:ext cx="132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比去年多百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分之几？</a:t>
            </a:r>
          </a:p>
        </p:txBody>
      </p:sp>
      <p:sp>
        <p:nvSpPr>
          <p:cNvPr id="7188" name="Text Box 33"/>
          <p:cNvSpPr txBox="1">
            <a:spLocks noChangeArrowheads="1"/>
          </p:cNvSpPr>
          <p:nvPr/>
        </p:nvSpPr>
        <p:spPr bwMode="auto">
          <a:xfrm>
            <a:off x="3709988" y="24923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7189" name="Text Box 34"/>
          <p:cNvSpPr txBox="1">
            <a:spLocks noChangeArrowheads="1"/>
          </p:cNvSpPr>
          <p:nvPr/>
        </p:nvSpPr>
        <p:spPr bwMode="auto">
          <a:xfrm>
            <a:off x="4083050" y="325596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7190" name="Text Box 35"/>
          <p:cNvSpPr txBox="1">
            <a:spLocks noChangeArrowheads="1"/>
          </p:cNvSpPr>
          <p:nvPr/>
        </p:nvSpPr>
        <p:spPr bwMode="auto">
          <a:xfrm>
            <a:off x="1106488" y="2044700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去年：</a:t>
            </a:r>
          </a:p>
        </p:txBody>
      </p:sp>
      <p:sp>
        <p:nvSpPr>
          <p:cNvPr id="7191" name="Text Box 36"/>
          <p:cNvSpPr txBox="1">
            <a:spLocks noChangeArrowheads="1"/>
          </p:cNvSpPr>
          <p:nvPr/>
        </p:nvSpPr>
        <p:spPr bwMode="auto">
          <a:xfrm>
            <a:off x="1165225" y="2832100"/>
            <a:ext cx="1474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今年：</a:t>
            </a:r>
          </a:p>
        </p:txBody>
      </p:sp>
      <p:sp>
        <p:nvSpPr>
          <p:cNvPr id="7192" name="Line 37"/>
          <p:cNvSpPr>
            <a:spLocks noChangeShapeType="1"/>
          </p:cNvSpPr>
          <p:nvPr/>
        </p:nvSpPr>
        <p:spPr bwMode="auto">
          <a:xfrm flipH="1">
            <a:off x="6156325" y="2103438"/>
            <a:ext cx="0" cy="1152525"/>
          </a:xfrm>
          <a:prstGeom prst="line">
            <a:avLst/>
          </a:prstGeom>
          <a:noFill/>
          <a:ln w="22225">
            <a:solidFill>
              <a:srgbClr val="FF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7193" name="Group 44"/>
          <p:cNvGrpSpPr/>
          <p:nvPr/>
        </p:nvGrpSpPr>
        <p:grpSpPr bwMode="auto">
          <a:xfrm>
            <a:off x="6127750" y="2995613"/>
            <a:ext cx="647700" cy="73025"/>
            <a:chOff x="0" y="0"/>
            <a:chExt cx="363" cy="136"/>
          </a:xfrm>
        </p:grpSpPr>
        <p:sp>
          <p:nvSpPr>
            <p:cNvPr id="7194" name="Line 38"/>
            <p:cNvSpPr>
              <a:spLocks noChangeShapeType="1"/>
            </p:cNvSpPr>
            <p:nvPr/>
          </p:nvSpPr>
          <p:spPr bwMode="auto">
            <a:xfrm>
              <a:off x="0" y="13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95" name="Line 39"/>
            <p:cNvSpPr>
              <a:spLocks noChangeShapeType="1"/>
            </p:cNvSpPr>
            <p:nvPr/>
          </p:nvSpPr>
          <p:spPr bwMode="auto">
            <a:xfrm>
              <a:off x="363" y="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7196" name="Group 45"/>
          <p:cNvGrpSpPr/>
          <p:nvPr/>
        </p:nvGrpSpPr>
        <p:grpSpPr bwMode="auto">
          <a:xfrm>
            <a:off x="2025650" y="2954338"/>
            <a:ext cx="4130675" cy="114300"/>
            <a:chOff x="0" y="0"/>
            <a:chExt cx="2655" cy="152"/>
          </a:xfrm>
        </p:grpSpPr>
        <p:sp>
          <p:nvSpPr>
            <p:cNvPr id="7197" name="Line 24"/>
            <p:cNvSpPr>
              <a:spLocks noChangeShapeType="1"/>
            </p:cNvSpPr>
            <p:nvPr/>
          </p:nvSpPr>
          <p:spPr bwMode="auto">
            <a:xfrm>
              <a:off x="0" y="152"/>
              <a:ext cx="26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98" name="Line 25"/>
            <p:cNvSpPr>
              <a:spLocks noChangeShapeType="1"/>
            </p:cNvSpPr>
            <p:nvPr/>
          </p:nvSpPr>
          <p:spPr bwMode="auto">
            <a:xfrm flipV="1">
              <a:off x="0" y="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7199" name="Group 51"/>
          <p:cNvGrpSpPr/>
          <p:nvPr/>
        </p:nvGrpSpPr>
        <p:grpSpPr bwMode="auto">
          <a:xfrm>
            <a:off x="6156325" y="2995613"/>
            <a:ext cx="622300" cy="69850"/>
            <a:chOff x="0" y="0"/>
            <a:chExt cx="363" cy="136"/>
          </a:xfrm>
        </p:grpSpPr>
        <p:grpSp>
          <p:nvGrpSpPr>
            <p:cNvPr id="7200" name="Group 47"/>
            <p:cNvGrpSpPr/>
            <p:nvPr/>
          </p:nvGrpSpPr>
          <p:grpSpPr bwMode="auto">
            <a:xfrm>
              <a:off x="0" y="0"/>
              <a:ext cx="363" cy="136"/>
              <a:chOff x="0" y="0"/>
              <a:chExt cx="363" cy="136"/>
            </a:xfrm>
          </p:grpSpPr>
          <p:sp>
            <p:nvSpPr>
              <p:cNvPr id="7201" name="Line 48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36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7202" name="Line 49"/>
              <p:cNvSpPr>
                <a:spLocks noChangeShapeType="1"/>
              </p:cNvSpPr>
              <p:nvPr/>
            </p:nvSpPr>
            <p:spPr bwMode="auto">
              <a:xfrm>
                <a:off x="363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203" name="Line 50"/>
            <p:cNvSpPr>
              <a:spLocks noChangeShapeType="1"/>
            </p:cNvSpPr>
            <p:nvPr/>
          </p:nvSpPr>
          <p:spPr bwMode="auto">
            <a:xfrm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7204" name="Text Box 13"/>
          <p:cNvSpPr txBox="1">
            <a:spLocks noChangeArrowheads="1"/>
          </p:cNvSpPr>
          <p:nvPr/>
        </p:nvSpPr>
        <p:spPr bwMode="auto">
          <a:xfrm>
            <a:off x="1116013" y="3422650"/>
            <a:ext cx="81661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9999"/>
                </a:solidFill>
                <a:latin typeface="楷体_GB2312" pitchFamily="1" charset="-122"/>
              </a:rPr>
              <a:t>先算：今年自驾游人数是去年的百分之几？</a:t>
            </a:r>
          </a:p>
        </p:txBody>
      </p:sp>
      <p:sp>
        <p:nvSpPr>
          <p:cNvPr id="7205" name="Rectangle 14"/>
          <p:cNvSpPr>
            <a:spLocks noChangeArrowheads="1"/>
          </p:cNvSpPr>
          <p:nvPr/>
        </p:nvSpPr>
        <p:spPr bwMode="auto">
          <a:xfrm>
            <a:off x="1146175" y="3911600"/>
            <a:ext cx="5975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9999"/>
                </a:solidFill>
              </a:rPr>
              <a:t>再算：今年自驾游人数比去年多百分之几？</a:t>
            </a:r>
          </a:p>
        </p:txBody>
      </p:sp>
      <p:sp>
        <p:nvSpPr>
          <p:cNvPr id="7206" name="Text Box 17"/>
          <p:cNvSpPr txBox="1">
            <a:spLocks noChangeArrowheads="1"/>
          </p:cNvSpPr>
          <p:nvPr/>
        </p:nvSpPr>
        <p:spPr bwMode="auto">
          <a:xfrm>
            <a:off x="1504950" y="4954588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 112.5%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－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</a:t>
            </a:r>
          </a:p>
        </p:txBody>
      </p:sp>
      <p:grpSp>
        <p:nvGrpSpPr>
          <p:cNvPr id="7207" name="Group 42"/>
          <p:cNvGrpSpPr/>
          <p:nvPr/>
        </p:nvGrpSpPr>
        <p:grpSpPr bwMode="auto">
          <a:xfrm>
            <a:off x="363538" y="5992813"/>
            <a:ext cx="936625" cy="676275"/>
            <a:chOff x="0" y="0"/>
            <a:chExt cx="590" cy="426"/>
          </a:xfrm>
        </p:grpSpPr>
        <p:pic>
          <p:nvPicPr>
            <p:cNvPr id="7208" name="Picture 8" descr="蓝色按钮">
              <a:hlinkClick r:id="rId6" action="ppaction://hlinksldjump"/>
            </p:cNvPr>
            <p:cNvPicPr preferRelativeResize="0">
              <a:picLocks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0" y="154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09" name="Text Box 9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5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177" grpId="0" autoUpdateAnimBg="0"/>
      <p:bldP spid="7178" grpId="0" autoUpdateAnimBg="0"/>
      <p:bldP spid="7204" grpId="0" autoUpdateAnimBg="0"/>
      <p:bldP spid="7205" grpId="0" autoUpdateAnimBg="0"/>
      <p:bldP spid="7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971550" y="1341438"/>
            <a:ext cx="694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去年自驾游人数比今年自驾游的人数少百分之几？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755650" y="472598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6165850"/>
            <a:ext cx="8270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pic>
        <p:nvPicPr>
          <p:cNvPr id="8199" name="Picture 18" descr="1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282700"/>
            <a:ext cx="5746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5724525" y="177323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grpSp>
        <p:nvGrpSpPr>
          <p:cNvPr id="8201" name="Group 67"/>
          <p:cNvGrpSpPr/>
          <p:nvPr/>
        </p:nvGrpSpPr>
        <p:grpSpPr bwMode="auto">
          <a:xfrm>
            <a:off x="1258888" y="2130425"/>
            <a:ext cx="4897437" cy="396875"/>
            <a:chOff x="0" y="0"/>
            <a:chExt cx="2961" cy="509"/>
          </a:xfrm>
        </p:grpSpPr>
        <p:sp>
          <p:nvSpPr>
            <p:cNvPr id="8202" name="Line 56"/>
            <p:cNvSpPr>
              <a:spLocks noChangeShapeType="1"/>
            </p:cNvSpPr>
            <p:nvPr/>
          </p:nvSpPr>
          <p:spPr bwMode="auto">
            <a:xfrm>
              <a:off x="512" y="227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03" name="Line 58"/>
            <p:cNvSpPr>
              <a:spLocks noChangeShapeType="1"/>
            </p:cNvSpPr>
            <p:nvPr/>
          </p:nvSpPr>
          <p:spPr bwMode="auto">
            <a:xfrm>
              <a:off x="512" y="9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04" name="Line 59"/>
            <p:cNvSpPr>
              <a:spLocks noChangeShapeType="1"/>
            </p:cNvSpPr>
            <p:nvPr/>
          </p:nvSpPr>
          <p:spPr bwMode="auto">
            <a:xfrm>
              <a:off x="2961" y="9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05" name="Text Box 60"/>
            <p:cNvSpPr txBox="1">
              <a:spLocks noChangeArrowheads="1"/>
            </p:cNvSpPr>
            <p:nvPr/>
          </p:nvSpPr>
          <p:spPr bwMode="auto">
            <a:xfrm>
              <a:off x="0" y="0"/>
              <a:ext cx="502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今年</a:t>
              </a:r>
            </a:p>
          </p:txBody>
        </p:sp>
      </p:grpSp>
      <p:sp>
        <p:nvSpPr>
          <p:cNvPr id="8206" name="Line 61"/>
          <p:cNvSpPr>
            <a:spLocks noChangeShapeType="1"/>
          </p:cNvSpPr>
          <p:nvPr/>
        </p:nvSpPr>
        <p:spPr bwMode="auto">
          <a:xfrm>
            <a:off x="2097088" y="3176588"/>
            <a:ext cx="348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207" name="Line 62"/>
          <p:cNvSpPr>
            <a:spLocks noChangeShapeType="1"/>
          </p:cNvSpPr>
          <p:nvPr/>
        </p:nvSpPr>
        <p:spPr bwMode="auto">
          <a:xfrm>
            <a:off x="2097088" y="3076575"/>
            <a:ext cx="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208" name="Line 63"/>
          <p:cNvSpPr>
            <a:spLocks noChangeShapeType="1"/>
          </p:cNvSpPr>
          <p:nvPr/>
        </p:nvSpPr>
        <p:spPr bwMode="auto">
          <a:xfrm>
            <a:off x="5580063" y="3076575"/>
            <a:ext cx="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209" name="Text Box 66"/>
          <p:cNvSpPr txBox="1">
            <a:spLocks noChangeArrowheads="1"/>
          </p:cNvSpPr>
          <p:nvPr/>
        </p:nvSpPr>
        <p:spPr bwMode="auto">
          <a:xfrm>
            <a:off x="1316038" y="2895600"/>
            <a:ext cx="820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FF"/>
                </a:solidFill>
              </a:rPr>
              <a:t>去年</a:t>
            </a:r>
          </a:p>
        </p:txBody>
      </p:sp>
      <p:sp>
        <p:nvSpPr>
          <p:cNvPr id="8210" name="AutoShape 69"/>
          <p:cNvSpPr/>
          <p:nvPr/>
        </p:nvSpPr>
        <p:spPr bwMode="auto">
          <a:xfrm rot="16200000">
            <a:off x="3996531" y="405607"/>
            <a:ext cx="287337" cy="4032250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8211" name="Text Box 70"/>
          <p:cNvSpPr txBox="1">
            <a:spLocks noChangeArrowheads="1"/>
          </p:cNvSpPr>
          <p:nvPr/>
        </p:nvSpPr>
        <p:spPr bwMode="auto">
          <a:xfrm>
            <a:off x="3790950" y="24638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8212" name="AutoShape 71"/>
          <p:cNvSpPr/>
          <p:nvPr/>
        </p:nvSpPr>
        <p:spPr bwMode="auto">
          <a:xfrm rot="16200000">
            <a:off x="3744119" y="1589881"/>
            <a:ext cx="215900" cy="3455988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0000FF"/>
              </a:solidFill>
            </a:endParaRPr>
          </a:p>
        </p:txBody>
      </p:sp>
      <p:sp>
        <p:nvSpPr>
          <p:cNvPr id="8213" name="Text Box 72"/>
          <p:cNvSpPr txBox="1">
            <a:spLocks noChangeArrowheads="1"/>
          </p:cNvSpPr>
          <p:nvPr/>
        </p:nvSpPr>
        <p:spPr bwMode="auto">
          <a:xfrm>
            <a:off x="3514725" y="336073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grpSp>
        <p:nvGrpSpPr>
          <p:cNvPr id="8214" name="Group 78"/>
          <p:cNvGrpSpPr/>
          <p:nvPr/>
        </p:nvGrpSpPr>
        <p:grpSpPr bwMode="auto">
          <a:xfrm>
            <a:off x="5651500" y="3114675"/>
            <a:ext cx="504825" cy="71438"/>
            <a:chOff x="0" y="0"/>
            <a:chExt cx="318" cy="136"/>
          </a:xfrm>
        </p:grpSpPr>
        <p:sp>
          <p:nvSpPr>
            <p:cNvPr id="8215" name="Line 64"/>
            <p:cNvSpPr>
              <a:spLocks noChangeShapeType="1"/>
            </p:cNvSpPr>
            <p:nvPr/>
          </p:nvSpPr>
          <p:spPr bwMode="auto">
            <a:xfrm>
              <a:off x="318" y="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16" name="Line 73"/>
            <p:cNvSpPr>
              <a:spLocks noChangeShapeType="1"/>
            </p:cNvSpPr>
            <p:nvPr/>
          </p:nvSpPr>
          <p:spPr bwMode="auto">
            <a:xfrm>
              <a:off x="0" y="136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8217" name="AutoShape 74"/>
          <p:cNvSpPr/>
          <p:nvPr/>
        </p:nvSpPr>
        <p:spPr bwMode="auto">
          <a:xfrm rot="5400000">
            <a:off x="5832475" y="2813051"/>
            <a:ext cx="71437" cy="576262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grpSp>
        <p:nvGrpSpPr>
          <p:cNvPr id="8218" name="Group 77"/>
          <p:cNvGrpSpPr/>
          <p:nvPr/>
        </p:nvGrpSpPr>
        <p:grpSpPr bwMode="auto">
          <a:xfrm>
            <a:off x="5795963" y="2417763"/>
            <a:ext cx="2160587" cy="915987"/>
            <a:chOff x="0" y="0"/>
            <a:chExt cx="1217" cy="577"/>
          </a:xfrm>
        </p:grpSpPr>
        <p:sp>
          <p:nvSpPr>
            <p:cNvPr id="8219" name="Line 75"/>
            <p:cNvSpPr>
              <a:spLocks noChangeShapeType="1"/>
            </p:cNvSpPr>
            <p:nvPr/>
          </p:nvSpPr>
          <p:spPr bwMode="auto">
            <a:xfrm flipH="1">
              <a:off x="0" y="317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20" name="Text Box 76"/>
            <p:cNvSpPr txBox="1">
              <a:spLocks noChangeArrowheads="1"/>
            </p:cNvSpPr>
            <p:nvPr/>
          </p:nvSpPr>
          <p:spPr bwMode="auto">
            <a:xfrm>
              <a:off x="136" y="0"/>
              <a:ext cx="108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比今年少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百分之几？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8221" name="Rectangle 81"/>
          <p:cNvSpPr>
            <a:spLocks noChangeArrowheads="1"/>
          </p:cNvSpPr>
          <p:nvPr/>
        </p:nvSpPr>
        <p:spPr bwMode="auto">
          <a:xfrm>
            <a:off x="0" y="6165850"/>
            <a:ext cx="8270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pic>
        <p:nvPicPr>
          <p:cNvPr id="8222" name="Picture 82" descr="蓝色按钮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62372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3" name="Text Box 8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4963" y="599281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200" b="1">
                <a:solidFill>
                  <a:srgbClr val="0000FF"/>
                </a:solidFill>
              </a:rPr>
              <a:t>除减</a:t>
            </a:r>
          </a:p>
        </p:txBody>
      </p:sp>
      <p:pic>
        <p:nvPicPr>
          <p:cNvPr id="8224" name="Picture 84" descr="蓝色按钮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8888" y="62372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5" name="Text Box 8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203325" y="600075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200" b="1">
                <a:solidFill>
                  <a:srgbClr val="0000FF"/>
                </a:solidFill>
              </a:rPr>
              <a:t>减除</a:t>
            </a:r>
          </a:p>
        </p:txBody>
      </p:sp>
      <p:pic>
        <p:nvPicPr>
          <p:cNvPr id="8226" name="Picture 86" descr="蓝色按钮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78050" y="623252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7" name="Text Box 8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160588" y="5995988"/>
            <a:ext cx="539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200" b="1">
                <a:solidFill>
                  <a:srgbClr val="0000FF"/>
                </a:solidFill>
              </a:rPr>
              <a:t>继续</a:t>
            </a:r>
          </a:p>
        </p:txBody>
      </p:sp>
      <p:pic>
        <p:nvPicPr>
          <p:cNvPr id="8228" name="Picture 19" descr="C:\Documents and Settings\pub\Desktop\新ppt\返回首页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9" name="Text Box 20"/>
          <p:cNvSpPr txBox="1">
            <a:spLocks noChangeArrowheads="1"/>
          </p:cNvSpPr>
          <p:nvPr/>
        </p:nvSpPr>
        <p:spPr bwMode="auto">
          <a:xfrm>
            <a:off x="323850" y="3789363"/>
            <a:ext cx="91455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 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想一想：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今年自驾游人数比去年少百分之几 </a:t>
            </a:r>
            <a:r>
              <a:rPr lang="zh-CN" altLang="en-US" sz="2400">
                <a:solidFill>
                  <a:srgbClr val="0000FF"/>
                </a:solidFill>
              </a:rPr>
              <a:t>”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是什么意思？</a:t>
            </a:r>
          </a:p>
        </p:txBody>
      </p:sp>
      <p:sp>
        <p:nvSpPr>
          <p:cNvPr id="8230" name="Text Box 52"/>
          <p:cNvSpPr txBox="1">
            <a:spLocks noChangeArrowheads="1"/>
          </p:cNvSpPr>
          <p:nvPr/>
        </p:nvSpPr>
        <p:spPr bwMode="auto">
          <a:xfrm>
            <a:off x="684213" y="4292600"/>
            <a:ext cx="7812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       </a:t>
            </a:r>
            <a:r>
              <a:rPr lang="zh-CN" altLang="en-US" sz="2400">
                <a:solidFill>
                  <a:srgbClr val="009999"/>
                </a:solidFill>
              </a:rPr>
              <a:t>“今年自驾游人数比去年少百分之几”是指今年比去年</a:t>
            </a:r>
            <a:r>
              <a:rPr lang="zh-CN" altLang="en-US" sz="2400">
                <a:solidFill>
                  <a:srgbClr val="FF0000"/>
                </a:solidFill>
              </a:rPr>
              <a:t>少的人数</a:t>
            </a:r>
            <a:r>
              <a:rPr lang="zh-CN" altLang="en-US" sz="2400">
                <a:solidFill>
                  <a:srgbClr val="009999"/>
                </a:solidFill>
              </a:rPr>
              <a:t>占</a:t>
            </a:r>
            <a:r>
              <a:rPr lang="zh-CN" altLang="en-US" sz="2400">
                <a:solidFill>
                  <a:srgbClr val="FF0000"/>
                </a:solidFill>
              </a:rPr>
              <a:t>去年</a:t>
            </a:r>
            <a:r>
              <a:rPr lang="zh-CN" altLang="en-US" sz="2400">
                <a:solidFill>
                  <a:srgbClr val="009999"/>
                </a:solidFill>
              </a:rPr>
              <a:t>自驾游人数</a:t>
            </a:r>
            <a:r>
              <a:rPr lang="zh-CN" altLang="en-US" sz="2400">
                <a:solidFill>
                  <a:srgbClr val="FF0000"/>
                </a:solidFill>
              </a:rPr>
              <a:t>的百分之几</a:t>
            </a:r>
            <a:r>
              <a:rPr lang="zh-CN" altLang="en-US" sz="2400">
                <a:solidFill>
                  <a:srgbClr val="0000FF"/>
                </a:solidFill>
              </a:rPr>
              <a:t>。</a:t>
            </a: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  <p:bldP spid="8208" grpId="0" animBg="1"/>
      <p:bldP spid="8209" grpId="0" autoUpdateAnimBg="0"/>
      <p:bldP spid="8210" grpId="0" animBg="1" autoUpdateAnimBg="0"/>
      <p:bldP spid="8211" grpId="0" autoUpdateAnimBg="0"/>
      <p:bldP spid="8212" grpId="0" animBg="1" autoUpdateAnimBg="0"/>
      <p:bldP spid="8213" grpId="0" autoUpdateAnimBg="0"/>
      <p:bldP spid="8217" grpId="0" animBg="1" autoUpdateAnimBg="0"/>
      <p:bldP spid="8223" grpId="0" autoUpdateAnimBg="0"/>
      <p:bldP spid="8225" grpId="0" autoUpdateAnimBg="0"/>
      <p:bldP spid="8227" grpId="0" autoUpdateAnimBg="0"/>
      <p:bldP spid="8229" grpId="0" autoUpdateAnimBg="0"/>
      <p:bldP spid="8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694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去年自驾游人数比今年自驾游的人数少百分之几？</a:t>
            </a:r>
          </a:p>
        </p:txBody>
      </p:sp>
      <p:pic>
        <p:nvPicPr>
          <p:cNvPr id="9221" name="Picture 8" descr="1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463" y="1239838"/>
            <a:ext cx="5746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3" name="Group 67"/>
          <p:cNvGrpSpPr/>
          <p:nvPr/>
        </p:nvGrpSpPr>
        <p:grpSpPr bwMode="auto">
          <a:xfrm>
            <a:off x="1258888" y="2060575"/>
            <a:ext cx="4897437" cy="396875"/>
            <a:chOff x="0" y="0"/>
            <a:chExt cx="2961" cy="509"/>
          </a:xfrm>
        </p:grpSpPr>
        <p:sp>
          <p:nvSpPr>
            <p:cNvPr id="9224" name="Line 56"/>
            <p:cNvSpPr>
              <a:spLocks noChangeShapeType="1"/>
            </p:cNvSpPr>
            <p:nvPr/>
          </p:nvSpPr>
          <p:spPr bwMode="auto">
            <a:xfrm>
              <a:off x="512" y="227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25" name="Line 58"/>
            <p:cNvSpPr>
              <a:spLocks noChangeShapeType="1"/>
            </p:cNvSpPr>
            <p:nvPr/>
          </p:nvSpPr>
          <p:spPr bwMode="auto">
            <a:xfrm>
              <a:off x="512" y="9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26" name="Line 59"/>
            <p:cNvSpPr>
              <a:spLocks noChangeShapeType="1"/>
            </p:cNvSpPr>
            <p:nvPr/>
          </p:nvSpPr>
          <p:spPr bwMode="auto">
            <a:xfrm>
              <a:off x="2961" y="9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27" name="Text Box 60"/>
            <p:cNvSpPr txBox="1">
              <a:spLocks noChangeArrowheads="1"/>
            </p:cNvSpPr>
            <p:nvPr/>
          </p:nvSpPr>
          <p:spPr bwMode="auto">
            <a:xfrm>
              <a:off x="0" y="0"/>
              <a:ext cx="502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今年</a:t>
              </a:r>
            </a:p>
          </p:txBody>
        </p:sp>
      </p:grpSp>
      <p:sp>
        <p:nvSpPr>
          <p:cNvPr id="9228" name="Line 61"/>
          <p:cNvSpPr>
            <a:spLocks noChangeShapeType="1"/>
          </p:cNvSpPr>
          <p:nvPr/>
        </p:nvSpPr>
        <p:spPr bwMode="auto">
          <a:xfrm>
            <a:off x="2097088" y="3106738"/>
            <a:ext cx="348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9" name="Line 62"/>
          <p:cNvSpPr>
            <a:spLocks noChangeShapeType="1"/>
          </p:cNvSpPr>
          <p:nvPr/>
        </p:nvSpPr>
        <p:spPr bwMode="auto">
          <a:xfrm>
            <a:off x="2097088" y="3006725"/>
            <a:ext cx="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30" name="Line 63"/>
          <p:cNvSpPr>
            <a:spLocks noChangeShapeType="1"/>
          </p:cNvSpPr>
          <p:nvPr/>
        </p:nvSpPr>
        <p:spPr bwMode="auto">
          <a:xfrm>
            <a:off x="5580063" y="3006725"/>
            <a:ext cx="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31" name="Text Box 66"/>
          <p:cNvSpPr txBox="1">
            <a:spLocks noChangeArrowheads="1"/>
          </p:cNvSpPr>
          <p:nvPr/>
        </p:nvSpPr>
        <p:spPr bwMode="auto">
          <a:xfrm>
            <a:off x="1316038" y="2825750"/>
            <a:ext cx="820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FF"/>
                </a:solidFill>
              </a:rPr>
              <a:t>去年</a:t>
            </a:r>
          </a:p>
        </p:txBody>
      </p:sp>
      <p:sp>
        <p:nvSpPr>
          <p:cNvPr id="9232" name="AutoShape 69"/>
          <p:cNvSpPr/>
          <p:nvPr/>
        </p:nvSpPr>
        <p:spPr bwMode="auto">
          <a:xfrm rot="16200000">
            <a:off x="3996531" y="335757"/>
            <a:ext cx="287337" cy="4032250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9233" name="Text Box 70"/>
          <p:cNvSpPr txBox="1">
            <a:spLocks noChangeArrowheads="1"/>
          </p:cNvSpPr>
          <p:nvPr/>
        </p:nvSpPr>
        <p:spPr bwMode="auto">
          <a:xfrm>
            <a:off x="3790950" y="239395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9234" name="AutoShape 71"/>
          <p:cNvSpPr/>
          <p:nvPr/>
        </p:nvSpPr>
        <p:spPr bwMode="auto">
          <a:xfrm rot="16200000">
            <a:off x="3744119" y="1520031"/>
            <a:ext cx="215900" cy="3455988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0000FF"/>
              </a:solidFill>
            </a:endParaRPr>
          </a:p>
        </p:txBody>
      </p:sp>
      <p:sp>
        <p:nvSpPr>
          <p:cNvPr id="9235" name="Text Box 72"/>
          <p:cNvSpPr txBox="1">
            <a:spLocks noChangeArrowheads="1"/>
          </p:cNvSpPr>
          <p:nvPr/>
        </p:nvSpPr>
        <p:spPr bwMode="auto">
          <a:xfrm>
            <a:off x="3514725" y="329088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grpSp>
        <p:nvGrpSpPr>
          <p:cNvPr id="9236" name="Group 78"/>
          <p:cNvGrpSpPr/>
          <p:nvPr/>
        </p:nvGrpSpPr>
        <p:grpSpPr bwMode="auto">
          <a:xfrm>
            <a:off x="5651500" y="3068638"/>
            <a:ext cx="504825" cy="71437"/>
            <a:chOff x="0" y="0"/>
            <a:chExt cx="318" cy="136"/>
          </a:xfrm>
        </p:grpSpPr>
        <p:sp>
          <p:nvSpPr>
            <p:cNvPr id="9237" name="Line 64"/>
            <p:cNvSpPr>
              <a:spLocks noChangeShapeType="1"/>
            </p:cNvSpPr>
            <p:nvPr/>
          </p:nvSpPr>
          <p:spPr bwMode="auto">
            <a:xfrm>
              <a:off x="318" y="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38" name="Line 73"/>
            <p:cNvSpPr>
              <a:spLocks noChangeShapeType="1"/>
            </p:cNvSpPr>
            <p:nvPr/>
          </p:nvSpPr>
          <p:spPr bwMode="auto">
            <a:xfrm>
              <a:off x="0" y="136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9239" name="AutoShape 74"/>
          <p:cNvSpPr/>
          <p:nvPr/>
        </p:nvSpPr>
        <p:spPr bwMode="auto">
          <a:xfrm rot="5400000">
            <a:off x="5832475" y="2743201"/>
            <a:ext cx="71437" cy="576262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grpSp>
        <p:nvGrpSpPr>
          <p:cNvPr id="9240" name="Group 77"/>
          <p:cNvGrpSpPr/>
          <p:nvPr/>
        </p:nvGrpSpPr>
        <p:grpSpPr bwMode="auto">
          <a:xfrm>
            <a:off x="5795963" y="2347913"/>
            <a:ext cx="2160587" cy="915987"/>
            <a:chOff x="0" y="0"/>
            <a:chExt cx="1217" cy="577"/>
          </a:xfrm>
        </p:grpSpPr>
        <p:sp>
          <p:nvSpPr>
            <p:cNvPr id="9241" name="Line 75"/>
            <p:cNvSpPr>
              <a:spLocks noChangeShapeType="1"/>
            </p:cNvSpPr>
            <p:nvPr/>
          </p:nvSpPr>
          <p:spPr bwMode="auto">
            <a:xfrm flipH="1">
              <a:off x="0" y="317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42" name="Text Box 76"/>
            <p:cNvSpPr txBox="1">
              <a:spLocks noChangeArrowheads="1"/>
            </p:cNvSpPr>
            <p:nvPr/>
          </p:nvSpPr>
          <p:spPr bwMode="auto">
            <a:xfrm>
              <a:off x="136" y="0"/>
              <a:ext cx="108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比今年少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百分之几？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9243" name="Text Box 18"/>
          <p:cNvSpPr txBox="1">
            <a:spLocks noChangeArrowheads="1"/>
          </p:cNvSpPr>
          <p:nvPr/>
        </p:nvSpPr>
        <p:spPr bwMode="auto">
          <a:xfrm>
            <a:off x="1979613" y="58912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答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: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今年自驾游人数比去年自驾游人数少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11.1%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9244" name="Text Box 19"/>
          <p:cNvSpPr txBox="1">
            <a:spLocks noChangeArrowheads="1"/>
          </p:cNvSpPr>
          <p:nvPr/>
        </p:nvSpPr>
        <p:spPr bwMode="auto">
          <a:xfrm>
            <a:off x="900113" y="3481388"/>
            <a:ext cx="81661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9999"/>
                </a:solidFill>
                <a:latin typeface="楷体_GB2312" pitchFamily="1" charset="-122"/>
              </a:rPr>
              <a:t>先算：去年自驾游的人数比今年少多少？</a:t>
            </a:r>
          </a:p>
        </p:txBody>
      </p:sp>
      <p:sp>
        <p:nvSpPr>
          <p:cNvPr id="9245" name="Rectangle 20"/>
          <p:cNvSpPr>
            <a:spLocks noChangeArrowheads="1"/>
          </p:cNvSpPr>
          <p:nvPr/>
        </p:nvSpPr>
        <p:spPr bwMode="auto">
          <a:xfrm>
            <a:off x="993775" y="3933825"/>
            <a:ext cx="8108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9999"/>
                </a:solidFill>
              </a:rPr>
              <a:t>再算：去年比今年少的人数占今年自驾游人数的百分之几？</a:t>
            </a:r>
          </a:p>
        </p:txBody>
      </p:sp>
      <p:sp>
        <p:nvSpPr>
          <p:cNvPr id="9246" name="Text Box 17"/>
          <p:cNvSpPr txBox="1">
            <a:spLocks noChangeArrowheads="1"/>
          </p:cNvSpPr>
          <p:nvPr/>
        </p:nvSpPr>
        <p:spPr bwMode="auto">
          <a:xfrm>
            <a:off x="684213" y="4495800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       （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540－480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）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÷540</a:t>
            </a:r>
            <a:endParaRPr lang="zh-CN" altLang="en-US" sz="2400" b="1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9247" name="Text Box 17"/>
          <p:cNvSpPr txBox="1">
            <a:spLocks noChangeArrowheads="1"/>
          </p:cNvSpPr>
          <p:nvPr/>
        </p:nvSpPr>
        <p:spPr bwMode="auto">
          <a:xfrm>
            <a:off x="1547813" y="5405438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≈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11.1%      </a:t>
            </a:r>
            <a:endParaRPr lang="zh-CN" altLang="en-US" sz="240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9248" name="Text Box 17"/>
          <p:cNvSpPr txBox="1">
            <a:spLocks noChangeArrowheads="1"/>
          </p:cNvSpPr>
          <p:nvPr/>
        </p:nvSpPr>
        <p:spPr bwMode="auto">
          <a:xfrm>
            <a:off x="1533525" y="4945063"/>
            <a:ext cx="4105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 60 ÷540      </a:t>
            </a:r>
            <a:endParaRPr lang="zh-CN" altLang="en-US" sz="2400" b="1">
              <a:solidFill>
                <a:srgbClr val="0000FF"/>
              </a:solidFill>
              <a:latin typeface="楷体_GB2312" pitchFamily="1" charset="-122"/>
            </a:endParaRPr>
          </a:p>
        </p:txBody>
      </p:sp>
      <p:grpSp>
        <p:nvGrpSpPr>
          <p:cNvPr id="9249" name="Group 36"/>
          <p:cNvGrpSpPr/>
          <p:nvPr/>
        </p:nvGrpSpPr>
        <p:grpSpPr bwMode="auto">
          <a:xfrm>
            <a:off x="363538" y="5992813"/>
            <a:ext cx="936625" cy="676275"/>
            <a:chOff x="0" y="0"/>
            <a:chExt cx="590" cy="426"/>
          </a:xfrm>
        </p:grpSpPr>
        <p:pic>
          <p:nvPicPr>
            <p:cNvPr id="9250" name="Picture 8" descr="蓝色按钮">
              <a:hlinkClick r:id="rId5" action="ppaction://hlinksldjump"/>
            </p:cNvPr>
            <p:cNvPicPr preferRelativeResize="0"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0" y="154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1" name="Text Box 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5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autoUpdateAnimBg="0"/>
      <p:bldP spid="9245" grpId="0" autoUpdateAnimBg="0"/>
      <p:bldP spid="9246" grpId="0" autoUpdateAnimBg="0"/>
      <p:bldP spid="9247" grpId="0" autoUpdateAnimBg="0"/>
      <p:bldP spid="92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684213" y="112553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58888" y="1387475"/>
            <a:ext cx="6948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去年自驾游人数比今年自驾游的人数少百分之几？</a:t>
            </a:r>
          </a:p>
        </p:txBody>
      </p:sp>
      <p:pic>
        <p:nvPicPr>
          <p:cNvPr id="10245" name="Picture 5" descr="1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1438"/>
            <a:ext cx="5746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29"/>
          <p:cNvSpPr txBox="1">
            <a:spLocks noChangeArrowheads="1"/>
          </p:cNvSpPr>
          <p:nvPr/>
        </p:nvSpPr>
        <p:spPr bwMode="auto">
          <a:xfrm>
            <a:off x="1892300" y="4437063"/>
            <a:ext cx="39608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  1-480÷540</a:t>
            </a:r>
          </a:p>
        </p:txBody>
      </p:sp>
      <p:pic>
        <p:nvPicPr>
          <p:cNvPr id="10247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33"/>
          <p:cNvSpPr txBox="1">
            <a:spLocks noChangeArrowheads="1"/>
          </p:cNvSpPr>
          <p:nvPr/>
        </p:nvSpPr>
        <p:spPr bwMode="auto">
          <a:xfrm>
            <a:off x="1979613" y="6021388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答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: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去年自驾游人数比今年自驾游人数少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11.1%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10249" name="Text Box 29"/>
          <p:cNvSpPr txBox="1">
            <a:spLocks noChangeArrowheads="1"/>
          </p:cNvSpPr>
          <p:nvPr/>
        </p:nvSpPr>
        <p:spPr bwMode="auto">
          <a:xfrm>
            <a:off x="1979613" y="5387975"/>
            <a:ext cx="396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=11.1%</a:t>
            </a:r>
          </a:p>
        </p:txBody>
      </p:sp>
      <p:sp>
        <p:nvSpPr>
          <p:cNvPr id="10250" name="Text Box 29"/>
          <p:cNvSpPr txBox="1">
            <a:spLocks noChangeArrowheads="1"/>
          </p:cNvSpPr>
          <p:nvPr/>
        </p:nvSpPr>
        <p:spPr bwMode="auto">
          <a:xfrm>
            <a:off x="1892300" y="4899025"/>
            <a:ext cx="39608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≈1-88.9%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1116013" y="3422650"/>
            <a:ext cx="81661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9999"/>
                </a:solidFill>
                <a:latin typeface="楷体_GB2312" pitchFamily="1" charset="-122"/>
              </a:rPr>
              <a:t>先算：去年自驾游人数是今年的百分之几？</a:t>
            </a:r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1146175" y="3911600"/>
            <a:ext cx="5975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9999"/>
                </a:solidFill>
              </a:rPr>
              <a:t>再算：去年自驾游人数比今年少百分之几？</a:t>
            </a:r>
          </a:p>
        </p:txBody>
      </p:sp>
      <p:grpSp>
        <p:nvGrpSpPr>
          <p:cNvPr id="10253" name="Group 67"/>
          <p:cNvGrpSpPr/>
          <p:nvPr/>
        </p:nvGrpSpPr>
        <p:grpSpPr bwMode="auto">
          <a:xfrm>
            <a:off x="1258888" y="2060575"/>
            <a:ext cx="4897437" cy="396875"/>
            <a:chOff x="0" y="0"/>
            <a:chExt cx="2961" cy="509"/>
          </a:xfrm>
        </p:grpSpPr>
        <p:sp>
          <p:nvSpPr>
            <p:cNvPr id="10254" name="Line 56"/>
            <p:cNvSpPr>
              <a:spLocks noChangeShapeType="1"/>
            </p:cNvSpPr>
            <p:nvPr/>
          </p:nvSpPr>
          <p:spPr bwMode="auto">
            <a:xfrm>
              <a:off x="512" y="227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55" name="Line 58"/>
            <p:cNvSpPr>
              <a:spLocks noChangeShapeType="1"/>
            </p:cNvSpPr>
            <p:nvPr/>
          </p:nvSpPr>
          <p:spPr bwMode="auto">
            <a:xfrm>
              <a:off x="512" y="9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56" name="Line 59"/>
            <p:cNvSpPr>
              <a:spLocks noChangeShapeType="1"/>
            </p:cNvSpPr>
            <p:nvPr/>
          </p:nvSpPr>
          <p:spPr bwMode="auto">
            <a:xfrm>
              <a:off x="2961" y="9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57" name="Text Box 60"/>
            <p:cNvSpPr txBox="1">
              <a:spLocks noChangeArrowheads="1"/>
            </p:cNvSpPr>
            <p:nvPr/>
          </p:nvSpPr>
          <p:spPr bwMode="auto">
            <a:xfrm>
              <a:off x="0" y="0"/>
              <a:ext cx="502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今年</a:t>
              </a:r>
            </a:p>
          </p:txBody>
        </p:sp>
      </p:grpSp>
      <p:sp>
        <p:nvSpPr>
          <p:cNvPr id="10258" name="Line 61"/>
          <p:cNvSpPr>
            <a:spLocks noChangeShapeType="1"/>
          </p:cNvSpPr>
          <p:nvPr/>
        </p:nvSpPr>
        <p:spPr bwMode="auto">
          <a:xfrm>
            <a:off x="2097088" y="3106738"/>
            <a:ext cx="348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59" name="Line 62"/>
          <p:cNvSpPr>
            <a:spLocks noChangeShapeType="1"/>
          </p:cNvSpPr>
          <p:nvPr/>
        </p:nvSpPr>
        <p:spPr bwMode="auto">
          <a:xfrm>
            <a:off x="2097088" y="3006725"/>
            <a:ext cx="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0" name="Line 63"/>
          <p:cNvSpPr>
            <a:spLocks noChangeShapeType="1"/>
          </p:cNvSpPr>
          <p:nvPr/>
        </p:nvSpPr>
        <p:spPr bwMode="auto">
          <a:xfrm>
            <a:off x="5580063" y="3006725"/>
            <a:ext cx="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1" name="Text Box 66"/>
          <p:cNvSpPr txBox="1">
            <a:spLocks noChangeArrowheads="1"/>
          </p:cNvSpPr>
          <p:nvPr/>
        </p:nvSpPr>
        <p:spPr bwMode="auto">
          <a:xfrm>
            <a:off x="1316038" y="2825750"/>
            <a:ext cx="820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FF"/>
                </a:solidFill>
              </a:rPr>
              <a:t>去年</a:t>
            </a:r>
          </a:p>
        </p:txBody>
      </p:sp>
      <p:sp>
        <p:nvSpPr>
          <p:cNvPr id="10262" name="AutoShape 69"/>
          <p:cNvSpPr/>
          <p:nvPr/>
        </p:nvSpPr>
        <p:spPr bwMode="auto">
          <a:xfrm rot="16200000">
            <a:off x="3996531" y="335757"/>
            <a:ext cx="287337" cy="4032250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3790950" y="239395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540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sp>
        <p:nvSpPr>
          <p:cNvPr id="10264" name="AutoShape 71"/>
          <p:cNvSpPr/>
          <p:nvPr/>
        </p:nvSpPr>
        <p:spPr bwMode="auto">
          <a:xfrm rot="16200000">
            <a:off x="3744119" y="1520031"/>
            <a:ext cx="215900" cy="3455988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0000FF"/>
              </a:solidFill>
            </a:endParaRPr>
          </a:p>
        </p:txBody>
      </p:sp>
      <p:sp>
        <p:nvSpPr>
          <p:cNvPr id="10265" name="Text Box 72"/>
          <p:cNvSpPr txBox="1">
            <a:spLocks noChangeArrowheads="1"/>
          </p:cNvSpPr>
          <p:nvPr/>
        </p:nvSpPr>
        <p:spPr bwMode="auto">
          <a:xfrm>
            <a:off x="3514725" y="329088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楷体_GB2312" pitchFamily="1" charset="-122"/>
              </a:rPr>
              <a:t>480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人</a:t>
            </a:r>
          </a:p>
        </p:txBody>
      </p:sp>
      <p:grpSp>
        <p:nvGrpSpPr>
          <p:cNvPr id="10266" name="Group 78"/>
          <p:cNvGrpSpPr/>
          <p:nvPr/>
        </p:nvGrpSpPr>
        <p:grpSpPr bwMode="auto">
          <a:xfrm>
            <a:off x="5651500" y="3068638"/>
            <a:ext cx="504825" cy="71437"/>
            <a:chOff x="0" y="0"/>
            <a:chExt cx="318" cy="136"/>
          </a:xfrm>
        </p:grpSpPr>
        <p:sp>
          <p:nvSpPr>
            <p:cNvPr id="10267" name="Line 64"/>
            <p:cNvSpPr>
              <a:spLocks noChangeShapeType="1"/>
            </p:cNvSpPr>
            <p:nvPr/>
          </p:nvSpPr>
          <p:spPr bwMode="auto">
            <a:xfrm>
              <a:off x="318" y="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68" name="Line 73"/>
            <p:cNvSpPr>
              <a:spLocks noChangeShapeType="1"/>
            </p:cNvSpPr>
            <p:nvPr/>
          </p:nvSpPr>
          <p:spPr bwMode="auto">
            <a:xfrm>
              <a:off x="0" y="136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69" name="AutoShape 74"/>
          <p:cNvSpPr/>
          <p:nvPr/>
        </p:nvSpPr>
        <p:spPr bwMode="auto">
          <a:xfrm rot="5400000">
            <a:off x="5832475" y="2743201"/>
            <a:ext cx="71437" cy="576262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grpSp>
        <p:nvGrpSpPr>
          <p:cNvPr id="10270" name="Group 77"/>
          <p:cNvGrpSpPr/>
          <p:nvPr/>
        </p:nvGrpSpPr>
        <p:grpSpPr bwMode="auto">
          <a:xfrm>
            <a:off x="5795963" y="2347913"/>
            <a:ext cx="2160587" cy="915987"/>
            <a:chOff x="0" y="0"/>
            <a:chExt cx="1217" cy="577"/>
          </a:xfrm>
        </p:grpSpPr>
        <p:sp>
          <p:nvSpPr>
            <p:cNvPr id="10271" name="Line 75"/>
            <p:cNvSpPr>
              <a:spLocks noChangeShapeType="1"/>
            </p:cNvSpPr>
            <p:nvPr/>
          </p:nvSpPr>
          <p:spPr bwMode="auto">
            <a:xfrm flipH="1">
              <a:off x="0" y="317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72" name="Text Box 76"/>
            <p:cNvSpPr txBox="1">
              <a:spLocks noChangeArrowheads="1"/>
            </p:cNvSpPr>
            <p:nvPr/>
          </p:nvSpPr>
          <p:spPr bwMode="auto">
            <a:xfrm>
              <a:off x="136" y="0"/>
              <a:ext cx="108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比今年少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百分之几？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10273" name="Group 36"/>
          <p:cNvGrpSpPr/>
          <p:nvPr/>
        </p:nvGrpSpPr>
        <p:grpSpPr bwMode="auto">
          <a:xfrm>
            <a:off x="363538" y="5992813"/>
            <a:ext cx="936625" cy="676275"/>
            <a:chOff x="0" y="0"/>
            <a:chExt cx="590" cy="426"/>
          </a:xfrm>
        </p:grpSpPr>
        <p:pic>
          <p:nvPicPr>
            <p:cNvPr id="10274" name="Picture 8" descr="蓝色按钮">
              <a:hlinkClick r:id="rId5" action="ppaction://hlinksldjump"/>
            </p:cNvPr>
            <p:cNvPicPr preferRelativeResize="0"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0" y="154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5" name="Text Box 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5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916113"/>
            <a:ext cx="4321175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1341438"/>
            <a:ext cx="4321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1042988" y="4941888"/>
            <a:ext cx="705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00"/>
                </a:solidFill>
              </a:rPr>
              <a:t>想一想：这两个问题有什么区别与联系？</a:t>
            </a:r>
          </a:p>
        </p:txBody>
      </p:sp>
      <p:sp>
        <p:nvSpPr>
          <p:cNvPr id="11270" name="Rectangle 40"/>
          <p:cNvSpPr>
            <a:spLocks noChangeArrowheads="1"/>
          </p:cNvSpPr>
          <p:nvPr/>
        </p:nvSpPr>
        <p:spPr bwMode="auto">
          <a:xfrm>
            <a:off x="9036050" y="371633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二、合作探索</a:t>
            </a:r>
          </a:p>
        </p:txBody>
      </p:sp>
      <p:sp>
        <p:nvSpPr>
          <p:cNvPr id="11272" name="Line 112"/>
          <p:cNvSpPr>
            <a:spLocks noChangeShapeType="1"/>
          </p:cNvSpPr>
          <p:nvPr/>
        </p:nvSpPr>
        <p:spPr bwMode="auto">
          <a:xfrm>
            <a:off x="4643438" y="1341438"/>
            <a:ext cx="0" cy="3022600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pic>
        <p:nvPicPr>
          <p:cNvPr id="11273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565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6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9950" y="1930400"/>
            <a:ext cx="446405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64"/>
          <p:cNvSpPr txBox="1">
            <a:spLocks noChangeArrowheads="1"/>
          </p:cNvSpPr>
          <p:nvPr/>
        </p:nvSpPr>
        <p:spPr bwMode="auto">
          <a:xfrm>
            <a:off x="1403350" y="1685925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  <a:latin typeface="楷体_GB2312" pitchFamily="1" charset="-122"/>
              </a:rPr>
              <a:t>单位</a:t>
            </a:r>
            <a:r>
              <a:rPr lang="zh-CN" altLang="en-US">
                <a:solidFill>
                  <a:srgbClr val="FF0000"/>
                </a:solidFill>
              </a:rPr>
              <a:t>“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1</a:t>
            </a:r>
            <a:r>
              <a:rPr lang="en-US">
                <a:solidFill>
                  <a:srgbClr val="FF0000"/>
                </a:solidFill>
              </a:rPr>
              <a:t>”</a:t>
            </a:r>
            <a:endParaRPr lang="en-US">
              <a:solidFill>
                <a:srgbClr val="FF0000"/>
              </a:solidFill>
              <a:latin typeface="楷体_GB2312" pitchFamily="1" charset="-122"/>
            </a:endParaRPr>
          </a:p>
        </p:txBody>
      </p:sp>
      <p:pic>
        <p:nvPicPr>
          <p:cNvPr id="11276" name="Picture 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79950" y="1196975"/>
            <a:ext cx="4464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Oval 68"/>
          <p:cNvSpPr>
            <a:spLocks noChangeArrowheads="1"/>
          </p:cNvSpPr>
          <p:nvPr/>
        </p:nvSpPr>
        <p:spPr bwMode="auto">
          <a:xfrm>
            <a:off x="496888" y="1901825"/>
            <a:ext cx="574675" cy="36036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78" name="Line 69"/>
          <p:cNvSpPr>
            <a:spLocks noChangeShapeType="1"/>
          </p:cNvSpPr>
          <p:nvPr/>
        </p:nvSpPr>
        <p:spPr bwMode="auto">
          <a:xfrm flipV="1">
            <a:off x="1000125" y="1873250"/>
            <a:ext cx="576263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9" name="Text Box 70"/>
          <p:cNvSpPr txBox="1">
            <a:spLocks noChangeArrowheads="1"/>
          </p:cNvSpPr>
          <p:nvPr/>
        </p:nvSpPr>
        <p:spPr bwMode="auto">
          <a:xfrm>
            <a:off x="5868988" y="1628775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  <a:latin typeface="楷体_GB2312" pitchFamily="1" charset="-122"/>
              </a:rPr>
              <a:t>单位</a:t>
            </a:r>
            <a:r>
              <a:rPr lang="zh-CN" altLang="en-US">
                <a:solidFill>
                  <a:srgbClr val="FF0000"/>
                </a:solidFill>
              </a:rPr>
              <a:t>“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1</a:t>
            </a:r>
            <a:r>
              <a:rPr lang="en-US">
                <a:solidFill>
                  <a:srgbClr val="FF0000"/>
                </a:solidFill>
              </a:rPr>
              <a:t>”</a:t>
            </a:r>
            <a:endParaRPr lang="en-US">
              <a:solidFill>
                <a:srgbClr val="FF0000"/>
              </a:solidFill>
              <a:latin typeface="楷体_GB2312" pitchFamily="1" charset="-122"/>
            </a:endParaRPr>
          </a:p>
        </p:txBody>
      </p:sp>
      <p:sp>
        <p:nvSpPr>
          <p:cNvPr id="11280" name="Oval 71"/>
          <p:cNvSpPr>
            <a:spLocks noChangeArrowheads="1"/>
          </p:cNvSpPr>
          <p:nvPr/>
        </p:nvSpPr>
        <p:spPr bwMode="auto">
          <a:xfrm>
            <a:off x="4962525" y="1844675"/>
            <a:ext cx="574675" cy="36036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81" name="Line 72"/>
          <p:cNvSpPr>
            <a:spLocks noChangeShapeType="1"/>
          </p:cNvSpPr>
          <p:nvPr/>
        </p:nvSpPr>
        <p:spPr bwMode="auto">
          <a:xfrm flipV="1">
            <a:off x="5465763" y="1816100"/>
            <a:ext cx="576262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2" name="Oval 73"/>
          <p:cNvSpPr>
            <a:spLocks noChangeArrowheads="1"/>
          </p:cNvSpPr>
          <p:nvPr/>
        </p:nvSpPr>
        <p:spPr bwMode="auto">
          <a:xfrm>
            <a:off x="3132138" y="1844675"/>
            <a:ext cx="863600" cy="64928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83" name="Oval 74"/>
          <p:cNvSpPr>
            <a:spLocks noChangeArrowheads="1"/>
          </p:cNvSpPr>
          <p:nvPr/>
        </p:nvSpPr>
        <p:spPr bwMode="auto">
          <a:xfrm>
            <a:off x="7451725" y="1989138"/>
            <a:ext cx="863600" cy="64928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84" name="Line 75"/>
          <p:cNvSpPr>
            <a:spLocks noChangeShapeType="1"/>
          </p:cNvSpPr>
          <p:nvPr/>
        </p:nvSpPr>
        <p:spPr bwMode="auto">
          <a:xfrm>
            <a:off x="1073150" y="3644900"/>
            <a:ext cx="7191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5" name="Line 77"/>
          <p:cNvSpPr>
            <a:spLocks noChangeShapeType="1"/>
          </p:cNvSpPr>
          <p:nvPr/>
        </p:nvSpPr>
        <p:spPr bwMode="auto">
          <a:xfrm>
            <a:off x="5580063" y="3616325"/>
            <a:ext cx="7191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6" name="Oval 79"/>
          <p:cNvSpPr>
            <a:spLocks noChangeArrowheads="1"/>
          </p:cNvSpPr>
          <p:nvPr/>
        </p:nvSpPr>
        <p:spPr bwMode="auto">
          <a:xfrm>
            <a:off x="1835150" y="3357563"/>
            <a:ext cx="517525" cy="330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87" name="Oval 80"/>
          <p:cNvSpPr>
            <a:spLocks noChangeArrowheads="1"/>
          </p:cNvSpPr>
          <p:nvPr/>
        </p:nvSpPr>
        <p:spPr bwMode="auto">
          <a:xfrm>
            <a:off x="6357938" y="3327400"/>
            <a:ext cx="517525" cy="330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88" name="Oval 81"/>
          <p:cNvSpPr>
            <a:spLocks noChangeArrowheads="1"/>
          </p:cNvSpPr>
          <p:nvPr/>
        </p:nvSpPr>
        <p:spPr bwMode="auto">
          <a:xfrm>
            <a:off x="3779838" y="4033838"/>
            <a:ext cx="792162" cy="431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89" name="Oval 82"/>
          <p:cNvSpPr>
            <a:spLocks noChangeArrowheads="1"/>
          </p:cNvSpPr>
          <p:nvPr/>
        </p:nvSpPr>
        <p:spPr bwMode="auto">
          <a:xfrm>
            <a:off x="8172450" y="4005263"/>
            <a:ext cx="647700" cy="431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90" name="Oval 87"/>
          <p:cNvSpPr>
            <a:spLocks noChangeArrowheads="1"/>
          </p:cNvSpPr>
          <p:nvPr/>
        </p:nvSpPr>
        <p:spPr bwMode="auto">
          <a:xfrm>
            <a:off x="2700338" y="2809875"/>
            <a:ext cx="517525" cy="330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91" name="Oval 88"/>
          <p:cNvSpPr>
            <a:spLocks noChangeArrowheads="1"/>
          </p:cNvSpPr>
          <p:nvPr/>
        </p:nvSpPr>
        <p:spPr bwMode="auto">
          <a:xfrm>
            <a:off x="7135813" y="2795588"/>
            <a:ext cx="517525" cy="330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92" name="Oval 89"/>
          <p:cNvSpPr>
            <a:spLocks noChangeArrowheads="1"/>
          </p:cNvSpPr>
          <p:nvPr/>
        </p:nvSpPr>
        <p:spPr bwMode="auto">
          <a:xfrm>
            <a:off x="2555875" y="3097213"/>
            <a:ext cx="360363" cy="33178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1293" name="Oval 90"/>
          <p:cNvSpPr>
            <a:spLocks noChangeArrowheads="1"/>
          </p:cNvSpPr>
          <p:nvPr/>
        </p:nvSpPr>
        <p:spPr bwMode="auto">
          <a:xfrm>
            <a:off x="7005638" y="3082925"/>
            <a:ext cx="360362" cy="33178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2" grpId="0" animBg="1"/>
      <p:bldP spid="11275" grpId="0" autoUpdateAnimBg="0"/>
      <p:bldP spid="11277" grpId="0" animBg="1" autoUpdateAnimBg="0"/>
      <p:bldP spid="11278" grpId="0" animBg="1"/>
      <p:bldP spid="11279" grpId="0" autoUpdateAnimBg="0"/>
      <p:bldP spid="11280" grpId="0" animBg="1" autoUpdateAnimBg="0"/>
      <p:bldP spid="11281" grpId="0" animBg="1"/>
      <p:bldP spid="11282" grpId="0" animBg="1" autoUpdateAnimBg="0"/>
      <p:bldP spid="11282" grpId="1" animBg="1" autoUpdateAnimBg="0"/>
      <p:bldP spid="11283" grpId="0" animBg="1" autoUpdateAnimBg="0"/>
      <p:bldP spid="11283" grpId="1" animBg="1" autoUpdateAnimBg="0"/>
      <p:bldP spid="11284" grpId="0" animBg="1"/>
      <p:bldP spid="11285" grpId="0" animBg="1"/>
      <p:bldP spid="11286" grpId="0" animBg="1" autoUpdateAnimBg="0"/>
      <p:bldP spid="11286" grpId="1" animBg="1" autoUpdateAnimBg="0"/>
      <p:bldP spid="11287" grpId="0" animBg="1" autoUpdateAnimBg="0"/>
      <p:bldP spid="11287" grpId="1" animBg="1" autoUpdateAnimBg="0"/>
      <p:bldP spid="11288" grpId="0" animBg="1" autoUpdateAnimBg="0"/>
      <p:bldP spid="11288" grpId="1" animBg="1" autoUpdateAnimBg="0"/>
      <p:bldP spid="11289" grpId="0" animBg="1" autoUpdateAnimBg="0"/>
      <p:bldP spid="11289" grpId="1" animBg="1" autoUpdateAnimBg="0"/>
      <p:bldP spid="11290" grpId="0" animBg="1" autoUpdateAnimBg="0"/>
      <p:bldP spid="11290" grpId="1" animBg="1" autoUpdateAnimBg="0"/>
      <p:bldP spid="11291" grpId="0" animBg="1" autoUpdateAnimBg="0"/>
      <p:bldP spid="11291" grpId="1" animBg="1" autoUpdateAnimBg="0"/>
      <p:bldP spid="11292" grpId="0" animBg="1" autoUpdateAnimBg="0"/>
      <p:bldP spid="11292" grpId="1" animBg="1" autoUpdateAnimBg="0"/>
      <p:bldP spid="11293" grpId="0" animBg="1" autoUpdateAnimBg="0"/>
      <p:bldP spid="11293" grpId="1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2012版中考一轮复习化学精品课件（含2011中考真题）第15课时粒子构成物质（19ppt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版中考一轮复习化学精品课件（含2011中考真题）第15课时粒子构成物质（19ppt)">
      <a:majorFont>
        <a:latin typeface="Arial"/>
        <a:ea typeface="黑体"/>
        <a:cs typeface="宋体"/>
      </a:majorFont>
      <a:minorFont>
        <a:latin typeface="Arial"/>
        <a:ea typeface="楷体_GB2312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2版中考一轮复习化学精品课件（含2011中考真题）第15课时粒子构成物质（19ppt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全屏显示(4:3)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汉仪中宋简</vt:lpstr>
      <vt:lpstr>汉仪中圆简</vt:lpstr>
      <vt:lpstr>黑体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2017-08-13T07:15:00Z</dcterms:created>
  <dcterms:modified xsi:type="dcterms:W3CDTF">2023-01-17T03:23:37Z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A45FF1FE3CFA425594F8B449B95287D2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