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6" r:id="rId2"/>
    <p:sldId id="291" r:id="rId3"/>
    <p:sldId id="340" r:id="rId4"/>
    <p:sldId id="313" r:id="rId5"/>
    <p:sldId id="341" r:id="rId6"/>
    <p:sldId id="342" r:id="rId7"/>
    <p:sldId id="343" r:id="rId8"/>
    <p:sldId id="344" r:id="rId9"/>
    <p:sldId id="318" r:id="rId10"/>
    <p:sldId id="319" r:id="rId11"/>
    <p:sldId id="320" r:id="rId12"/>
    <p:sldId id="322" r:id="rId13"/>
    <p:sldId id="330" r:id="rId14"/>
    <p:sldId id="331" r:id="rId15"/>
    <p:sldId id="338" r:id="rId16"/>
    <p:sldId id="332" r:id="rId17"/>
    <p:sldId id="345" r:id="rId18"/>
    <p:sldId id="347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AB4"/>
    <a:srgbClr val="0000FF"/>
    <a:srgbClr val="66FF99"/>
    <a:srgbClr val="FFFFCC"/>
    <a:srgbClr val="A3FFFF"/>
    <a:srgbClr val="66FFCC"/>
    <a:srgbClr val="008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1978E-AC21-499B-B14E-F31C6C61AA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0B04E-03A7-419E-8FD7-10C131194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0B04E-03A7-419E-8FD7-10C131194F8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>
          <a:xfrm>
            <a:off x="685902" y="1717913"/>
            <a:ext cx="7545579" cy="132588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6579DD-1006-468C-A872-8C6135C9EC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D8A839-EFAE-4BFA-BF3A-10ED6B36D3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C7F3B-202C-4065-8109-D3B276313B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E584F-BF4D-4212-A354-4CF59228BC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65E29-D444-4C67-941E-3A6A00BEEB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F6F2A8-461F-4001-B733-D6A47112BF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9F4225-4EEF-434E-A484-02597BC6FC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CCDF76-C52C-4B84-A311-66FF0A5981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CB33D-FB6A-4328-8D05-600B713AF0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180564" y="2667020"/>
            <a:ext cx="5181600" cy="16764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3A645-535D-4338-83E3-E08DCFBF99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368826-7DBD-416D-8D8D-BAEBEBE3A2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92CFE4-53FF-4175-96B5-A5D021015D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4B0CF8-BC9C-410F-9827-2A7C38A1CC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仅标题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47ECA8-120E-4119-B1D8-0D8B14E9A0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-36195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342900" indent="-342900" algn="ctr" rtl="0" fontAlgn="base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5950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025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Lesson37.sw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773579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800" b="1" dirty="0"/>
              <a:t>Let’s Learn Geography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545579" cy="1325880"/>
          </a:xfrm>
        </p:spPr>
        <p:txBody>
          <a:bodyPr/>
          <a:lstStyle/>
          <a:p>
            <a:r>
              <a:rPr lang="en-US" sz="3600" dirty="0" smtClean="0"/>
              <a:t>Unit 7  Know Our World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4352106" y="47251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95288" y="692150"/>
            <a:ext cx="8353425" cy="5213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2. I speak </a:t>
            </a: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a little 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Chinese.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我讲一点儿汉语。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(1) a little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修饰不可数名词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,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意为“有一点儿；有一些”，表示肯定的含义。如：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Don’t worry. There is a little time left.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      不要担心。还有点儿时间。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(2) a little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可修饰形容词、副词及比较级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,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相当于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a bit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。如：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I felt a little tired after walking so far.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     走了这么远之后，我觉得有点儿累。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468313" y="1196975"/>
            <a:ext cx="8207375" cy="52625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(1) few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用来修饰可数名词，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few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表示否定意义，意为“没有；几乎没有”。如：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He is new here. He has few friends here.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他是新来的。他在这儿没有朋友。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(2) a few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也用来修饰可数名词，但它表示肯定意义， 意为“有几个；有一些”。如：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There are a few apples in the basket.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篮子里有一些苹果。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81013" y="576263"/>
            <a:ext cx="5027612" cy="5238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u="sng" dirty="0" smtClean="0">
                <a:latin typeface="+mn-lt"/>
                <a:ea typeface="黑体" panose="02010609060101010101" pitchFamily="49" charset="-122"/>
              </a:rPr>
              <a:t>辨析：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few; a few; little; a little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81013" y="1189038"/>
            <a:ext cx="8267700" cy="5264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(3) little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用来修饰不可数名词，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little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表示否定意义，意为“没有；几乎没有”。如：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There is little water in the bottle.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瓶子里几乎没有水了。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(4) a little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也用来修饰不可数名词，但是它表示肯定意义， 意为“有一点儿”。如：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 can speak a little French now with his help.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在他的帮助下，现在我会讲点儿法语了。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81013" y="576263"/>
            <a:ext cx="5027612" cy="5238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u="sng" dirty="0" smtClean="0">
                <a:latin typeface="+mn-lt"/>
                <a:ea typeface="黑体" panose="02010609060101010101" pitchFamily="49" charset="-122"/>
              </a:rPr>
              <a:t>辨析：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few; a few; little; a little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52413" y="908050"/>
            <a:ext cx="8639175" cy="55768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I. </a:t>
            </a:r>
            <a:r>
              <a:rPr lang="zh-CN" altLang="en-US" sz="3300" dirty="0" smtClean="0">
                <a:latin typeface="+mn-lt"/>
                <a:ea typeface="黑体" panose="02010609060101010101" pitchFamily="49" charset="-122"/>
              </a:rPr>
              <a:t>根据汉语或首字母提示，完成单词。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1. Allan will go ______ (</a:t>
            </a:r>
            <a:r>
              <a:rPr lang="zh-CN" altLang="en-US" sz="3300" dirty="0" smtClean="0">
                <a:latin typeface="+mn-lt"/>
                <a:ea typeface="黑体" panose="02010609060101010101" pitchFamily="49" charset="-122"/>
              </a:rPr>
              <a:t>到国外</a:t>
            </a: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) next month.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2. I’d like to visit some places we have learnt about in _________ (</a:t>
            </a:r>
            <a:r>
              <a:rPr lang="zh-CN" altLang="en-US" sz="3300" dirty="0" smtClean="0">
                <a:latin typeface="+mn-lt"/>
                <a:ea typeface="黑体" panose="02010609060101010101" pitchFamily="49" charset="-122"/>
              </a:rPr>
              <a:t>地理</a:t>
            </a: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) lessons.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3. Students from all over the ______ (</a:t>
            </a:r>
            <a:r>
              <a:rPr lang="zh-CN" altLang="en-US" sz="3300" dirty="0" smtClean="0">
                <a:latin typeface="+mn-lt"/>
                <a:ea typeface="黑体" panose="02010609060101010101" pitchFamily="49" charset="-122"/>
              </a:rPr>
              <a:t>世界</a:t>
            </a: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) come to study at Oxford.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4. Tokyo is the capital city of J_________.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5. He left his _________ (</a:t>
            </a:r>
            <a:r>
              <a:rPr lang="zh-CN" altLang="en-US" sz="3300" dirty="0" smtClean="0">
                <a:latin typeface="+mn-lt"/>
                <a:ea typeface="黑体" panose="02010609060101010101" pitchFamily="49" charset="-122"/>
              </a:rPr>
              <a:t>村庄</a:t>
            </a: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) and went to work in Guangzhou.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765425" y="5184775"/>
            <a:ext cx="1333500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village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059113" y="1557338"/>
            <a:ext cx="1336675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abroad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822450" y="2746375"/>
            <a:ext cx="1971675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geography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292725" y="3328988"/>
            <a:ext cx="1171575" cy="6016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world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5473700" y="4508500"/>
            <a:ext cx="984250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dirty="0" err="1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apan</a:t>
            </a:r>
            <a:endParaRPr lang="en-US" altLang="zh-CN" sz="3300" dirty="0" smtClean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04" name="椭圆 5"/>
          <p:cNvSpPr>
            <a:spLocks noChangeArrowheads="1"/>
          </p:cNvSpPr>
          <p:nvPr/>
        </p:nvSpPr>
        <p:spPr bwMode="auto">
          <a:xfrm>
            <a:off x="120638" y="252395"/>
            <a:ext cx="2808288" cy="6048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Exercise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78853" grpId="0"/>
      <p:bldP spid="78854" grpId="0"/>
      <p:bldP spid="788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9388" y="836613"/>
            <a:ext cx="8820150" cy="4767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II. </a:t>
            </a:r>
            <a:r>
              <a:rPr lang="zh-CN" altLang="en-US" sz="3100" dirty="0" smtClean="0">
                <a:latin typeface="+mn-lt"/>
                <a:ea typeface="黑体" panose="02010609060101010101" pitchFamily="49" charset="-122"/>
              </a:rPr>
              <a:t>句型转换，每空一词。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1. The population of the city is </a:t>
            </a:r>
            <a:r>
              <a:rPr lang="en-US" altLang="zh-CN" sz="3100" u="sng" dirty="0" smtClean="0">
                <a:latin typeface="+mn-lt"/>
                <a:ea typeface="黑体" panose="02010609060101010101" pitchFamily="49" charset="-122"/>
              </a:rPr>
              <a:t>2,000,000</a:t>
            </a: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. (</a:t>
            </a:r>
            <a:r>
              <a:rPr lang="zh-CN" altLang="en-US" sz="3100" dirty="0" smtClean="0">
                <a:latin typeface="+mn-lt"/>
                <a:ea typeface="黑体" panose="02010609060101010101" pitchFamily="49" charset="-122"/>
              </a:rPr>
              <a:t>对划线部分提问</a:t>
            </a: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_________ _______ the population of the city?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2. There are </a:t>
            </a:r>
            <a:r>
              <a:rPr lang="en-US" altLang="zh-CN" sz="3100" u="sng" dirty="0" smtClean="0">
                <a:latin typeface="+mn-lt"/>
                <a:ea typeface="黑体" panose="02010609060101010101" pitchFamily="49" charset="-122"/>
              </a:rPr>
              <a:t>ten</a:t>
            </a: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 people in her team. (</a:t>
            </a:r>
            <a:r>
              <a:rPr lang="zh-CN" altLang="en-US" sz="3100" dirty="0" smtClean="0">
                <a:latin typeface="+mn-lt"/>
                <a:ea typeface="黑体" panose="02010609060101010101" pitchFamily="49" charset="-122"/>
              </a:rPr>
              <a:t>对划线部分提问</a:t>
            </a: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3100" dirty="0" smtClean="0">
                <a:latin typeface="+mn-lt"/>
                <a:ea typeface="黑体" panose="02010609060101010101" pitchFamily="49" charset="-122"/>
              </a:rPr>
              <a:t>_________ _________ _________ are there in her team?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11188" y="2900363"/>
            <a:ext cx="2335212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What         is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38175" y="4219575"/>
            <a:ext cx="4767263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How         many       people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430213" y="415925"/>
            <a:ext cx="8713787" cy="461664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3. China is the largest country in Asia. (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改为同义句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China is _______ than _______ _______ country in Asia.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4. I have been to Hong Kong. (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改为一般疑问句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_________ _________ been to Hong Kong?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5. My mother hopes that she can visit some countries in Africa. (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改为简单句）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My mother _____ _____ visit some countries in Africa.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785918" y="1000108"/>
            <a:ext cx="4156075" cy="6619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larger              any       other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928662" y="2285992"/>
            <a:ext cx="2378075" cy="6619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Have          you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285984" y="4214818"/>
            <a:ext cx="1658937" cy="6619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hopes    to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  <p:bldP spid="87046" grpId="0"/>
      <p:bldP spid="870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74675" y="836613"/>
            <a:ext cx="8569325" cy="4616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III.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根据所给汉语提示，翻译下列句子。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1.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他们通过电子邮件的方式联系对方。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They ________ each other ____ ________.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2.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今天下午去滑冰怎么样？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___________ ______ going skating this afternoon?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3.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我有一个住在纽约的笔友。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 have a pen pal _________ _________ in New York.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338513" y="4652963"/>
            <a:ext cx="2466975" cy="6619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who          lives 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619250" y="2133600"/>
            <a:ext cx="5097463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contact                        by     e-mail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55650" y="3429000"/>
            <a:ext cx="3003550" cy="6619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What / How   about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1" grpId="0"/>
      <p:bldP spid="809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6037" y="1142984"/>
            <a:ext cx="3971925" cy="8620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CN" sz="5000" b="1" u="sng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4213" y="2071688"/>
            <a:ext cx="7991475" cy="28495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lang="en-US" altLang="zh-CN" sz="3200" dirty="0" smtClean="0">
                <a:latin typeface="+mn-lt"/>
              </a:rPr>
              <a:t>1. Read and listen the text again.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3200" dirty="0" smtClean="0">
                <a:latin typeface="+mn-lt"/>
              </a:rPr>
              <a:t>2. Finish off your exercise book.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3200" dirty="0" smtClean="0">
                <a:latin typeface="+mn-lt"/>
              </a:rPr>
              <a:t>3. Write about some countries that you like to    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3200" dirty="0" smtClean="0">
                <a:latin typeface="+mn-lt"/>
              </a:rPr>
              <a:t>    visit.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2000232" y="2667020"/>
            <a:ext cx="5181600" cy="16764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449263" y="666750"/>
            <a:ext cx="8409017" cy="496751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b="1" dirty="0" smtClean="0">
                <a:solidFill>
                  <a:srgbClr val="FF0000"/>
                </a:solidFill>
                <a:latin typeface="+mn-lt"/>
              </a:rPr>
              <a:t>Learning aims:</a:t>
            </a:r>
            <a:r>
              <a:rPr lang="en-US" altLang="zh-CN" sz="3300" b="1" dirty="0" smtClean="0">
                <a:latin typeface="+mn-lt"/>
              </a:rPr>
              <a:t> </a:t>
            </a:r>
            <a:endParaRPr lang="en-US" altLang="zh-CN" sz="3300" dirty="0" smtClean="0">
              <a:latin typeface="+mn-lt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</a:rPr>
              <a:t>1. Talk about the countries.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</a:rPr>
              <a:t>2. Be proud of one’s country.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b="1" dirty="0" smtClean="0">
                <a:solidFill>
                  <a:srgbClr val="FF0000"/>
                </a:solidFill>
                <a:latin typeface="+mn-lt"/>
              </a:rPr>
              <a:t>Learning important points: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</a:rPr>
              <a:t>1. Talk about the geography.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</a:rPr>
              <a:t>2. Learn something about the foreign countries.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b="1" dirty="0" smtClean="0">
                <a:solidFill>
                  <a:srgbClr val="FF0000"/>
                </a:solidFill>
                <a:latin typeface="+mn-lt"/>
              </a:rPr>
              <a:t>Learning difficult countries: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300" dirty="0" smtClean="0">
                <a:latin typeface="+mn-lt"/>
              </a:rPr>
              <a:t>What languages do they speak in other countries?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3427" y="1905000"/>
            <a:ext cx="5233987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kern="100" dirty="0">
                <a:latin typeface="Times New Roman" panose="02020603050405020304" pitchFamily="18" charset="0"/>
              </a:rPr>
              <a:t>What’s your </a:t>
            </a:r>
            <a:r>
              <a:rPr lang="en-US" altLang="zh-CN" sz="3200" kern="100" dirty="0" err="1">
                <a:latin typeface="Times New Roman" panose="02020603050405020304" pitchFamily="18" charset="0"/>
              </a:rPr>
              <a:t>favourite</a:t>
            </a:r>
            <a:r>
              <a:rPr lang="en-US" altLang="zh-CN" sz="3200" kern="100" dirty="0">
                <a:latin typeface="Times New Roman" panose="02020603050405020304" pitchFamily="18" charset="0"/>
              </a:rPr>
              <a:t> subject?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kern="100" dirty="0">
                <a:latin typeface="Times New Roman" panose="02020603050405020304" pitchFamily="18" charset="0"/>
              </a:rPr>
              <a:t>What is geography? 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kern="100" dirty="0">
                <a:latin typeface="Times New Roman" panose="02020603050405020304" pitchFamily="18" charset="0"/>
              </a:rPr>
              <a:t>Do you like geography? 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kern="100" dirty="0">
                <a:latin typeface="Times New Roman" panose="02020603050405020304" pitchFamily="18" charset="0"/>
              </a:rPr>
              <a:t>Why or why not?</a:t>
            </a:r>
          </a:p>
        </p:txBody>
      </p:sp>
      <p:grpSp>
        <p:nvGrpSpPr>
          <p:cNvPr id="19459" name="组合 2"/>
          <p:cNvGrpSpPr/>
          <p:nvPr/>
        </p:nvGrpSpPr>
        <p:grpSpPr bwMode="auto">
          <a:xfrm>
            <a:off x="323850" y="620713"/>
            <a:ext cx="3744913" cy="842962"/>
            <a:chOff x="684212" y="2707498"/>
            <a:chExt cx="3744913" cy="842962"/>
          </a:xfrm>
        </p:grpSpPr>
        <p:sp>
          <p:nvSpPr>
            <p:cNvPr id="19461" name="文本框 1"/>
            <p:cNvSpPr txBox="1">
              <a:spLocks noChangeArrowheads="1"/>
            </p:cNvSpPr>
            <p:nvPr/>
          </p:nvSpPr>
          <p:spPr bwMode="auto">
            <a:xfrm>
              <a:off x="1692275" y="2842435"/>
              <a:ext cx="2736850" cy="7080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4000" b="1" dirty="0">
                  <a:latin typeface="Times New Roman" panose="02020603050405020304" pitchFamily="18" charset="0"/>
                </a:rPr>
                <a:t>Free talk</a:t>
              </a:r>
            </a:p>
          </p:txBody>
        </p:sp>
        <p:pic>
          <p:nvPicPr>
            <p:cNvPr id="19462" name="图片 2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84212" y="2707498"/>
              <a:ext cx="1008063" cy="80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0" name="Picture 4" descr="200606242158128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67313" y="3429000"/>
            <a:ext cx="309245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1333500"/>
            <a:ext cx="3162300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409700" y="3429000"/>
            <a:ext cx="3162300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333500"/>
            <a:ext cx="2986088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6" cstate="email"/>
          <a:srcRect t="-1184"/>
          <a:stretch>
            <a:fillRect/>
          </a:stretch>
        </p:blipFill>
        <p:spPr>
          <a:xfrm>
            <a:off x="4572000" y="3357562"/>
            <a:ext cx="2986089" cy="2207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86" name="文本框 1"/>
          <p:cNvSpPr txBox="1">
            <a:spLocks noChangeArrowheads="1"/>
          </p:cNvSpPr>
          <p:nvPr/>
        </p:nvSpPr>
        <p:spPr bwMode="auto">
          <a:xfrm>
            <a:off x="2214546" y="554038"/>
            <a:ext cx="464347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CN" sz="4000" b="1" dirty="0">
                <a:latin typeface="Times New Roman" panose="02020603050405020304" pitchFamily="18" charset="0"/>
              </a:rPr>
              <a:t>Enjoy some pictures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2428860" y="506397"/>
            <a:ext cx="432117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CN" sz="4000" b="1" dirty="0">
                <a:latin typeface="Times New Roman" panose="02020603050405020304" pitchFamily="18" charset="0"/>
              </a:rPr>
              <a:t>Watch the cartoon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335" y="1285860"/>
            <a:ext cx="6429375" cy="4381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KSO_Shape">
            <a:hlinkClick r:id="rId4" action="ppaction://hlinkfile"/>
          </p:cNvPr>
          <p:cNvSpPr/>
          <p:nvPr/>
        </p:nvSpPr>
        <p:spPr>
          <a:xfrm>
            <a:off x="6659563" y="5229225"/>
            <a:ext cx="449262" cy="447675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323850" y="115888"/>
            <a:ext cx="266382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4000" b="1" dirty="0">
                <a:latin typeface="Times New Roman" panose="02020603050405020304" pitchFamily="18" charset="0"/>
              </a:rPr>
              <a:t>Let’s Do It!</a:t>
            </a:r>
          </a:p>
        </p:txBody>
      </p:sp>
      <p:sp>
        <p:nvSpPr>
          <p:cNvPr id="22531" name="文本框 1"/>
          <p:cNvSpPr txBox="1">
            <a:spLocks noChangeArrowheads="1"/>
          </p:cNvSpPr>
          <p:nvPr/>
        </p:nvSpPr>
        <p:spPr bwMode="auto">
          <a:xfrm>
            <a:off x="323850" y="981075"/>
            <a:ext cx="61198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dirty="0">
                <a:latin typeface="Times New Roman" panose="02020603050405020304" pitchFamily="18" charset="0"/>
              </a:rPr>
              <a:t>Which countries have they been to?</a:t>
            </a:r>
          </a:p>
        </p:txBody>
      </p:sp>
      <p:pic>
        <p:nvPicPr>
          <p:cNvPr id="22532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075" y="2060575"/>
            <a:ext cx="81978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"/>
          <p:cNvSpPr txBox="1">
            <a:spLocks noChangeArrowheads="1"/>
          </p:cNvSpPr>
          <p:nvPr/>
        </p:nvSpPr>
        <p:spPr bwMode="auto">
          <a:xfrm>
            <a:off x="323850" y="981075"/>
            <a:ext cx="76327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dirty="0">
                <a:latin typeface="Times New Roman" panose="02020603050405020304" pitchFamily="18" charset="0"/>
              </a:rPr>
              <a:t>Read the lesson and write true(T) or false(F).</a:t>
            </a:r>
          </a:p>
        </p:txBody>
      </p:sp>
      <p:sp>
        <p:nvSpPr>
          <p:cNvPr id="23555" name="文本框 1"/>
          <p:cNvSpPr txBox="1">
            <a:spLocks noChangeArrowheads="1"/>
          </p:cNvSpPr>
          <p:nvPr/>
        </p:nvSpPr>
        <p:spPr bwMode="auto">
          <a:xfrm>
            <a:off x="298450" y="1565275"/>
            <a:ext cx="8497888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3200" dirty="0" smtClean="0">
                <a:latin typeface="Times New Roman" panose="02020603050405020304" pitchFamily="18" charset="0"/>
              </a:rPr>
              <a:t>1. Brain </a:t>
            </a:r>
            <a:r>
              <a:rPr kumimoji="1" lang="en-US" altLang="zh-CN" sz="3200" dirty="0">
                <a:latin typeface="Times New Roman" panose="02020603050405020304" pitchFamily="18" charset="0"/>
              </a:rPr>
              <a:t>wants to visit Japan someday.      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（    ）</a:t>
            </a:r>
            <a:endParaRPr kumimoji="1" lang="en-US" altLang="zh-CN" sz="3200" dirty="0">
              <a:latin typeface="Times New Roman" panose="02020603050405020304" pitchFamily="18" charset="0"/>
            </a:endParaRP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2. Jenny has never been to any Asian countries. 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（    ）</a:t>
            </a:r>
            <a:endParaRPr kumimoji="1" lang="en-US" altLang="zh-CN" sz="3200" dirty="0">
              <a:latin typeface="Times New Roman" panose="02020603050405020304" pitchFamily="18" charset="0"/>
            </a:endParaRP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3. Brian’s father has travelled to several different continents. 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（    ）</a:t>
            </a:r>
            <a:endParaRPr kumimoji="1" lang="en-US" altLang="zh-CN" sz="3200" dirty="0">
              <a:latin typeface="Times New Roman" panose="02020603050405020304" pitchFamily="18" charset="0"/>
            </a:endParaRP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4. Danny’s mother has a friend in Antarctica. 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（    ）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40650" y="1741488"/>
            <a:ext cx="43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31913" y="3167063"/>
            <a:ext cx="43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32138" y="4652963"/>
            <a:ext cx="43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T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172450" y="5373688"/>
            <a:ext cx="4318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1"/>
          <p:cNvSpPr txBox="1">
            <a:spLocks noChangeArrowheads="1"/>
          </p:cNvSpPr>
          <p:nvPr/>
        </p:nvSpPr>
        <p:spPr bwMode="auto">
          <a:xfrm>
            <a:off x="298450" y="549275"/>
            <a:ext cx="7874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dirty="0">
                <a:latin typeface="Times New Roman" panose="02020603050405020304" pitchFamily="18" charset="0"/>
              </a:rPr>
              <a:t>Fill in the blanks with the words in this lesson.</a:t>
            </a:r>
          </a:p>
        </p:txBody>
      </p:sp>
      <p:sp>
        <p:nvSpPr>
          <p:cNvPr id="24579" name="文本框 1"/>
          <p:cNvSpPr txBox="1">
            <a:spLocks noChangeArrowheads="1"/>
          </p:cNvSpPr>
          <p:nvPr/>
        </p:nvSpPr>
        <p:spPr bwMode="auto">
          <a:xfrm>
            <a:off x="306388" y="1133475"/>
            <a:ext cx="8729662" cy="526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 smtClean="0">
                <a:latin typeface="Times New Roman" panose="02020603050405020304" pitchFamily="18" charset="0"/>
              </a:rPr>
              <a:t>1. A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: Which country has the largest p__________?</a:t>
            </a: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B: China, of course.</a:t>
            </a: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2. A: Is Taiwan an </a:t>
            </a:r>
            <a:r>
              <a:rPr kumimoji="1" lang="en-US" altLang="zh-CN" sz="2800" dirty="0" err="1">
                <a:latin typeface="Times New Roman" panose="02020603050405020304" pitchFamily="18" charset="0"/>
              </a:rPr>
              <a:t>i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_____?</a:t>
            </a: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B: Yes. It is in the Pacific.</a:t>
            </a: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3. A: I like all fruits e______ bananas.</a:t>
            </a: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B: Really? I don’t like them, either.</a:t>
            </a: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4. </a:t>
            </a:r>
            <a:r>
              <a:rPr kumimoji="1" lang="en-US" altLang="zh-CN" sz="2800" dirty="0" smtClean="0">
                <a:latin typeface="Times New Roman" panose="02020603050405020304" pitchFamily="18" charset="0"/>
              </a:rPr>
              <a:t>Mr. 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Wang has gone a_____, so I won’t see him this week.</a:t>
            </a:r>
          </a:p>
          <a:p>
            <a:pPr marL="514350" indent="-514350" eaLnBrk="1" hangingPunct="1">
              <a:lnSpc>
                <a:spcPct val="150000"/>
              </a:lnSpc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5. The people in Japan speak J________.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795963" y="1268413"/>
            <a:ext cx="17287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 err="1">
                <a:solidFill>
                  <a:srgbClr val="FF0000"/>
                </a:solidFill>
                <a:latin typeface="+mn-lt"/>
              </a:rPr>
              <a:t>opulation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32138" y="2565400"/>
            <a:ext cx="93503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 err="1">
                <a:solidFill>
                  <a:srgbClr val="FF0000"/>
                </a:solidFill>
                <a:latin typeface="+mn-lt"/>
              </a:rPr>
              <a:t>sland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38525" y="3798888"/>
            <a:ext cx="10810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 err="1">
                <a:solidFill>
                  <a:srgbClr val="FF0000"/>
                </a:solidFill>
                <a:latin typeface="+mn-lt"/>
              </a:rPr>
              <a:t>xcept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06814" y="5100638"/>
            <a:ext cx="1079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broad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43438" y="5713413"/>
            <a:ext cx="13684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 err="1">
                <a:solidFill>
                  <a:srgbClr val="FF0000"/>
                </a:solidFill>
                <a:latin typeface="+mn-lt"/>
              </a:rPr>
              <a:t>apanese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539750" y="908050"/>
            <a:ext cx="7848600" cy="4616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1. Have you ever </a:t>
            </a: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been abroad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, Danny?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你曾经出过国吗，丹尼？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be abroad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意为“在国外”，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go abroad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意为“出国”。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abroad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是表示地点的副词，其前一般不加介词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to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。</a:t>
            </a:r>
            <a:endParaRPr lang="en-US" altLang="zh-CN" sz="2800" dirty="0" smtClean="0">
              <a:latin typeface="+mn-lt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如：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My father is abroad now. 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我爸爸现在在国外。</a:t>
            </a:r>
          </a:p>
        </p:txBody>
      </p:sp>
      <p:sp>
        <p:nvSpPr>
          <p:cNvPr id="25603" name="椭圆 5"/>
          <p:cNvSpPr>
            <a:spLocks noChangeArrowheads="1"/>
          </p:cNvSpPr>
          <p:nvPr/>
        </p:nvSpPr>
        <p:spPr bwMode="auto">
          <a:xfrm>
            <a:off x="49200" y="252395"/>
            <a:ext cx="2808288" cy="6048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Language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points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Lesson31 精品课件</Template>
  <TotalTime>0</TotalTime>
  <Words>991</Words>
  <Application>Microsoft Office PowerPoint</Application>
  <PresentationFormat>全屏显示(4:3)</PresentationFormat>
  <Paragraphs>131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WWW.2PPT.COM
</vt:lpstr>
      <vt:lpstr>Unit 7  Know Our World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2017-09-14T17:31:00Z</dcterms:created>
  <dcterms:modified xsi:type="dcterms:W3CDTF">2023-01-17T03:23:42Z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9E7D68D3F1B746B4A1FE4A7DE0CBCC89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