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7" r:id="rId3"/>
    <p:sldId id="268" r:id="rId4"/>
    <p:sldId id="269" r:id="rId5"/>
    <p:sldId id="257" r:id="rId6"/>
    <p:sldId id="258" r:id="rId7"/>
    <p:sldId id="259" r:id="rId8"/>
    <p:sldId id="260" r:id="rId9"/>
    <p:sldId id="262" r:id="rId10"/>
    <p:sldId id="264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00"/>
    <a:srgbClr val="FF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C20FF-452E-48B5-A82F-94F9FB4B717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972B4-988F-4DC9-9291-6E3589698E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972B4-988F-4DC9-9291-6E3589698E66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1D6645-668E-4368-8970-FBD8038F58F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typ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C8F2C-E5FB-4BF0-9C9D-E7FCDD432F7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typ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DB83CE-6997-4105-9A0D-5B2CF2F3D20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typ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83AC4-01B8-431E-A2B9-A42192DAC92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typ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8174D-44F6-48DB-9780-6941AE1F7A9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typ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C21C7-4639-4BC7-B15D-6020162724C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typ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8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9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FBDB9-8110-44FA-A0C6-A78FB7E19A2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typ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4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0AE417-4F91-444F-9039-CAFC07294C6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typ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3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32EC-ED8E-4151-A05D-962FE16AC7B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typ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BE013-EA55-4C80-BCF0-913BFE96812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typ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4D56B-5CAB-454F-B01D-9BF94B83ECB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typ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 dirty="0"/>
            </a:lvl1pPr>
          </a:lstStyle>
          <a:p>
            <a:endParaRPr lang="en-US" altLang="x-none"/>
          </a:p>
        </p:txBody>
      </p:sp>
      <p:sp>
        <p:nvSpPr>
          <p:cNvPr id="1027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 dirty="0"/>
            </a:lvl1pPr>
          </a:lstStyle>
          <a:p>
            <a:endParaRPr lang="en-US" altLang="x-none"/>
          </a:p>
        </p:txBody>
      </p:sp>
      <p:sp>
        <p:nvSpPr>
          <p:cNvPr id="1028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25444C8-363C-4567-BF69-0D56C426DC27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ndAc>
      <p:stSnd>
        <p:snd r:embed="rId13" name="type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4" descr="713B5F609BF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Grp="1"/>
          </p:cNvSpPr>
          <p:nvPr>
            <p:ph type="ctrTitle" idx="4294967295"/>
          </p:nvPr>
        </p:nvSpPr>
        <p:spPr>
          <a:xfrm>
            <a:off x="575655" y="908720"/>
            <a:ext cx="7992690" cy="2738438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eaLnBrk="1" hangingPunct="1"/>
            <a:r>
              <a:rPr lang="en-US" altLang="zh-CN" sz="5400" b="1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2" charset="0"/>
              </a:rPr>
              <a:t>Lesson 18</a:t>
            </a:r>
            <a:r>
              <a:rPr lang="en-US" altLang="zh-CN" sz="5400" b="1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2" charset="0"/>
              </a:rPr>
              <a:t/>
            </a:r>
            <a:br>
              <a:rPr lang="en-US" altLang="zh-CN" sz="5400" b="1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2" charset="0"/>
              </a:rPr>
            </a:br>
            <a:r>
              <a:rPr lang="en-US" altLang="zh-CN" sz="5400" b="1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2" charset="0"/>
              </a:rPr>
              <a:t/>
            </a:r>
            <a:br>
              <a:rPr lang="en-US" altLang="zh-CN" sz="5400" b="1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2" charset="0"/>
              </a:rPr>
            </a:br>
            <a:r>
              <a:rPr lang="en-US" altLang="zh-CN" sz="5400" b="1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2" charset="0"/>
              </a:rPr>
              <a:t>Never Catch a Dinosaur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5805264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blinds/>
    <p:sndAc>
      <p:stSnd>
        <p:snd r:embed="rId2" name="type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8313" y="1341438"/>
            <a:ext cx="8229600" cy="500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eaLnBrk="1" hangingPunct="1"/>
            <a:r>
              <a:rPr lang="en-US" altLang="zh-CN" b="1" dirty="0" smtClean="0"/>
              <a:t>3. She watched me climb higher and higher. </a:t>
            </a:r>
            <a:r>
              <a:rPr lang="zh-CN" altLang="en-US" b="1" dirty="0" smtClean="0"/>
              <a:t>他看我爬得越来越高。</a:t>
            </a:r>
          </a:p>
          <a:p>
            <a:pPr marL="609600" indent="-609600" eaLnBrk="1" hangingPunct="1"/>
            <a:r>
              <a:rPr lang="en-US" altLang="zh-CN" b="1" dirty="0" smtClean="0">
                <a:solidFill>
                  <a:srgbClr val="FF0066"/>
                </a:solidFill>
              </a:rPr>
              <a:t>higher and higher </a:t>
            </a:r>
            <a:r>
              <a:rPr lang="zh-CN" altLang="en-US" b="1" dirty="0" smtClean="0">
                <a:solidFill>
                  <a:srgbClr val="FF0066"/>
                </a:solidFill>
              </a:rPr>
              <a:t>越来越高</a:t>
            </a:r>
          </a:p>
          <a:p>
            <a:pPr marL="609600" indent="-609600" eaLnBrk="1" hangingPunct="1"/>
            <a:r>
              <a:rPr lang="zh-CN" altLang="en-US" b="1" dirty="0" smtClean="0">
                <a:solidFill>
                  <a:srgbClr val="FF0066"/>
                </a:solidFill>
              </a:rPr>
              <a:t>比较级</a:t>
            </a:r>
            <a:r>
              <a:rPr lang="en-US" altLang="zh-CN" b="1" dirty="0" smtClean="0">
                <a:solidFill>
                  <a:srgbClr val="FF0066"/>
                </a:solidFill>
              </a:rPr>
              <a:t>+and+</a:t>
            </a:r>
            <a:r>
              <a:rPr lang="zh-CN" altLang="en-US" b="1" dirty="0" smtClean="0">
                <a:solidFill>
                  <a:srgbClr val="FF0066"/>
                </a:solidFill>
              </a:rPr>
              <a:t>比较级，译为：越来越</a:t>
            </a:r>
          </a:p>
          <a:p>
            <a:pPr marL="609600" indent="-609600" eaLnBrk="1" hangingPunct="1"/>
            <a:r>
              <a:rPr lang="en-US" altLang="zh-CN" b="1" dirty="0" smtClean="0"/>
              <a:t>When spring comes, the day gets longer and longer. </a:t>
            </a:r>
            <a:r>
              <a:rPr lang="zh-CN" altLang="en-US" b="1" dirty="0" smtClean="0"/>
              <a:t>当春天来的时候，白天变得越来越长了。</a:t>
            </a:r>
          </a:p>
        </p:txBody>
      </p:sp>
    </p:spTree>
  </p:cSld>
  <p:clrMapOvr>
    <a:masterClrMapping/>
  </p:clrMapOvr>
  <p:transition>
    <p:cover dir="lu"/>
    <p:sndAc>
      <p:stSnd>
        <p:snd r:embed="rId2" name="type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4"/>
          <p:cNvSpPr>
            <a:spLocks noChangeArrowheads="1" noChangeShapeType="1" noTextEdit="1"/>
          </p:cNvSpPr>
          <p:nvPr/>
        </p:nvSpPr>
        <p:spPr bwMode="auto">
          <a:xfrm>
            <a:off x="468313" y="765175"/>
            <a:ext cx="2736850" cy="9366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b="1" dirty="0"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达标测评</a:t>
            </a: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179388" y="1700213"/>
            <a:ext cx="8785225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/>
              <a:t>I. </a:t>
            </a:r>
            <a:r>
              <a:rPr lang="zh-CN" altLang="en-US" sz="3200" b="1" dirty="0"/>
              <a:t>单项选择</a:t>
            </a:r>
          </a:p>
          <a:p>
            <a:r>
              <a:rPr lang="en-US" altLang="zh-CN" sz="3200" b="1" dirty="0"/>
              <a:t>1.The old man has warned me ______ under the tree when it is raining heavily. </a:t>
            </a:r>
          </a:p>
          <a:p>
            <a:r>
              <a:rPr lang="en-US" altLang="zh-CN" sz="3200" b="1" dirty="0"/>
              <a:t>   A. to stand           B. not to stand </a:t>
            </a:r>
          </a:p>
          <a:p>
            <a:r>
              <a:rPr lang="en-US" altLang="zh-CN" sz="3200" b="1" dirty="0"/>
              <a:t>   C. standing        D. not standing </a:t>
            </a:r>
          </a:p>
          <a:p>
            <a:r>
              <a:rPr lang="en-US" altLang="zh-CN" sz="3200" b="1" dirty="0"/>
              <a:t>2.It took me two hours _____ my homework last night.</a:t>
            </a:r>
          </a:p>
          <a:p>
            <a:r>
              <a:rPr lang="en-US" altLang="zh-CN" sz="3200" b="1" dirty="0"/>
              <a:t>   A. finish         B. to finish </a:t>
            </a:r>
          </a:p>
          <a:p>
            <a:r>
              <a:rPr lang="en-US" altLang="zh-CN" sz="3200" b="1" dirty="0"/>
              <a:t>    C. finishing   D. </a:t>
            </a:r>
            <a:r>
              <a:rPr lang="en-US" altLang="zh-CN" sz="3200" b="1" dirty="0" smtClean="0"/>
              <a:t>finished </a:t>
            </a:r>
            <a:endParaRPr lang="en-US" altLang="zh-CN" sz="3200" b="1" dirty="0"/>
          </a:p>
        </p:txBody>
      </p:sp>
      <p:sp>
        <p:nvSpPr>
          <p:cNvPr id="13316" name="Text Box 7"/>
          <p:cNvSpPr txBox="1">
            <a:spLocks noChangeArrowheads="1"/>
          </p:cNvSpPr>
          <p:nvPr/>
        </p:nvSpPr>
        <p:spPr bwMode="auto">
          <a:xfrm>
            <a:off x="6588125" y="2060575"/>
            <a:ext cx="13684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3317" name="Text Box 8"/>
          <p:cNvSpPr txBox="1">
            <a:spLocks noChangeArrowheads="1"/>
          </p:cNvSpPr>
          <p:nvPr/>
        </p:nvSpPr>
        <p:spPr bwMode="auto">
          <a:xfrm>
            <a:off x="5076825" y="4149725"/>
            <a:ext cx="13684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6" grpId="0"/>
      <p:bldP spid="133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539750" y="981075"/>
            <a:ext cx="7848600" cy="4321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/>
              <a:t>II. </a:t>
            </a:r>
            <a:r>
              <a:rPr lang="zh-CN" altLang="en-US" sz="2800" b="1" dirty="0"/>
              <a:t>根据汉语提示完成句子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/>
              <a:t>1.</a:t>
            </a:r>
            <a:r>
              <a:rPr lang="zh-CN" altLang="en-US" sz="2800" b="1" dirty="0"/>
              <a:t>有人警告我们不要购买那辆黑色轿车。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/>
              <a:t>We were warned ____ ___ ____ the black car.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/>
              <a:t>2.</a:t>
            </a:r>
            <a:r>
              <a:rPr lang="zh-CN" altLang="en-US" sz="2800" b="1" dirty="0"/>
              <a:t>别那样做了，好吗？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/>
              <a:t>_____ _____ that again, will you?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/>
              <a:t>3. </a:t>
            </a:r>
            <a:r>
              <a:rPr lang="zh-CN" altLang="en-US" sz="2800" b="1" dirty="0"/>
              <a:t>他建议你做些什么？</a:t>
            </a:r>
            <a:endParaRPr lang="en-US" altLang="zh-CN" sz="2800" b="1" dirty="0"/>
          </a:p>
          <a:p>
            <a:pPr>
              <a:lnSpc>
                <a:spcPct val="150000"/>
              </a:lnSpc>
            </a:pPr>
            <a:r>
              <a:rPr lang="en-US" altLang="zh-CN" sz="2800" b="1" dirty="0"/>
              <a:t>What does he ______ you ___ </a:t>
            </a:r>
            <a:r>
              <a:rPr lang="en-US" altLang="zh-CN" sz="2800" b="1" dirty="0" smtClean="0"/>
              <a:t>___?</a:t>
            </a:r>
            <a:endParaRPr lang="en-US" altLang="zh-CN" sz="2800" b="1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2987675" y="4716463"/>
            <a:ext cx="4679950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</a:rPr>
              <a:t>advise           to   do</a:t>
            </a:r>
          </a:p>
          <a:p>
            <a:pPr>
              <a:spcBef>
                <a:spcPct val="50000"/>
              </a:spcBef>
            </a:pPr>
            <a:endParaRPr lang="en-US" altLang="zh-CN" sz="2800" b="1">
              <a:solidFill>
                <a:srgbClr val="FF0000"/>
              </a:solidFill>
            </a:endParaRP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611188" y="3414713"/>
            <a:ext cx="33131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</a:rPr>
              <a:t>Don’t   do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419475" y="2133600"/>
            <a:ext cx="33131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</a:rPr>
              <a:t>not     to    buy</a:t>
            </a:r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/>
      <p:bldP spid="14340" grpId="0"/>
      <p:bldP spid="143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WordArt 2"/>
          <p:cNvSpPr>
            <a:spLocks noChangeArrowheads="1" noChangeShapeType="1" noTextEdit="1"/>
          </p:cNvSpPr>
          <p:nvPr/>
        </p:nvSpPr>
        <p:spPr bwMode="auto">
          <a:xfrm>
            <a:off x="1979613" y="1484313"/>
            <a:ext cx="4895850" cy="30241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6451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sz="3600" b="1"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Goodbye!</a:t>
            </a:r>
            <a:endParaRPr lang="zh-CN" altLang="en-US" sz="3600" b="1"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612775" y="509588"/>
            <a:ext cx="7920038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2" charset="0"/>
              </a:rPr>
              <a:t>Do you know more</a:t>
            </a:r>
            <a:r>
              <a:rPr lang="en-US" altLang="zh-CN" sz="3600" b="1" dirty="0">
                <a:solidFill>
                  <a:srgbClr val="6600CC"/>
                </a:solidFill>
                <a:latin typeface="Times New Roman" panose="02020603050405020304" pitchFamily="2" charset="0"/>
              </a:rPr>
              <a:t>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2" charset="0"/>
              </a:rPr>
              <a:t>warnings</a:t>
            </a:r>
            <a:r>
              <a:rPr lang="en-US" altLang="zh-CN" sz="3600" b="1" dirty="0">
                <a:solidFill>
                  <a:srgbClr val="FF9900"/>
                </a:solidFill>
                <a:latin typeface="Times New Roman" panose="02020603050405020304" pitchFamily="2" charset="0"/>
              </a:rPr>
              <a:t> </a:t>
            </a:r>
            <a:r>
              <a:rPr lang="en-US" altLang="zh-CN" sz="3600" b="1" dirty="0">
                <a:latin typeface="Times New Roman" panose="02020603050405020304" pitchFamily="2" charset="0"/>
              </a:rPr>
              <a:t>in the daily life? Let’s see  together !</a:t>
            </a:r>
          </a:p>
        </p:txBody>
      </p:sp>
      <p:pic>
        <p:nvPicPr>
          <p:cNvPr id="4099" name="Picture 3" descr="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89363"/>
            <a:ext cx="370840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23850" y="1773238"/>
            <a:ext cx="3384550" cy="206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>
                <a:solidFill>
                  <a:srgbClr val="FF6600"/>
                </a:solidFill>
                <a:latin typeface="Times New Roman" panose="02020603050405020304" pitchFamily="2" charset="0"/>
              </a:rPr>
              <a:t>Take care of the grass, they have  lives as us, too.</a:t>
            </a:r>
          </a:p>
        </p:txBody>
      </p:sp>
      <p:pic>
        <p:nvPicPr>
          <p:cNvPr id="4101" name="Picture 5" descr="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8400" y="3789363"/>
            <a:ext cx="543560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211638" y="1844675"/>
            <a:ext cx="4465637" cy="206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2" charset="0"/>
              </a:rPr>
              <a:t>Never give up learning, net games are harmful!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0" grpId="0"/>
      <p:bldP spid="41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8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404813"/>
            <a:ext cx="4500563" cy="280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5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00563" y="3213100"/>
            <a:ext cx="4643437" cy="331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6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0" y="3213100"/>
            <a:ext cx="4500563" cy="331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7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500563" y="476250"/>
            <a:ext cx="4643437" cy="273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187450" y="404813"/>
            <a:ext cx="2519363" cy="6413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FF00"/>
                </a:solidFill>
                <a:latin typeface="Times New Roman" panose="02020603050405020304" pitchFamily="2" charset="0"/>
              </a:rPr>
              <a:t>Keep quiet!</a:t>
            </a:r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5148263" y="2133600"/>
            <a:ext cx="2376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en-US" sz="2400">
              <a:latin typeface="Times New Roman" panose="02020603050405020304" pitchFamily="2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932363" y="411163"/>
            <a:ext cx="2376487" cy="6413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FF00"/>
                </a:solidFill>
                <a:latin typeface="Times New Roman" panose="02020603050405020304" pitchFamily="2" charset="0"/>
              </a:rPr>
              <a:t>No litters!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55650" y="3357563"/>
            <a:ext cx="25209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FF00"/>
                </a:solidFill>
                <a:latin typeface="Times New Roman" panose="02020603050405020304" pitchFamily="2" charset="0"/>
              </a:rPr>
              <a:t>Slow down !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5435600" y="3500438"/>
            <a:ext cx="3167063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2" charset="0"/>
              </a:rPr>
              <a:t>Don’t jump over!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8" grpId="0"/>
      <p:bldP spid="5129" grpId="0"/>
      <p:bldP spid="51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11188" y="908050"/>
            <a:ext cx="8318500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2" charset="0"/>
              </a:rPr>
              <a:t>Never catch a dinosaur!</a:t>
            </a:r>
          </a:p>
          <a:p>
            <a:pPr>
              <a:lnSpc>
                <a:spcPct val="130000"/>
              </a:lnSpc>
            </a:pPr>
            <a:r>
              <a:rPr lang="en-US" altLang="zh-CN" sz="3600" b="1" dirty="0">
                <a:solidFill>
                  <a:srgbClr val="FF6600"/>
                </a:solidFill>
                <a:latin typeface="Times New Roman" panose="02020603050405020304" pitchFamily="2" charset="0"/>
              </a:rPr>
              <a:t>Read the diary and pay attention to these sentences.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68313" y="2924175"/>
            <a:ext cx="8391525" cy="366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24180" indent="-424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2" charset="0"/>
              </a:rPr>
              <a:t>1. You could have prevented the accident. (But you didn’t!)</a:t>
            </a:r>
          </a:p>
          <a:p>
            <a:pPr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2" charset="0"/>
              </a:rPr>
              <a:t>2. You have</a:t>
            </a:r>
            <a:r>
              <a:rPr lang="en-US" altLang="zh-CN" sz="3600" b="1">
                <a:solidFill>
                  <a:srgbClr val="CC00FF"/>
                </a:solidFill>
                <a:latin typeface="Times New Roman" panose="02020603050405020304" pitchFamily="2" charset="0"/>
              </a:rPr>
              <a:t>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2" charset="0"/>
              </a:rPr>
              <a:t>warn</a:t>
            </a:r>
            <a:r>
              <a:rPr lang="en-US" altLang="zh-CN" sz="3600" b="1">
                <a:latin typeface="Times New Roman" panose="02020603050405020304" pitchFamily="2" charset="0"/>
              </a:rPr>
              <a:t>ed</a:t>
            </a:r>
            <a:r>
              <a:rPr lang="en-US" altLang="zh-CN" sz="3600" b="1">
                <a:solidFill>
                  <a:srgbClr val="CC00FF"/>
                </a:solidFill>
                <a:latin typeface="Times New Roman" panose="02020603050405020304" pitchFamily="2" charset="0"/>
              </a:rPr>
              <a:t> </a:t>
            </a:r>
            <a:r>
              <a:rPr lang="en-US" altLang="zh-CN" sz="3600" b="1">
                <a:latin typeface="Times New Roman" panose="02020603050405020304" pitchFamily="2" charset="0"/>
              </a:rPr>
              <a:t>him</a:t>
            </a:r>
            <a:r>
              <a:rPr lang="en-US" altLang="zh-CN" sz="3600" b="1">
                <a:solidFill>
                  <a:srgbClr val="CC00FF"/>
                </a:solidFill>
                <a:latin typeface="Times New Roman" panose="02020603050405020304" pitchFamily="2" charset="0"/>
              </a:rPr>
              <a:t> </a:t>
            </a:r>
            <a:r>
              <a:rPr lang="en-US" altLang="zh-CN" sz="3600" b="1" u="sng">
                <a:solidFill>
                  <a:srgbClr val="0000FF"/>
                </a:solidFill>
                <a:latin typeface="Times New Roman" panose="02020603050405020304" pitchFamily="2" charset="0"/>
              </a:rPr>
              <a:t>to use</a:t>
            </a:r>
            <a:r>
              <a:rPr lang="en-US" altLang="zh-CN" sz="3600" b="1">
                <a:solidFill>
                  <a:srgbClr val="CC00FF"/>
                </a:solidFill>
                <a:latin typeface="Times New Roman" panose="02020603050405020304" pitchFamily="2" charset="0"/>
              </a:rPr>
              <a:t> </a:t>
            </a:r>
            <a:r>
              <a:rPr lang="en-US" altLang="zh-CN" sz="3600" b="1">
                <a:latin typeface="Times New Roman" panose="02020603050405020304" pitchFamily="2" charset="0"/>
              </a:rPr>
              <a:t>the ladder.</a:t>
            </a:r>
          </a:p>
          <a:p>
            <a:pPr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2" charset="0"/>
              </a:rPr>
              <a:t>3. She</a:t>
            </a:r>
            <a:r>
              <a:rPr lang="en-US" altLang="zh-CN" sz="3600" b="1">
                <a:solidFill>
                  <a:srgbClr val="CC00FF"/>
                </a:solidFill>
                <a:latin typeface="Times New Roman" panose="02020603050405020304" pitchFamily="2" charset="0"/>
              </a:rPr>
              <a:t>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2" charset="0"/>
              </a:rPr>
              <a:t>watch</a:t>
            </a:r>
            <a:r>
              <a:rPr lang="en-US" altLang="zh-CN" sz="3600" b="1">
                <a:latin typeface="Times New Roman" panose="02020603050405020304" pitchFamily="2" charset="0"/>
              </a:rPr>
              <a:t>ed</a:t>
            </a:r>
            <a:r>
              <a:rPr lang="en-US" altLang="zh-CN" sz="3600" b="1">
                <a:solidFill>
                  <a:srgbClr val="CC00FF"/>
                </a:solidFill>
                <a:latin typeface="Times New Roman" panose="02020603050405020304" pitchFamily="2" charset="0"/>
              </a:rPr>
              <a:t> </a:t>
            </a:r>
            <a:r>
              <a:rPr lang="en-US" altLang="zh-CN" sz="3600" b="1">
                <a:latin typeface="Times New Roman" panose="02020603050405020304" pitchFamily="2" charset="0"/>
              </a:rPr>
              <a:t>me</a:t>
            </a:r>
            <a:r>
              <a:rPr lang="en-US" altLang="zh-CN" sz="3600" b="1">
                <a:solidFill>
                  <a:srgbClr val="CC00FF"/>
                </a:solidFill>
                <a:latin typeface="Times New Roman" panose="02020603050405020304" pitchFamily="2" charset="0"/>
              </a:rPr>
              <a:t>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2" charset="0"/>
              </a:rPr>
              <a:t>climb</a:t>
            </a:r>
            <a:r>
              <a:rPr lang="en-US" altLang="zh-CN" sz="3600" b="1">
                <a:solidFill>
                  <a:srgbClr val="CC00FF"/>
                </a:solidFill>
                <a:latin typeface="Times New Roman" panose="02020603050405020304" pitchFamily="2" charset="0"/>
              </a:rPr>
              <a:t> </a:t>
            </a:r>
            <a:r>
              <a:rPr lang="en-US" altLang="zh-CN" sz="3600" b="1">
                <a:latin typeface="Times New Roman" panose="02020603050405020304" pitchFamily="2" charset="0"/>
              </a:rPr>
              <a:t>higher and higher.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1125538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b="1" dirty="0" smtClean="0">
                <a:solidFill>
                  <a:srgbClr val="FF0066"/>
                </a:solidFill>
              </a:rPr>
              <a:t>Warming up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9750" y="2133600"/>
            <a:ext cx="82296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4400" dirty="0" smtClean="0"/>
              <a:t>If you fall down from a high place, what would happen?</a:t>
            </a:r>
          </a:p>
          <a:p>
            <a:pPr eaLnBrk="1" hangingPunct="1"/>
            <a:r>
              <a:rPr lang="en-US" altLang="zh-CN" sz="4400" dirty="0" smtClean="0"/>
              <a:t>What would you do if you see someone falling down?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4400" dirty="0" smtClean="0"/>
          </a:p>
        </p:txBody>
      </p:sp>
    </p:spTree>
  </p:cSld>
  <p:clrMapOvr>
    <a:masterClrMapping/>
  </p:clrMapOvr>
  <p:transition>
    <p:blinds dir="vert"/>
    <p:sndAc>
      <p:stSnd>
        <p:snd r:embed="rId2" name="type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39750" y="1052513"/>
            <a:ext cx="8135938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4000" b="1" dirty="0" smtClean="0">
                <a:solidFill>
                  <a:srgbClr val="FF0066"/>
                </a:solidFill>
              </a:rPr>
              <a:t>Listening task:</a:t>
            </a:r>
            <a:br>
              <a:rPr lang="en-US" altLang="zh-CN" sz="4000" b="1" dirty="0" smtClean="0">
                <a:solidFill>
                  <a:srgbClr val="FF0066"/>
                </a:solidFill>
              </a:rPr>
            </a:br>
            <a:endParaRPr lang="en-US" altLang="zh-CN" sz="4000" b="1" dirty="0" smtClean="0">
              <a:solidFill>
                <a:srgbClr val="FF0066"/>
              </a:solidFill>
            </a:endParaRPr>
          </a:p>
        </p:txBody>
      </p:sp>
      <p:sp>
        <p:nvSpPr>
          <p:cNvPr id="717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11188" y="2060575"/>
            <a:ext cx="8229600" cy="331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2" charset="0"/>
              </a:rPr>
              <a:t>(     )1. Danny felt terrible because of his careless.</a:t>
            </a:r>
            <a:endParaRPr lang="zh-CN" altLang="en-US" sz="2400" b="1" dirty="0" smtClean="0">
              <a:latin typeface="Times New Roman" panose="02020603050405020304" pitchFamily="2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2" charset="0"/>
              </a:rPr>
              <a:t>(     )2. Li Ming broke his leg at the age of seven.</a:t>
            </a:r>
            <a:endParaRPr lang="zh-CN" altLang="en-US" sz="2400" b="1" dirty="0" smtClean="0">
              <a:latin typeface="Times New Roman" panose="02020603050405020304" pitchFamily="2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2" charset="0"/>
              </a:rPr>
              <a:t>(     )3. Li Ming tried to climb a ladder, but he fell down.</a:t>
            </a:r>
            <a:endParaRPr lang="zh-CN" altLang="en-US" sz="2400" b="1" dirty="0" smtClean="0">
              <a:latin typeface="Times New Roman" panose="02020603050405020304" pitchFamily="2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2" charset="0"/>
              </a:rPr>
              <a:t>(     )4. Li Ming’s mother caught him and saved him.</a:t>
            </a:r>
            <a:endParaRPr lang="zh-CN" altLang="en-US" sz="2400" b="1" dirty="0" smtClean="0">
              <a:latin typeface="Times New Roman" panose="02020603050405020304" pitchFamily="2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2" charset="0"/>
              </a:rPr>
              <a:t>(     )5. It took Li Ming about 90 days to recover.</a:t>
            </a:r>
            <a:endParaRPr lang="zh-CN" altLang="en-US" sz="2400" b="1" dirty="0" smtClean="0">
              <a:latin typeface="Times New Roman" panose="02020603050405020304" pitchFamily="2" charset="0"/>
              <a:cs typeface="Times New Roman" panose="02020603050405020304" pitchFamily="2" charset="0"/>
            </a:endParaRPr>
          </a:p>
        </p:txBody>
      </p:sp>
      <p:sp>
        <p:nvSpPr>
          <p:cNvPr id="8196" name="TextBox 1"/>
          <p:cNvSpPr txBox="1">
            <a:spLocks noChangeArrowheads="1"/>
          </p:cNvSpPr>
          <p:nvPr/>
        </p:nvSpPr>
        <p:spPr bwMode="auto">
          <a:xfrm>
            <a:off x="1174750" y="3429000"/>
            <a:ext cx="373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</a:rPr>
              <a:t>F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1174750" y="4076700"/>
            <a:ext cx="373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</a:rPr>
              <a:t>F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1174750" y="2247900"/>
            <a:ext cx="3730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</a:rPr>
              <a:t>T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8199" name="TextBox 6"/>
          <p:cNvSpPr txBox="1">
            <a:spLocks noChangeArrowheads="1"/>
          </p:cNvSpPr>
          <p:nvPr/>
        </p:nvSpPr>
        <p:spPr bwMode="auto">
          <a:xfrm>
            <a:off x="1174750" y="2852738"/>
            <a:ext cx="3730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</a:rPr>
              <a:t>T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8200" name="TextBox 7"/>
          <p:cNvSpPr txBox="1">
            <a:spLocks noChangeArrowheads="1"/>
          </p:cNvSpPr>
          <p:nvPr/>
        </p:nvSpPr>
        <p:spPr bwMode="auto">
          <a:xfrm>
            <a:off x="1174750" y="4724400"/>
            <a:ext cx="373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</a:rPr>
              <a:t>T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 dir="in"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/>
      <p:bldP spid="8198" grpId="0"/>
      <p:bldP spid="8199" grpId="0"/>
      <p:bldP spid="820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981075"/>
            <a:ext cx="8229600" cy="70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600" b="1" dirty="0" smtClean="0">
                <a:solidFill>
                  <a:srgbClr val="FF0066"/>
                </a:solidFill>
              </a:rPr>
              <a:t>Reading task: Answer the questions</a:t>
            </a:r>
            <a:br>
              <a:rPr lang="en-US" altLang="zh-CN" sz="3600" b="1" dirty="0" smtClean="0">
                <a:solidFill>
                  <a:srgbClr val="FF0066"/>
                </a:solidFill>
              </a:rPr>
            </a:br>
            <a:endParaRPr lang="en-US" altLang="zh-CN" sz="3600" b="1" dirty="0" smtClean="0">
              <a:solidFill>
                <a:srgbClr val="FF0066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11188" y="1916113"/>
            <a:ext cx="8229600" cy="452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dirty="0" smtClean="0"/>
              <a:t>Did Danny write to Li Ming?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dirty="0" smtClean="0"/>
              <a:t>When did Li Ming have an accident?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dirty="0" smtClean="0"/>
              <a:t>Who took Li Ming to the hospital?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dirty="0" smtClean="0"/>
              <a:t>How long did it take Li Ming to recover?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dirty="0" smtClean="0">
                <a:solidFill>
                  <a:srgbClr val="FF0000"/>
                </a:solidFill>
              </a:rPr>
              <a:t>Keys:1.Yes, he did.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dirty="0" smtClean="0">
                <a:solidFill>
                  <a:srgbClr val="FF0000"/>
                </a:solidFill>
              </a:rPr>
              <a:t>2.When he was seven years old.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dirty="0" smtClean="0">
                <a:solidFill>
                  <a:srgbClr val="FF0000"/>
                </a:solidFill>
              </a:rPr>
              <a:t>3.His mother.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dirty="0" smtClean="0">
                <a:solidFill>
                  <a:srgbClr val="FF0000"/>
                </a:solidFill>
              </a:rPr>
              <a:t>4.Three months.</a:t>
            </a:r>
          </a:p>
        </p:txBody>
      </p:sp>
    </p:spTree>
  </p:cSld>
  <p:clrMapOvr>
    <a:masterClrMapping/>
  </p:clrMapOvr>
  <p:transition>
    <p:cover dir="ld"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95288" y="692150"/>
            <a:ext cx="8137525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b="1" dirty="0" smtClean="0">
                <a:solidFill>
                  <a:srgbClr val="FF0066"/>
                </a:solidFill>
              </a:rPr>
              <a:t>Language notes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8313" y="1557338"/>
            <a:ext cx="8229600" cy="489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en-US" altLang="zh-CN" sz="2800" b="1" dirty="0" smtClean="0"/>
              <a:t>1. I liked your new rule. </a:t>
            </a:r>
            <a:r>
              <a:rPr lang="zh-CN" altLang="en-US" sz="2800" b="1" dirty="0" smtClean="0"/>
              <a:t>我喜欢你的新规定。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altLang="zh-CN" sz="2800" b="1" dirty="0" smtClean="0">
                <a:solidFill>
                  <a:srgbClr val="FF0066"/>
                </a:solidFill>
              </a:rPr>
              <a:t>rule </a:t>
            </a:r>
            <a:r>
              <a:rPr lang="en-US" altLang="zh-CN" sz="2800" b="1" i="1" dirty="0" smtClean="0">
                <a:solidFill>
                  <a:srgbClr val="FF0066"/>
                </a:solidFill>
              </a:rPr>
              <a:t>n.</a:t>
            </a:r>
            <a:r>
              <a:rPr lang="en-US" altLang="zh-CN" sz="2800" b="1" dirty="0" smtClean="0">
                <a:solidFill>
                  <a:srgbClr val="FF0066"/>
                </a:solidFill>
              </a:rPr>
              <a:t> </a:t>
            </a:r>
            <a:r>
              <a:rPr lang="zh-CN" altLang="en-US" sz="2800" b="1" dirty="0" smtClean="0">
                <a:solidFill>
                  <a:srgbClr val="FF0066"/>
                </a:solidFill>
              </a:rPr>
              <a:t>规则；法规；规定；章程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altLang="zh-CN" sz="2800" b="1" dirty="0" smtClean="0"/>
              <a:t>the rules of basketball</a:t>
            </a:r>
            <a:r>
              <a:rPr lang="zh-CN" altLang="en-US" sz="2800" b="1" dirty="0" smtClean="0"/>
              <a:t>篮球比赛规则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altLang="zh-CN" sz="2800" b="1" dirty="0" smtClean="0"/>
              <a:t>the rules of tennis</a:t>
            </a:r>
            <a:r>
              <a:rPr lang="zh-CN" altLang="en-US" sz="2800" b="1" dirty="0" smtClean="0"/>
              <a:t>网球规则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altLang="zh-CN" sz="2800" b="1" dirty="0" smtClean="0"/>
              <a:t>The school rules must be obeyed. </a:t>
            </a:r>
            <a:r>
              <a:rPr lang="zh-CN" altLang="en-US" sz="2800" b="1" dirty="0" smtClean="0"/>
              <a:t>学校的规定必须遵守。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altLang="zh-CN" sz="2800" b="1" dirty="0" smtClean="0"/>
              <a:t>【</a:t>
            </a:r>
            <a:r>
              <a:rPr lang="zh-CN" altLang="en-US" sz="2800" b="1" dirty="0" smtClean="0"/>
              <a:t>拓展</a:t>
            </a:r>
            <a:r>
              <a:rPr lang="en-US" altLang="zh-CN" sz="2800" b="1" dirty="0" smtClean="0"/>
              <a:t>】</a:t>
            </a:r>
            <a:r>
              <a:rPr lang="zh-CN" altLang="en-US" sz="2800" b="1" dirty="0" smtClean="0"/>
              <a:t>：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altLang="zh-CN" sz="2800" b="1" dirty="0" smtClean="0">
                <a:solidFill>
                  <a:srgbClr val="FF0066"/>
                </a:solidFill>
              </a:rPr>
              <a:t>rule</a:t>
            </a:r>
            <a:r>
              <a:rPr lang="en-US" altLang="zh-CN" sz="2800" b="1" i="1" dirty="0" smtClean="0">
                <a:solidFill>
                  <a:srgbClr val="FF0066"/>
                </a:solidFill>
              </a:rPr>
              <a:t> </a:t>
            </a:r>
            <a:r>
              <a:rPr lang="en-US" altLang="zh-CN" sz="2800" b="1" i="1" dirty="0" err="1" smtClean="0">
                <a:solidFill>
                  <a:srgbClr val="FF0066"/>
                </a:solidFill>
              </a:rPr>
              <a:t>vt.</a:t>
            </a:r>
            <a:r>
              <a:rPr lang="en-US" altLang="zh-CN" sz="2800" b="1" i="1" dirty="0" smtClean="0">
                <a:solidFill>
                  <a:srgbClr val="FF0066"/>
                </a:solidFill>
              </a:rPr>
              <a:t>, vi</a:t>
            </a:r>
            <a:r>
              <a:rPr lang="en-US" altLang="zh-CN" sz="2800" b="1" dirty="0" smtClean="0">
                <a:solidFill>
                  <a:srgbClr val="FF0066"/>
                </a:solidFill>
              </a:rPr>
              <a:t>. </a:t>
            </a:r>
            <a:r>
              <a:rPr lang="zh-CN" altLang="en-US" sz="2800" b="1" dirty="0" smtClean="0">
                <a:solidFill>
                  <a:srgbClr val="FF0066"/>
                </a:solidFill>
              </a:rPr>
              <a:t>（常与</a:t>
            </a:r>
            <a:r>
              <a:rPr lang="en-US" altLang="zh-CN" sz="2800" b="1" dirty="0" smtClean="0">
                <a:solidFill>
                  <a:srgbClr val="FF0066"/>
                </a:solidFill>
              </a:rPr>
              <a:t>over</a:t>
            </a:r>
            <a:r>
              <a:rPr lang="zh-CN" altLang="en-US" sz="2800" b="1" dirty="0" smtClean="0">
                <a:solidFill>
                  <a:srgbClr val="FF0066"/>
                </a:solidFill>
              </a:rPr>
              <a:t>连用）统治；支配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altLang="zh-CN" sz="2800" b="1" dirty="0" smtClean="0"/>
              <a:t>Who rules this country? </a:t>
            </a:r>
            <a:r>
              <a:rPr lang="zh-CN" altLang="en-US" sz="2800" b="1" dirty="0" smtClean="0"/>
              <a:t>谁统治这个国家？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altLang="zh-CN" sz="2800" b="1" dirty="0" smtClean="0"/>
              <a:t>Try not to let your heart rule your head. </a:t>
            </a:r>
            <a:r>
              <a:rPr lang="zh-CN" altLang="en-US" sz="2800" b="1" dirty="0" smtClean="0"/>
              <a:t>别让感情支配理智。</a:t>
            </a:r>
          </a:p>
        </p:txBody>
      </p:sp>
    </p:spTree>
  </p:cSld>
  <p:clrMapOvr>
    <a:masterClrMapping/>
  </p:clrMapOvr>
  <p:transition>
    <p:cover dir="rd"/>
    <p:sndAc>
      <p:stSnd>
        <p:snd r:embed="rId2" name="type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8313" y="1282700"/>
            <a:ext cx="8229600" cy="430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b="1" dirty="0" smtClean="0"/>
              <a:t>2. You advised him to use a ladder, but he didn’t listen. </a:t>
            </a:r>
            <a:r>
              <a:rPr lang="zh-CN" altLang="en-US" b="1" dirty="0" smtClean="0"/>
              <a:t>你建议他用梯子，但他不听。</a:t>
            </a:r>
          </a:p>
          <a:p>
            <a:r>
              <a:rPr lang="en-US" altLang="zh-CN" b="1" dirty="0" smtClean="0"/>
              <a:t>advise sb. to do</a:t>
            </a:r>
            <a:r>
              <a:rPr lang="zh-CN" altLang="en-US" b="1" dirty="0" smtClean="0"/>
              <a:t>建议某人做某事，其否定形式为</a:t>
            </a:r>
            <a:r>
              <a:rPr lang="en-US" altLang="zh-CN" b="1" dirty="0" smtClean="0"/>
              <a:t>advise sb. not to do=advise sb. against </a:t>
            </a:r>
            <a:r>
              <a:rPr lang="en-US" altLang="zh-CN" b="1" dirty="0" err="1" smtClean="0"/>
              <a:t>sth</a:t>
            </a:r>
            <a:r>
              <a:rPr lang="zh-CN" altLang="en-US" b="1" dirty="0" smtClean="0"/>
              <a:t>.</a:t>
            </a:r>
          </a:p>
          <a:p>
            <a:r>
              <a:rPr lang="en-US" altLang="zh-CN" b="1" dirty="0" smtClean="0"/>
              <a:t>He advised me to go to see a doctor.</a:t>
            </a:r>
            <a:r>
              <a:rPr lang="zh-CN" altLang="en-US" b="1" dirty="0" smtClean="0"/>
              <a:t>他建议我去看医生。</a:t>
            </a:r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628</Words>
  <Application>Microsoft Office PowerPoint</Application>
  <PresentationFormat>全屏显示(4:3)</PresentationFormat>
  <Paragraphs>76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宋体</vt:lpstr>
      <vt:lpstr>微软雅黑</vt:lpstr>
      <vt:lpstr>Arial</vt:lpstr>
      <vt:lpstr>Calibri</vt:lpstr>
      <vt:lpstr>Times New Roman</vt:lpstr>
      <vt:lpstr>WWW.2PPT.COM
</vt:lpstr>
      <vt:lpstr>Lesson 18  Never Catch a Dinosaur</vt:lpstr>
      <vt:lpstr>PowerPoint 演示文稿</vt:lpstr>
      <vt:lpstr>PowerPoint 演示文稿</vt:lpstr>
      <vt:lpstr>PowerPoint 演示文稿</vt:lpstr>
      <vt:lpstr>Warming up</vt:lpstr>
      <vt:lpstr>Listening task: </vt:lpstr>
      <vt:lpstr>Reading task: Answer the questions </vt:lpstr>
      <vt:lpstr>Language notes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2006-11-25T10:24:00Z</dcterms:created>
  <dcterms:modified xsi:type="dcterms:W3CDTF">2023-01-17T03:23:47Z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A1916847347F42D18E4658E40CF514BA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