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77" r:id="rId2"/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815" r:id="rId40"/>
    <p:sldId id="816" r:id="rId41"/>
    <p:sldId id="817" r:id="rId42"/>
    <p:sldId id="818" r:id="rId43"/>
    <p:sldId id="819" r:id="rId4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0000"/>
    <a:srgbClr val="009999"/>
    <a:srgbClr val="CC0099"/>
    <a:srgbClr val="FFFFFF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B525C761-EE79-4EC9-8B30-F0741172E5A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3733D4B6-BED9-450B-A095-7A40EBDAB7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9662D901-7168-44DD-8047-47136E7344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5FA78D67-133B-40AF-9552-62AA514D0D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D5CD03A4-9523-414D-9695-9D09694113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0CC7FFE5-7BF0-4D45-8A7E-5575245C5D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3144E1D-0EC2-4019-B8DC-06D556BB54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026A067C-FAEE-4414-BA2A-F81FCBB951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60AF94C-FD65-4C90-9D55-C545E15A8B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6DAD8F67-1F06-4A9F-9972-50F93FB260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18F99434-9F04-4FD4-BF3A-022F681EE2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A17A04CE-319E-4E1D-B97A-117933815A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70F3936A-F585-48B8-BFD3-290160E778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32300A4C-3C87-4C43-B642-F4A433ACB9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23ED901-F093-47A6-819B-920ABE97CF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1CF8DC43-22B6-43A3-9B3B-EFC52F9B6B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6ECA6BB-D6EE-4176-8E9F-241B25D7B0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620E8D69-BBFF-44A9-A8D9-38A6AB8600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7FAE1E05-7C71-4BB3-81FD-EDF28CB012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942C9D1C-D989-404E-B54F-71EB3906FB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4CEED08-85D5-42C2-9365-59526C4FF5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6C9CB371-2CC6-4A0C-AFD0-CBC05E5806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86E81E80-A1E9-4A9C-BD1D-7EE1197563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93B181-EF4B-4E0A-9774-528B2AF0AC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A4CAA6-CEDF-49E7-BE23-ED45046CF9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Module3%20Unit2%20We%20have%20not%20found%20life%20on%20any%20other%20planets%20yet\Module3%20Unit2%20&#31934;&#21697;&#35838;&#20214;\Unit2activity2&#35838;&#25991;&#24405;&#38899;.mp3" TargetMode="External"/><Relationship Id="rId1" Type="http://schemas.microsoft.com/office/2007/relationships/media" Target="file:///C:\Users\Administrator\Desktop\Module3%20Unit2%20We%20have%20not%20found%20life%20on%20any%20other%20planets%20yet\Module3%20Unit2%20&#31934;&#21697;&#35838;&#20214;\Unit2activity2&#35838;&#25991;&#24405;&#38899;.mp3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8"/>
          <p:cNvGrpSpPr/>
          <p:nvPr/>
        </p:nvGrpSpPr>
        <p:grpSpPr bwMode="auto">
          <a:xfrm>
            <a:off x="1615281" y="1108075"/>
            <a:ext cx="6286500" cy="592138"/>
            <a:chOff x="0" y="0"/>
            <a:chExt cx="6286500" cy="593139"/>
          </a:xfrm>
        </p:grpSpPr>
        <p:sp>
          <p:nvSpPr>
            <p:cNvPr id="14341" name="KSO_Shape"/>
            <p:cNvSpPr>
              <a:spLocks noChangeArrowheads="1"/>
            </p:cNvSpPr>
            <p:nvPr/>
          </p:nvSpPr>
          <p:spPr bwMode="auto">
            <a:xfrm>
              <a:off x="576263" y="0"/>
              <a:ext cx="4979987" cy="585188"/>
            </a:xfrm>
            <a:prstGeom prst="parallelogram">
              <a:avLst>
                <a:gd name="adj" fmla="val 25018"/>
              </a:avLst>
            </a:prstGeom>
            <a:solidFill>
              <a:srgbClr val="8CBC00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42" name="TextBox 3"/>
            <p:cNvSpPr>
              <a:spLocks noChangeArrowheads="1"/>
            </p:cNvSpPr>
            <p:nvPr/>
          </p:nvSpPr>
          <p:spPr bwMode="auto">
            <a:xfrm>
              <a:off x="0" y="8152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zh-CN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初中英语外研版版八年级下</a:t>
              </a:r>
            </a:p>
          </p:txBody>
        </p:sp>
      </p:grpSp>
      <p:sp>
        <p:nvSpPr>
          <p:cNvPr id="14339" name="TextBox 9"/>
          <p:cNvSpPr>
            <a:spLocks noChangeArrowheads="1"/>
          </p:cNvSpPr>
          <p:nvPr/>
        </p:nvSpPr>
        <p:spPr bwMode="auto">
          <a:xfrm>
            <a:off x="1005681" y="1996046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sym typeface="Times New Roman" panose="02020603050405020304" pitchFamily="18" charset="0"/>
              </a:rPr>
              <a:t>Module3 Journey to space</a:t>
            </a:r>
            <a:endParaRPr lang="zh-CN" altLang="en-US" sz="3200" dirty="0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14340" name="TextBox 10"/>
          <p:cNvSpPr>
            <a:spLocks noChangeArrowheads="1"/>
          </p:cNvSpPr>
          <p:nvPr/>
        </p:nvSpPr>
        <p:spPr bwMode="auto">
          <a:xfrm>
            <a:off x="739099" y="3032955"/>
            <a:ext cx="7884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sym typeface="Times New Roman" panose="02020603050405020304" pitchFamily="18" charset="0"/>
              </a:rPr>
              <a:t>Unit</a:t>
            </a:r>
            <a:r>
              <a:rPr lang="zh-CN" altLang="en-US" sz="4000" dirty="0">
                <a:solidFill>
                  <a:srgbClr val="FF0000"/>
                </a:solidFill>
                <a:sym typeface="Times New Roman" panose="02020603050405020304" pitchFamily="18" charset="0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sym typeface="Times New Roman" panose="02020603050405020304" pitchFamily="18" charset="0"/>
              </a:rPr>
              <a:t> We have not found life on any other planets yet.</a:t>
            </a:r>
            <a:endParaRPr lang="zh-CN" altLang="en-US" sz="4000" dirty="0">
              <a:solidFill>
                <a:srgbClr val="FF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62524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755650" y="4041775"/>
            <a:ext cx="77041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Scientists think that there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has been</a:t>
            </a:r>
            <a:r>
              <a:rPr lang="en-US" altLang="zh-CN" sz="3600" dirty="0">
                <a:latin typeface="Times New Roman" panose="02020603050405020304" pitchFamily="18" charset="0"/>
              </a:rPr>
              <a:t> life on the Earth for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hundreds of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millions of</a:t>
            </a:r>
            <a:r>
              <a:rPr lang="en-US" altLang="zh-CN" sz="3600" dirty="0">
                <a:latin typeface="Times New Roman" panose="02020603050405020304" pitchFamily="18" charset="0"/>
              </a:rPr>
              <a:t> years. However, we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have not found</a:t>
            </a:r>
            <a:r>
              <a:rPr lang="en-US" altLang="zh-CN" sz="3600" dirty="0">
                <a:latin typeface="Times New Roman" panose="02020603050405020304" pitchFamily="18" charset="0"/>
              </a:rPr>
              <a:t> life on any other plants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3555" name="Picture 9" descr="u=4216206002,2118706478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331913"/>
            <a:ext cx="36369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u=885728944,1635469244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336675"/>
            <a:ext cx="34925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14"/>
          <p:cNvSpPr>
            <a:spLocks noChangeArrowheads="1" noChangeShapeType="1" noTextEdit="1"/>
          </p:cNvSpPr>
          <p:nvPr/>
        </p:nvSpPr>
        <p:spPr bwMode="auto">
          <a:xfrm>
            <a:off x="2808288" y="549275"/>
            <a:ext cx="543560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Read the passage.</a:t>
            </a:r>
            <a:endParaRPr lang="zh-CN" altLang="en-US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3558" name="椭圆 5"/>
          <p:cNvSpPr>
            <a:spLocks noChangeArrowheads="1"/>
          </p:cNvSpPr>
          <p:nvPr/>
        </p:nvSpPr>
        <p:spPr bwMode="auto">
          <a:xfrm>
            <a:off x="358775" y="549275"/>
            <a:ext cx="2160588" cy="604838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189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</a:rPr>
              <a:t>Presentation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66725" y="4575175"/>
            <a:ext cx="80660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The Earth is a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plant</a:t>
            </a:r>
            <a:r>
              <a:rPr lang="en-US" altLang="zh-CN" sz="3600">
                <a:latin typeface="Times New Roman" panose="02020603050405020304" pitchFamily="18" charset="0"/>
              </a:rPr>
              <a:t> and it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goes around</a:t>
            </a:r>
            <a:r>
              <a:rPr lang="en-US" altLang="zh-CN" sz="3600">
                <a:latin typeface="Times New Roman" panose="02020603050405020304" pitchFamily="18" charset="0"/>
              </a:rPr>
              <a:t> the sun. </a:t>
            </a:r>
          </a:p>
        </p:txBody>
      </p:sp>
      <p:pic>
        <p:nvPicPr>
          <p:cNvPr id="24579" name="Picture 5" descr="u=3310403681,4086605681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758825"/>
            <a:ext cx="36734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u=2893970928,3298856280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9375" y="758825"/>
            <a:ext cx="51831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82625" y="3690938"/>
            <a:ext cx="77057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Seven other planets</a:t>
            </a:r>
            <a:r>
              <a:rPr lang="en-US" altLang="zh-CN" sz="3600" dirty="0">
                <a:latin typeface="Times New Roman" panose="02020603050405020304" pitchFamily="18" charset="0"/>
              </a:rPr>
              <a:t> also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go around</a:t>
            </a:r>
            <a:r>
              <a:rPr lang="en-US" altLang="zh-CN" sz="3600" dirty="0">
                <a:latin typeface="Times New Roman" panose="02020603050405020304" pitchFamily="18" charset="0"/>
              </a:rPr>
              <a:t> the sun.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None of</a:t>
            </a:r>
            <a:r>
              <a:rPr lang="en-US" altLang="zh-CN" sz="3600" dirty="0">
                <a:latin typeface="Times New Roman" panose="02020603050405020304" pitchFamily="18" charset="0"/>
              </a:rPr>
              <a:t> them has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an environment</a:t>
            </a:r>
            <a:r>
              <a:rPr lang="en-US" altLang="zh-CN" sz="3600" dirty="0">
                <a:latin typeface="Times New Roman" panose="02020603050405020304" pitchFamily="18" charset="0"/>
              </a:rPr>
              <a:t> like that of the earth, so scientists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do not think</a:t>
            </a:r>
            <a:r>
              <a:rPr lang="en-US" altLang="zh-CN" sz="3600" dirty="0">
                <a:latin typeface="Times New Roman" panose="02020603050405020304" pitchFamily="18" charset="0"/>
              </a:rPr>
              <a:t> they will find life on them. </a:t>
            </a:r>
          </a:p>
        </p:txBody>
      </p:sp>
      <p:pic>
        <p:nvPicPr>
          <p:cNvPr id="25603" name="Picture 4" descr="ANd9GcQ80ncseyz9tkq31KkLShTxenAvOVRkC2TddShTu0OwATFI6o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512763"/>
            <a:ext cx="37084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u=268662023,155038176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9275"/>
            <a:ext cx="37433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15900" y="3968750"/>
            <a:ext cx="8748713" cy="251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The sun and its planets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are called</a:t>
            </a:r>
            <a:r>
              <a:rPr lang="en-US" altLang="zh-CN" sz="3600" dirty="0">
                <a:latin typeface="Times New Roman" panose="02020603050405020304" pitchFamily="18" charset="0"/>
              </a:rPr>
              <a:t> the solar system, and our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solar system</a:t>
            </a:r>
            <a:r>
              <a:rPr lang="en-US" altLang="zh-CN" sz="3600" dirty="0">
                <a:latin typeface="Times New Roman" panose="02020603050405020304" pitchFamily="18" charset="0"/>
              </a:rPr>
              <a:t> is a small part of a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much larger</a:t>
            </a:r>
            <a:r>
              <a:rPr lang="en-US" altLang="zh-CN" sz="3600" dirty="0">
                <a:latin typeface="Times New Roman" panose="02020603050405020304" pitchFamily="18" charset="0"/>
              </a:rPr>
              <a:t> group of stars and planets, called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the Galaxy</a:t>
            </a:r>
            <a:r>
              <a:rPr lang="en-US" altLang="zh-CN" sz="3600" dirty="0">
                <a:latin typeface="Times New Roman" panose="02020603050405020304" pitchFamily="18" charset="0"/>
              </a:rPr>
              <a:t> or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the Milky Way</a:t>
            </a:r>
            <a:r>
              <a:rPr lang="en-US" altLang="zh-CN" sz="36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6627" name="Picture 5" descr="u=1068041979,3340283134&amp;fm=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19063"/>
            <a:ext cx="39973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u=4073098657,471338958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119063"/>
            <a:ext cx="485933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76263" y="4400550"/>
            <a:ext cx="7993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There are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billions of</a:t>
            </a:r>
            <a:r>
              <a:rPr lang="en-US" altLang="zh-CN" sz="3600">
                <a:latin typeface="Times New Roman" panose="02020603050405020304" pitchFamily="18" charset="0"/>
              </a:rPr>
              <a:t> stars in the Galaxy, and our sun is only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one of</a:t>
            </a:r>
            <a:r>
              <a:rPr lang="en-US" altLang="zh-CN" sz="3600">
                <a:latin typeface="Times New Roman" panose="02020603050405020304" pitchFamily="18" charset="0"/>
              </a:rPr>
              <a:t> them. </a:t>
            </a:r>
          </a:p>
        </p:txBody>
      </p:sp>
      <p:pic>
        <p:nvPicPr>
          <p:cNvPr id="27651" name="Picture 5" descr="2135627_09495009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7075" y="836613"/>
            <a:ext cx="410368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3000007640461317015492561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846138"/>
            <a:ext cx="3924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23850" y="3463925"/>
            <a:ext cx="849788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Scientists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have also discovered</a:t>
            </a:r>
            <a:r>
              <a:rPr lang="en-US" altLang="zh-CN" sz="3600">
                <a:latin typeface="Times New Roman" panose="02020603050405020304" pitchFamily="18" charset="0"/>
              </a:rPr>
              <a:t> many other galaxies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in the universe</a:t>
            </a:r>
            <a:r>
              <a:rPr lang="en-US" altLang="zh-CN" sz="3600">
                <a:latin typeface="Times New Roman" panose="02020603050405020304" pitchFamily="18" charset="0"/>
              </a:rPr>
              <a:t>. They are very far away and their light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has to travel</a:t>
            </a:r>
            <a:r>
              <a:rPr lang="en-US" altLang="zh-CN" sz="3600">
                <a:latin typeface="Times New Roman" panose="02020603050405020304" pitchFamily="18" charset="0"/>
              </a:rPr>
              <a:t> for many years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to reach</a:t>
            </a:r>
            <a:r>
              <a:rPr lang="en-US" altLang="zh-CN" sz="3600">
                <a:latin typeface="Times New Roman" panose="02020603050405020304" pitchFamily="18" charset="0"/>
              </a:rPr>
              <a:t> us. So how large is the universe? It is impossible to imagine.</a:t>
            </a:r>
          </a:p>
        </p:txBody>
      </p:sp>
      <p:pic>
        <p:nvPicPr>
          <p:cNvPr id="28675" name="Picture 13" descr="01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8913"/>
            <a:ext cx="431958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4" descr="349b023bbaf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188913"/>
            <a:ext cx="42830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76263" y="3978275"/>
            <a:ext cx="80279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Scientists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have sent</a:t>
            </a:r>
            <a:r>
              <a:rPr lang="en-US" altLang="zh-CN" sz="3600">
                <a:latin typeface="Times New Roman" panose="02020603050405020304" pitchFamily="18" charset="0"/>
              </a:rPr>
              <a:t> spaceship to the planet Mars to take photos. They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have even sent</a:t>
            </a:r>
            <a:r>
              <a:rPr lang="en-US" altLang="zh-CN" sz="3600">
                <a:latin typeface="Times New Roman" panose="02020603050405020304" pitchFamily="18" charset="0"/>
              </a:rPr>
              <a:t> spaceships to travel outside the solar system. </a:t>
            </a:r>
          </a:p>
        </p:txBody>
      </p:sp>
      <p:pic>
        <p:nvPicPr>
          <p:cNvPr id="29699" name="Picture 6" descr="u=176361935,1873240487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6863"/>
            <a:ext cx="42846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u=2900636560,2298840309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96863"/>
            <a:ext cx="39687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92163" y="4221163"/>
            <a:ext cx="74168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However, no spaceship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has travelled</a:t>
            </a:r>
            <a:r>
              <a:rPr lang="en-US" altLang="zh-CN" sz="3600">
                <a:latin typeface="Times New Roman" panose="02020603050405020304" pitchFamily="18" charset="0"/>
              </a:rPr>
              <a:t> far enough to reach other stars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in our Galaxy</a:t>
            </a:r>
            <a:r>
              <a:rPr lang="en-US" altLang="zh-CN" sz="36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0723" name="Picture 4" descr="u=428774208,267722712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692150"/>
            <a:ext cx="36718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u=2865641356,392065265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692150"/>
            <a:ext cx="3673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11188" y="1160463"/>
            <a:ext cx="80295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Look at the picture and talk about what you know about Chinese spaceships.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Shenzhou-9 is a manned spaceship.</a:t>
            </a:r>
          </a:p>
        </p:txBody>
      </p:sp>
      <p:pic>
        <p:nvPicPr>
          <p:cNvPr id="33795" name="Picture 4" descr="1425871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3141663"/>
            <a:ext cx="6878637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4932363" cy="82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Work in pairs</a:t>
            </a:r>
            <a:endParaRPr lang="zh-CN" altLang="en-US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6516226886161429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任意多边形 4"/>
          <p:cNvGrpSpPr/>
          <p:nvPr/>
        </p:nvGrpSpPr>
        <p:grpSpPr bwMode="auto">
          <a:xfrm>
            <a:off x="0" y="0"/>
            <a:ext cx="9144000" cy="549275"/>
            <a:chOff x="0" y="0"/>
            <a:chExt cx="5760" cy="346"/>
          </a:xfrm>
        </p:grpSpPr>
        <p:pic>
          <p:nvPicPr>
            <p:cNvPr id="15378" name="任意多边形 4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grpSp>
        <p:nvGrpSpPr>
          <p:cNvPr id="15363" name="任意多边形 5"/>
          <p:cNvGrpSpPr/>
          <p:nvPr/>
        </p:nvGrpSpPr>
        <p:grpSpPr bwMode="auto">
          <a:xfrm>
            <a:off x="0" y="6583363"/>
            <a:ext cx="9144000" cy="298450"/>
            <a:chOff x="0" y="0"/>
            <a:chExt cx="5760" cy="188"/>
          </a:xfrm>
        </p:grpSpPr>
        <p:pic>
          <p:nvPicPr>
            <p:cNvPr id="15376" name="任意多边形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 rot="10800000">
              <a:off x="0" y="0"/>
              <a:ext cx="576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Arial" panose="020B0604020202020204" pitchFamily="34" charset="0"/>
                <a:buNone/>
              </a:pPr>
              <a:endParaRPr lang="zh-CN" alt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15364" name="Freeform 4"/>
          <p:cNvSpPr/>
          <p:nvPr/>
        </p:nvSpPr>
        <p:spPr bwMode="auto">
          <a:xfrm>
            <a:off x="2700338" y="2205038"/>
            <a:ext cx="4699000" cy="301625"/>
          </a:xfrm>
          <a:custGeom>
            <a:avLst/>
            <a:gdLst>
              <a:gd name="T0" fmla="*/ 2147483646 w 1120"/>
              <a:gd name="T1" fmla="*/ 361022383 h 252"/>
              <a:gd name="T2" fmla="*/ 2147483646 w 1120"/>
              <a:gd name="T3" fmla="*/ 358156946 h 252"/>
              <a:gd name="T4" fmla="*/ 2147483646 w 1120"/>
              <a:gd name="T5" fmla="*/ 352426071 h 252"/>
              <a:gd name="T6" fmla="*/ 2147483646 w 1120"/>
              <a:gd name="T7" fmla="*/ 343830955 h 252"/>
              <a:gd name="T8" fmla="*/ 2147483646 w 1120"/>
              <a:gd name="T9" fmla="*/ 332370402 h 252"/>
              <a:gd name="T10" fmla="*/ 2147483646 w 1120"/>
              <a:gd name="T11" fmla="*/ 318043215 h 252"/>
              <a:gd name="T12" fmla="*/ 2147483646 w 1120"/>
              <a:gd name="T13" fmla="*/ 303717224 h 252"/>
              <a:gd name="T14" fmla="*/ 2147483646 w 1120"/>
              <a:gd name="T15" fmla="*/ 292256671 h 252"/>
              <a:gd name="T16" fmla="*/ 2147483646 w 1120"/>
              <a:gd name="T17" fmla="*/ 280794921 h 252"/>
              <a:gd name="T18" fmla="*/ 2147483646 w 1120"/>
              <a:gd name="T19" fmla="*/ 272199806 h 252"/>
              <a:gd name="T20" fmla="*/ 2147483646 w 1120"/>
              <a:gd name="T21" fmla="*/ 263603493 h 252"/>
              <a:gd name="T22" fmla="*/ 2147483646 w 1120"/>
              <a:gd name="T23" fmla="*/ 263603493 h 252"/>
              <a:gd name="T24" fmla="*/ 2147483646 w 1120"/>
              <a:gd name="T25" fmla="*/ 263603493 h 252"/>
              <a:gd name="T26" fmla="*/ 2147483646 w 1120"/>
              <a:gd name="T27" fmla="*/ 272199806 h 252"/>
              <a:gd name="T28" fmla="*/ 2147483646 w 1120"/>
              <a:gd name="T29" fmla="*/ 280794921 h 252"/>
              <a:gd name="T30" fmla="*/ 2147483646 w 1120"/>
              <a:gd name="T31" fmla="*/ 292256671 h 252"/>
              <a:gd name="T32" fmla="*/ 2147483646 w 1120"/>
              <a:gd name="T33" fmla="*/ 303717224 h 252"/>
              <a:gd name="T34" fmla="*/ 2147483646 w 1120"/>
              <a:gd name="T35" fmla="*/ 318043215 h 252"/>
              <a:gd name="T36" fmla="*/ 1443406934 w 1120"/>
              <a:gd name="T37" fmla="*/ 332370402 h 252"/>
              <a:gd name="T38" fmla="*/ 809717415 w 1120"/>
              <a:gd name="T39" fmla="*/ 343830955 h 252"/>
              <a:gd name="T40" fmla="*/ 352051597 w 1120"/>
              <a:gd name="T41" fmla="*/ 352426071 h 252"/>
              <a:gd name="T42" fmla="*/ 105614221 w 1120"/>
              <a:gd name="T43" fmla="*/ 358156946 h 252"/>
              <a:gd name="T44" fmla="*/ 0 w 1120"/>
              <a:gd name="T45" fmla="*/ 361022383 h 252"/>
              <a:gd name="T46" fmla="*/ 0 w 1120"/>
              <a:gd name="T47" fmla="*/ 88822578 h 252"/>
              <a:gd name="T48" fmla="*/ 2147483646 w 1120"/>
              <a:gd name="T49" fmla="*/ 0 h 252"/>
              <a:gd name="T50" fmla="*/ 2147483646 w 1120"/>
              <a:gd name="T51" fmla="*/ 88822578 h 252"/>
              <a:gd name="T52" fmla="*/ 2147483646 w 1120"/>
              <a:gd name="T53" fmla="*/ 361022383 h 2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20"/>
              <a:gd name="T82" fmla="*/ 0 h 252"/>
              <a:gd name="T83" fmla="*/ 1120 w 1120"/>
              <a:gd name="T84" fmla="*/ 252 h 2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Webdings" panose="05030102010509060703" pitchFamily="18" charset="2"/>
              <a:buNone/>
            </a:pPr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</a:rPr>
              <a:t>Review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6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</a:rPr>
              <a:t>1</a:t>
            </a:r>
            <a:endParaRPr lang="zh-CN" altLang="en-US" sz="1800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367" name="Freeform 4"/>
          <p:cNvSpPr/>
          <p:nvPr/>
        </p:nvSpPr>
        <p:spPr bwMode="auto">
          <a:xfrm>
            <a:off x="2700338" y="3130550"/>
            <a:ext cx="4699000" cy="301625"/>
          </a:xfrm>
          <a:custGeom>
            <a:avLst/>
            <a:gdLst>
              <a:gd name="T0" fmla="*/ 2147483646 w 1120"/>
              <a:gd name="T1" fmla="*/ 361022383 h 252"/>
              <a:gd name="T2" fmla="*/ 2147483646 w 1120"/>
              <a:gd name="T3" fmla="*/ 358156946 h 252"/>
              <a:gd name="T4" fmla="*/ 2147483646 w 1120"/>
              <a:gd name="T5" fmla="*/ 352426071 h 252"/>
              <a:gd name="T6" fmla="*/ 2147483646 w 1120"/>
              <a:gd name="T7" fmla="*/ 343830955 h 252"/>
              <a:gd name="T8" fmla="*/ 2147483646 w 1120"/>
              <a:gd name="T9" fmla="*/ 332370402 h 252"/>
              <a:gd name="T10" fmla="*/ 2147483646 w 1120"/>
              <a:gd name="T11" fmla="*/ 318043215 h 252"/>
              <a:gd name="T12" fmla="*/ 2147483646 w 1120"/>
              <a:gd name="T13" fmla="*/ 303717224 h 252"/>
              <a:gd name="T14" fmla="*/ 2147483646 w 1120"/>
              <a:gd name="T15" fmla="*/ 292256671 h 252"/>
              <a:gd name="T16" fmla="*/ 2147483646 w 1120"/>
              <a:gd name="T17" fmla="*/ 280794921 h 252"/>
              <a:gd name="T18" fmla="*/ 2147483646 w 1120"/>
              <a:gd name="T19" fmla="*/ 272199806 h 252"/>
              <a:gd name="T20" fmla="*/ 2147483646 w 1120"/>
              <a:gd name="T21" fmla="*/ 263603493 h 252"/>
              <a:gd name="T22" fmla="*/ 2147483646 w 1120"/>
              <a:gd name="T23" fmla="*/ 263603493 h 252"/>
              <a:gd name="T24" fmla="*/ 2147483646 w 1120"/>
              <a:gd name="T25" fmla="*/ 263603493 h 252"/>
              <a:gd name="T26" fmla="*/ 2147483646 w 1120"/>
              <a:gd name="T27" fmla="*/ 272199806 h 252"/>
              <a:gd name="T28" fmla="*/ 2147483646 w 1120"/>
              <a:gd name="T29" fmla="*/ 280794921 h 252"/>
              <a:gd name="T30" fmla="*/ 2147483646 w 1120"/>
              <a:gd name="T31" fmla="*/ 292256671 h 252"/>
              <a:gd name="T32" fmla="*/ 2147483646 w 1120"/>
              <a:gd name="T33" fmla="*/ 303717224 h 252"/>
              <a:gd name="T34" fmla="*/ 2147483646 w 1120"/>
              <a:gd name="T35" fmla="*/ 318043215 h 252"/>
              <a:gd name="T36" fmla="*/ 1443406934 w 1120"/>
              <a:gd name="T37" fmla="*/ 332370402 h 252"/>
              <a:gd name="T38" fmla="*/ 809717415 w 1120"/>
              <a:gd name="T39" fmla="*/ 343830955 h 252"/>
              <a:gd name="T40" fmla="*/ 352051597 w 1120"/>
              <a:gd name="T41" fmla="*/ 352426071 h 252"/>
              <a:gd name="T42" fmla="*/ 105614221 w 1120"/>
              <a:gd name="T43" fmla="*/ 358156946 h 252"/>
              <a:gd name="T44" fmla="*/ 0 w 1120"/>
              <a:gd name="T45" fmla="*/ 361022383 h 252"/>
              <a:gd name="T46" fmla="*/ 0 w 1120"/>
              <a:gd name="T47" fmla="*/ 88822578 h 252"/>
              <a:gd name="T48" fmla="*/ 2147483646 w 1120"/>
              <a:gd name="T49" fmla="*/ 0 h 252"/>
              <a:gd name="T50" fmla="*/ 2147483646 w 1120"/>
              <a:gd name="T51" fmla="*/ 88822578 h 252"/>
              <a:gd name="T52" fmla="*/ 2147483646 w 1120"/>
              <a:gd name="T53" fmla="*/ 361022383 h 2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20"/>
              <a:gd name="T82" fmla="*/ 0 h 252"/>
              <a:gd name="T83" fmla="*/ 1120 w 1120"/>
              <a:gd name="T84" fmla="*/ 252 h 2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Presentation</a:t>
            </a: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9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</a:rPr>
              <a:t>2</a:t>
            </a:r>
            <a:endParaRPr lang="zh-CN" altLang="en-US" sz="1800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370" name="Freeform 4"/>
          <p:cNvSpPr/>
          <p:nvPr/>
        </p:nvSpPr>
        <p:spPr bwMode="auto">
          <a:xfrm>
            <a:off x="2700338" y="4056063"/>
            <a:ext cx="4699000" cy="301625"/>
          </a:xfrm>
          <a:custGeom>
            <a:avLst/>
            <a:gdLst>
              <a:gd name="T0" fmla="*/ 2147483646 w 1120"/>
              <a:gd name="T1" fmla="*/ 361022383 h 252"/>
              <a:gd name="T2" fmla="*/ 2147483646 w 1120"/>
              <a:gd name="T3" fmla="*/ 358156946 h 252"/>
              <a:gd name="T4" fmla="*/ 2147483646 w 1120"/>
              <a:gd name="T5" fmla="*/ 352426071 h 252"/>
              <a:gd name="T6" fmla="*/ 2147483646 w 1120"/>
              <a:gd name="T7" fmla="*/ 343830955 h 252"/>
              <a:gd name="T8" fmla="*/ 2147483646 w 1120"/>
              <a:gd name="T9" fmla="*/ 332370402 h 252"/>
              <a:gd name="T10" fmla="*/ 2147483646 w 1120"/>
              <a:gd name="T11" fmla="*/ 318043215 h 252"/>
              <a:gd name="T12" fmla="*/ 2147483646 w 1120"/>
              <a:gd name="T13" fmla="*/ 303717224 h 252"/>
              <a:gd name="T14" fmla="*/ 2147483646 w 1120"/>
              <a:gd name="T15" fmla="*/ 292256671 h 252"/>
              <a:gd name="T16" fmla="*/ 2147483646 w 1120"/>
              <a:gd name="T17" fmla="*/ 280794921 h 252"/>
              <a:gd name="T18" fmla="*/ 2147483646 w 1120"/>
              <a:gd name="T19" fmla="*/ 272199806 h 252"/>
              <a:gd name="T20" fmla="*/ 2147483646 w 1120"/>
              <a:gd name="T21" fmla="*/ 263603493 h 252"/>
              <a:gd name="T22" fmla="*/ 2147483646 w 1120"/>
              <a:gd name="T23" fmla="*/ 263603493 h 252"/>
              <a:gd name="T24" fmla="*/ 2147483646 w 1120"/>
              <a:gd name="T25" fmla="*/ 263603493 h 252"/>
              <a:gd name="T26" fmla="*/ 2147483646 w 1120"/>
              <a:gd name="T27" fmla="*/ 272199806 h 252"/>
              <a:gd name="T28" fmla="*/ 2147483646 w 1120"/>
              <a:gd name="T29" fmla="*/ 280794921 h 252"/>
              <a:gd name="T30" fmla="*/ 2147483646 w 1120"/>
              <a:gd name="T31" fmla="*/ 292256671 h 252"/>
              <a:gd name="T32" fmla="*/ 2147483646 w 1120"/>
              <a:gd name="T33" fmla="*/ 303717224 h 252"/>
              <a:gd name="T34" fmla="*/ 2147483646 w 1120"/>
              <a:gd name="T35" fmla="*/ 318043215 h 252"/>
              <a:gd name="T36" fmla="*/ 1443406934 w 1120"/>
              <a:gd name="T37" fmla="*/ 332370402 h 252"/>
              <a:gd name="T38" fmla="*/ 809717415 w 1120"/>
              <a:gd name="T39" fmla="*/ 343830955 h 252"/>
              <a:gd name="T40" fmla="*/ 352051597 w 1120"/>
              <a:gd name="T41" fmla="*/ 352426071 h 252"/>
              <a:gd name="T42" fmla="*/ 105614221 w 1120"/>
              <a:gd name="T43" fmla="*/ 358156946 h 252"/>
              <a:gd name="T44" fmla="*/ 0 w 1120"/>
              <a:gd name="T45" fmla="*/ 361022383 h 252"/>
              <a:gd name="T46" fmla="*/ 0 w 1120"/>
              <a:gd name="T47" fmla="*/ 88822578 h 252"/>
              <a:gd name="T48" fmla="*/ 2147483646 w 1120"/>
              <a:gd name="T49" fmla="*/ 0 h 252"/>
              <a:gd name="T50" fmla="*/ 2147483646 w 1120"/>
              <a:gd name="T51" fmla="*/ 88822578 h 252"/>
              <a:gd name="T52" fmla="*/ 2147483646 w 1120"/>
              <a:gd name="T53" fmla="*/ 361022383 h 2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20"/>
              <a:gd name="T82" fmla="*/ 0 h 252"/>
              <a:gd name="T83" fmla="*/ 1120 w 1120"/>
              <a:gd name="T84" fmla="*/ 252 h 2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763" y="3636963"/>
            <a:ext cx="5029200" cy="623887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Language Points</a:t>
            </a:r>
          </a:p>
        </p:txBody>
      </p:sp>
      <p:sp>
        <p:nvSpPr>
          <p:cNvPr id="15372" name="椭圆 27"/>
          <p:cNvSpPr>
            <a:spLocks noChangeArrowheads="1"/>
          </p:cNvSpPr>
          <p:nvPr/>
        </p:nvSpPr>
        <p:spPr bwMode="auto">
          <a:xfrm>
            <a:off x="2624138" y="368141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</a:rPr>
              <a:t>3</a:t>
            </a:r>
            <a:endParaRPr lang="zh-CN" altLang="en-US" sz="1800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pic>
        <p:nvPicPr>
          <p:cNvPr id="15373" name="图片 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00163" y="34067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20120621100553926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79586587881852909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3"/>
          <p:cNvSpPr>
            <a:spLocks noChangeArrowheads="1" noChangeShapeType="1" noTextEdit="1"/>
          </p:cNvSpPr>
          <p:nvPr/>
        </p:nvSpPr>
        <p:spPr bwMode="auto">
          <a:xfrm>
            <a:off x="935038" y="1520825"/>
            <a:ext cx="74168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99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and read</a:t>
            </a:r>
            <a:endParaRPr lang="zh-CN" altLang="en-US" kern="10">
              <a:ln w="12700">
                <a:solidFill>
                  <a:srgbClr val="99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792163" y="1016000"/>
            <a:ext cx="723741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Read the passage and choose the best title for it.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1. Anyone out there?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2. Life on the earth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3. The sun and other stars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4. The stars at night 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973138" y="2420938"/>
            <a:ext cx="647700" cy="649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973138" y="3140075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973138" y="3860800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973138" y="4579938"/>
            <a:ext cx="647700" cy="649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973138" y="2320925"/>
            <a:ext cx="935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" name="Unit2activity2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002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9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762125" y="1741488"/>
            <a:ext cx="66611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1. The earth is a star.    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The sun is a star.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3. There is more than one galaxy 	in the universe.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935038" y="873125"/>
            <a:ext cx="72374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Check (√) the true sentences.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006475" y="1957388"/>
            <a:ext cx="647700" cy="649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006475" y="2749550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1006475" y="3505200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863600" y="1704975"/>
            <a:ext cx="935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36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935038" y="2613025"/>
            <a:ext cx="935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950913" y="3429000"/>
            <a:ext cx="935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utoUpdateAnimBg="0"/>
      <p:bldP spid="39944" grpId="0" autoUpdateAnimBg="0"/>
      <p:bldP spid="3994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403350" y="641350"/>
            <a:ext cx="70929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4. The light from the stars in other 	galaxies has travelled for a long 	time to reach us.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5. Scientists have received many 	messages from space.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6. Spaceships have visited most of 	the universe.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4213" y="857250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4213" y="2981325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684213" y="4384675"/>
            <a:ext cx="647700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zh-CN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76263" y="568325"/>
            <a:ext cx="935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39750" y="2728913"/>
            <a:ext cx="9350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36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576263" y="4133850"/>
            <a:ext cx="9350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3600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utoUpdateAnimBg="0"/>
      <p:bldP spid="40967" grpId="0" autoUpdateAnimBg="0"/>
      <p:bldP spid="409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682625" y="441325"/>
            <a:ext cx="788511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Complete the passage with the words and expression in the box.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827088" y="1895475"/>
          <a:ext cx="7272337" cy="1189038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communicate    environment   none    solar system        universe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45" name="Text Box 18"/>
          <p:cNvSpPr txBox="1">
            <a:spLocks noChangeArrowheads="1"/>
          </p:cNvSpPr>
          <p:nvPr/>
        </p:nvSpPr>
        <p:spPr bwMode="auto">
          <a:xfrm>
            <a:off x="792163" y="3228975"/>
            <a:ext cx="770413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Is there life on other planets? There are seven other planets in our (1) ____________, but (2)______ of them has a(n) (3)____________ like that of the earth. </a:t>
            </a:r>
          </a:p>
        </p:txBody>
      </p:sp>
      <p:sp>
        <p:nvSpPr>
          <p:cNvPr id="41994" name="Rectangle 19"/>
          <p:cNvSpPr>
            <a:spLocks noChangeArrowheads="1"/>
          </p:cNvSpPr>
          <p:nvPr/>
        </p:nvSpPr>
        <p:spPr bwMode="auto">
          <a:xfrm>
            <a:off x="900113" y="4495800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solar system</a:t>
            </a:r>
          </a:p>
        </p:txBody>
      </p:sp>
      <p:sp>
        <p:nvSpPr>
          <p:cNvPr id="41995" name="Rectangle 20"/>
          <p:cNvSpPr>
            <a:spLocks noChangeArrowheads="1"/>
          </p:cNvSpPr>
          <p:nvPr/>
        </p:nvSpPr>
        <p:spPr bwMode="auto">
          <a:xfrm>
            <a:off x="5221288" y="44958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41996" name="Rectangle 21"/>
          <p:cNvSpPr>
            <a:spLocks noChangeArrowheads="1"/>
          </p:cNvSpPr>
          <p:nvPr/>
        </p:nvSpPr>
        <p:spPr bwMode="auto">
          <a:xfrm>
            <a:off x="3060700" y="5100638"/>
            <a:ext cx="267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environment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utoUpdateAnimBg="0"/>
      <p:bldP spid="41995" grpId="0" autoUpdateAnimBg="0"/>
      <p:bldP spid="4199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684213" y="323850"/>
            <a:ext cx="777557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Spaceships from the earth have done surveys of the other planets, but they have not found any life there. Why has no one from other planets tried to (4) _____________ with us? It is true that scientists have not discovered life on other planets in the (5)_________ yet, but some scientists believe that they will find it some day.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792163" y="2955925"/>
            <a:ext cx="28003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communicate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5256213" y="4283075"/>
            <a:ext cx="19494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universe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1950" y="1449388"/>
            <a:ext cx="87852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1. Scientists think that there has been life 	on the Earth for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hundreds of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millions of</a:t>
            </a:r>
            <a:r>
              <a:rPr lang="en-US" altLang="zh-CN" sz="3600" dirty="0">
                <a:latin typeface="Times New Roman" panose="02020603050405020304" pitchFamily="18" charset="0"/>
              </a:rPr>
              <a:t> 	years.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	</a:t>
            </a:r>
            <a:r>
              <a:rPr lang="zh-CN" altLang="en-US" sz="3600" dirty="0">
                <a:latin typeface="Times New Roman" panose="02020603050405020304" pitchFamily="18" charset="0"/>
              </a:rPr>
              <a:t>科学家认为地球上的生命已经有亿万年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    了。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millions of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数百万        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hundreds of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数百	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thousands of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成千上万 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billions of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数十亿</a:t>
            </a:r>
          </a:p>
        </p:txBody>
      </p:sp>
      <p:sp>
        <p:nvSpPr>
          <p:cNvPr id="41987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</a:pPr>
            <a:r>
              <a:rPr lang="zh-CN" altLang="zh-CN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Language points</a:t>
            </a:r>
            <a:endParaRPr lang="zh-CN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873125"/>
            <a:ext cx="860583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e.g. There are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billions of</a:t>
            </a:r>
            <a:r>
              <a:rPr lang="en-US" altLang="zh-CN" sz="3600" dirty="0">
                <a:latin typeface="Times New Roman" panose="02020603050405020304" pitchFamily="18" charset="0"/>
              </a:rPr>
              <a:t> stars in the 	Galaxy, and our sun is only one of them.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	</a:t>
            </a:r>
            <a:r>
              <a:rPr lang="zh-CN" altLang="en-US" sz="3600" dirty="0">
                <a:latin typeface="Times New Roman" panose="02020603050405020304" pitchFamily="18" charset="0"/>
              </a:rPr>
              <a:t>银河系中有数十亿颗恒星，我们的太	阳只是其中的一个。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However, we have not found life on any 	other planets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	</a:t>
            </a:r>
            <a:r>
              <a:rPr lang="zh-CN" altLang="en-US" sz="3600" dirty="0">
                <a:latin typeface="Times New Roman" panose="02020603050405020304" pitchFamily="18" charset="0"/>
              </a:rPr>
              <a:t>然而，我们还没有在任何其他行星上	发现生命。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0201312023047850602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63" y="1557338"/>
            <a:ext cx="28146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u=4096582134,663078313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285750"/>
            <a:ext cx="277336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=2358941261,3981506395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3681413"/>
            <a:ext cx="27717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03925" y="30400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earth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48375" y="6200775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moon</a:t>
            </a:r>
          </a:p>
        </p:txBody>
      </p:sp>
      <p:sp>
        <p:nvSpPr>
          <p:cNvPr id="16391" name="椭圆 5"/>
          <p:cNvSpPr>
            <a:spLocks noChangeArrowheads="1"/>
          </p:cNvSpPr>
          <p:nvPr/>
        </p:nvSpPr>
        <p:spPr bwMode="auto">
          <a:xfrm>
            <a:off x="358775" y="549275"/>
            <a:ext cx="2160588" cy="604838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189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Review</a:t>
            </a: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9550" y="27797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zh-CN" sz="280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47700" y="474663"/>
            <a:ext cx="820896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yet </a:t>
            </a:r>
            <a:r>
              <a:rPr lang="zh-CN" altLang="en-US" sz="3200">
                <a:latin typeface="Times New Roman" panose="02020603050405020304" pitchFamily="18" charset="0"/>
              </a:rPr>
              <a:t>用于否定句和疑问句，意思是“还，尚”。</a:t>
            </a:r>
            <a:r>
              <a:rPr lang="en-US" altLang="zh-CN" sz="3200">
                <a:latin typeface="Times New Roman" panose="02020603050405020304" pitchFamily="18" charset="0"/>
              </a:rPr>
              <a:t>not … yet </a:t>
            </a:r>
            <a:r>
              <a:rPr lang="zh-CN" altLang="en-US" sz="3200">
                <a:latin typeface="Times New Roman" panose="02020603050405020304" pitchFamily="18" charset="0"/>
              </a:rPr>
              <a:t>的意思是“还没，尚未”，表示某事物在某一时间尚未发生，但未来也许会发生。例如：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haven’t learnt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any farther information yet.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我还没有得到进一步的信息。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you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received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her letter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你收到她的来信了吗？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8313" y="584200"/>
            <a:ext cx="81724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2425" algn="l"/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52425" algn="l"/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352425" algn="l"/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352425" algn="l"/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3. </a:t>
            </a:r>
            <a:r>
              <a:rPr lang="en-US" altLang="zh-C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None of</a:t>
            </a:r>
            <a:r>
              <a:rPr lang="en-US" altLang="zh-CN" sz="3200" dirty="0">
                <a:latin typeface="Times New Roman" panose="02020603050405020304" pitchFamily="18" charset="0"/>
              </a:rPr>
              <a:t> them has an environment like that of the earth, so scientists do not think they will find life on them.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	</a:t>
            </a:r>
            <a:r>
              <a:rPr lang="zh-CN" altLang="en-US" sz="3200" dirty="0">
                <a:latin typeface="Times New Roman" panose="02020603050405020304" pitchFamily="18" charset="0"/>
              </a:rPr>
              <a:t>他们中没有一个有像地球这样的环境，因	此科学家们认为在他们上面找不到生命。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none of …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表示（三个以上）一个也没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有。做主语时，谓语动词可用单数或复数。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63563" y="474663"/>
            <a:ext cx="85693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e.g.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None of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us has/have been to the Mars.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我们中没一个去过火星。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5. … our solar system is a small part of a much larger group of stars and planets, called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the Galaxy</a:t>
            </a:r>
            <a:r>
              <a:rPr lang="en-US" altLang="zh-CN" sz="3200">
                <a:latin typeface="Times New Roman" panose="02020603050405020304" pitchFamily="18" charset="0"/>
              </a:rPr>
              <a:t> or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the Milky Way</a:t>
            </a:r>
            <a:r>
              <a:rPr lang="en-US" altLang="zh-CN" sz="32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	...... </a:t>
            </a:r>
            <a:r>
              <a:rPr lang="zh-CN" altLang="en-US" sz="3200">
                <a:latin typeface="Times New Roman" panose="02020603050405020304" pitchFamily="18" charset="0"/>
              </a:rPr>
              <a:t>我们的太阳系只是一个由恒星和行	星组成的星系的一小部分，这个星系比太阳系大得多，称作银河系或银河。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47700" y="800100"/>
            <a:ext cx="78486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这里的</a:t>
            </a:r>
            <a:r>
              <a:rPr lang="en-US" altLang="zh-CN" sz="3200">
                <a:latin typeface="Times New Roman" panose="02020603050405020304" pitchFamily="18" charset="0"/>
              </a:rPr>
              <a:t>the Galaxy</a:t>
            </a:r>
            <a:r>
              <a:rPr lang="zh-CN" altLang="en-US" sz="3200">
                <a:latin typeface="Times New Roman" panose="02020603050405020304" pitchFamily="18" charset="0"/>
              </a:rPr>
              <a:t>专指“银河系”，也可以称作 </a:t>
            </a:r>
            <a:r>
              <a:rPr lang="en-US" altLang="zh-CN" sz="3200">
                <a:latin typeface="Times New Roman" panose="02020603050405020304" pitchFamily="18" charset="0"/>
              </a:rPr>
              <a:t>the Milky Way</a:t>
            </a:r>
            <a:r>
              <a:rPr lang="zh-CN" altLang="en-US" sz="3200">
                <a:latin typeface="Times New Roman" panose="02020603050405020304" pitchFamily="18" charset="0"/>
              </a:rPr>
              <a:t>。而</a:t>
            </a:r>
            <a:r>
              <a:rPr lang="en-US" altLang="zh-CN" sz="3200">
                <a:latin typeface="Times New Roman" panose="02020603050405020304" pitchFamily="18" charset="0"/>
              </a:rPr>
              <a:t>galaxy</a:t>
            </a:r>
            <a:r>
              <a:rPr lang="zh-CN" altLang="en-US" sz="3200">
                <a:latin typeface="Times New Roman" panose="02020603050405020304" pitchFamily="18" charset="0"/>
              </a:rPr>
              <a:t>则泛指“星系”。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e.g. Scientists have discovered a distant 	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galaxy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科学家们发现了一个遥远的星系。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78486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6. So how large is the universe? It’s 	impossible to imagine.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latin typeface="Times New Roman" panose="02020603050405020304" pitchFamily="18" charset="0"/>
              </a:rPr>
              <a:t>所以宇宙有多大？我们无从想象。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65188" y="3186113"/>
            <a:ext cx="77771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句型</a:t>
            </a:r>
            <a:r>
              <a:rPr lang="en-US" altLang="zh-CN" sz="3600">
                <a:latin typeface="Times New Roman" panose="02020603050405020304" pitchFamily="18" charset="0"/>
              </a:rPr>
              <a:t>: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It is +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形容词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+ to +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动词原形</a:t>
            </a:r>
            <a:r>
              <a:rPr lang="zh-CN" altLang="en-US" sz="3600">
                <a:latin typeface="Times New Roman" panose="02020603050405020304" pitchFamily="18" charset="0"/>
              </a:rPr>
              <a:t>，意思是“做某事很</a:t>
            </a:r>
            <a:r>
              <a:rPr lang="en-US" altLang="zh-CN" sz="3600">
                <a:latin typeface="Times New Roman" panose="02020603050405020304" pitchFamily="18" charset="0"/>
              </a:rPr>
              <a:t>……”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e.g. It is difficult to read these words. 	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读这些单词很难。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5900" y="1063625"/>
            <a:ext cx="86772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7.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3600">
                <a:latin typeface="Times New Roman" panose="02020603050405020304" pitchFamily="18" charset="0"/>
              </a:rPr>
              <a:t> so many stars in the universe, are 	we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alone</a:t>
            </a:r>
            <a:r>
              <a:rPr lang="en-US" altLang="zh-CN" sz="3600">
                <a:latin typeface="Times New Roman" panose="02020603050405020304" pitchFamily="18" charset="0"/>
              </a:rPr>
              <a:t>, or is there life out there in 	space?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latin typeface="Times New Roman" panose="02020603050405020304" pitchFamily="18" charset="0"/>
              </a:rPr>
              <a:t>宇宙中有这么多星球，我们是孤独的	吗？或者太空中还有其他生命存在呢？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84213" y="4432300"/>
            <a:ext cx="77771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with +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名词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介词短语，表示伴随情况，意思是“带着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。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7088" y="1089025"/>
            <a:ext cx="81724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e.g. Mr. Zhang is coming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3200">
                <a:latin typeface="Times New Roman" panose="02020603050405020304" pitchFamily="18" charset="0"/>
              </a:rPr>
              <a:t> a book in his hands.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张老师手里带着一书进来了。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alone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在句中作形容词，不作定语只做表语，也可作副词。意思是“独自地”。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e.g. She was </a:t>
            </a:r>
            <a:r>
              <a:rPr lang="en-US" altLang="zh-CN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alone</a:t>
            </a:r>
            <a:r>
              <a:rPr lang="en-US" altLang="zh-CN" sz="3200">
                <a:latin typeface="Times New Roman" panose="02020603050405020304" pitchFamily="18" charset="0"/>
              </a:rPr>
              <a:t> in that dark room.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	</a:t>
            </a:r>
            <a:r>
              <a:rPr lang="zh-CN" altLang="en-US" sz="3200">
                <a:latin typeface="Times New Roman" panose="02020603050405020304" pitchFamily="18" charset="0"/>
              </a:rPr>
              <a:t>她独自一人呆在那黑屋子里。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519363" y="374650"/>
            <a:ext cx="3852862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99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Writing</a:t>
            </a:r>
            <a:endParaRPr lang="zh-CN" altLang="en-US" kern="10">
              <a:ln w="12700">
                <a:solidFill>
                  <a:srgbClr val="99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3251" name="Picture 5" descr="Unit 2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852738"/>
            <a:ext cx="5437187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87338" y="1376363"/>
            <a:ext cx="86042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Look at the picture from a science story for children and answer the questions.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5"/>
          <p:cNvSpPr txBox="1">
            <a:spLocks noChangeArrowheads="1"/>
          </p:cNvSpPr>
          <p:nvPr/>
        </p:nvSpPr>
        <p:spPr bwMode="auto">
          <a:xfrm>
            <a:off x="539750" y="728663"/>
            <a:ext cx="80645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What have the scientists just received?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(a message from one of our spaceships)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 i="1">
                <a:solidFill>
                  <a:srgbClr val="0000FF"/>
                </a:solidFill>
                <a:latin typeface="Times New Roman" panose="02020603050405020304" pitchFamily="18" charset="0"/>
              </a:rPr>
              <a:t>They have just received a message from one of our spaceships.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1. Where has the spaceship landed?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(Mars)</a:t>
            </a:r>
          </a:p>
        </p:txBody>
      </p:sp>
      <p:sp>
        <p:nvSpPr>
          <p:cNvPr id="54275" name="Text Box 16"/>
          <p:cNvSpPr txBox="1">
            <a:spLocks noChangeArrowheads="1"/>
          </p:cNvSpPr>
          <p:nvPr/>
        </p:nvSpPr>
        <p:spPr bwMode="auto">
          <a:xfrm>
            <a:off x="1008063" y="4495800"/>
            <a:ext cx="67325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It has landed on Mars.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"/>
          <p:cNvSpPr txBox="1">
            <a:spLocks noChangeArrowheads="1"/>
          </p:cNvSpPr>
          <p:nvPr/>
        </p:nvSpPr>
        <p:spPr bwMode="auto">
          <a:xfrm>
            <a:off x="539750" y="823913"/>
            <a:ext cx="79565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2. What has the spaceship discovered?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(people on Mars)</a:t>
            </a:r>
          </a:p>
          <a:p>
            <a:pPr eaLnBrk="1" hangingPunct="1">
              <a:lnSpc>
                <a:spcPct val="120000"/>
              </a:lnSpc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3. Why have the people on Mars not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sent us a message? (do not know 	how to)</a:t>
            </a:r>
          </a:p>
        </p:txBody>
      </p: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1042988" y="2192338"/>
            <a:ext cx="68770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It has discovered people on Mars.</a:t>
            </a:r>
          </a:p>
          <a:p>
            <a:pPr eaLnBrk="1" hangingPunct="1">
              <a:lnSpc>
                <a:spcPct val="120000"/>
              </a:lnSpc>
            </a:pP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We do not know how to send us a message.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355725" y="4868863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spaceship</a:t>
            </a:r>
          </a:p>
        </p:txBody>
      </p:sp>
      <p:pic>
        <p:nvPicPr>
          <p:cNvPr id="17411" name="Picture 7" descr="842b2bb6e0d00ea1d5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908050"/>
            <a:ext cx="37449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495925" y="4941888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astronaut</a:t>
            </a:r>
          </a:p>
        </p:txBody>
      </p:sp>
      <p:pic>
        <p:nvPicPr>
          <p:cNvPr id="19461" name="Picture 10" descr="379092_19132603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08050"/>
            <a:ext cx="3924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503238" y="801688"/>
            <a:ext cx="79200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4. Why have the people on Mars not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visited us on the earth?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(do not know how to)</a:t>
            </a:r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971550" y="2774950"/>
            <a:ext cx="75612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We do not know how to visit us on the earth.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4276" name="Picture 10" descr="workinpari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450" y="3897313"/>
            <a:ext cx="28082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7"/>
          <p:cNvSpPr txBox="1">
            <a:spLocks noChangeArrowheads="1"/>
          </p:cNvSpPr>
          <p:nvPr/>
        </p:nvSpPr>
        <p:spPr bwMode="auto">
          <a:xfrm>
            <a:off x="684213" y="549275"/>
            <a:ext cx="777716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990000"/>
                </a:solidFill>
                <a:latin typeface="Arial" panose="020B0604020202020204" pitchFamily="34" charset="0"/>
              </a:rPr>
              <a:t>Write a passage to describe the picture. Use your answers to the questions in Activity 5 to help you.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We have just received a message from our spaceship to Mars …</a:t>
            </a:r>
            <a:r>
              <a:rPr lang="en-US" altLang="zh-CN" sz="3600" i="1">
                <a:latin typeface="Times New Roman" panose="02020603050405020304" pitchFamily="18" charset="0"/>
              </a:rPr>
              <a:t> 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684213" y="836613"/>
            <a:ext cx="81740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— Is Tom at home?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No, he______ to town.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has been             B. has gone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goes                    D. will go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He promised to pick me up at the school gate. However, he _______ yet.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didn’t arrive         B. doesn’t arrive       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isn’t arriving         D. hasn’t arrived</a:t>
            </a:r>
          </a:p>
        </p:txBody>
      </p:sp>
      <p:pic>
        <p:nvPicPr>
          <p:cNvPr id="59395" name="Picture 6" descr="046b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2365375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046b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8900" y="5486400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椭圆 5"/>
          <p:cNvSpPr>
            <a:spLocks noChangeArrowheads="1"/>
          </p:cNvSpPr>
          <p:nvPr/>
        </p:nvSpPr>
        <p:spPr bwMode="auto">
          <a:xfrm>
            <a:off x="287338" y="2317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800">
                <a:solidFill>
                  <a:srgbClr val="000000"/>
                </a:solidFill>
                <a:sym typeface="Times New Roman" panose="02020603050405020304" pitchFamily="18" charset="0"/>
              </a:rPr>
              <a:t>Exercise</a:t>
            </a: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593725" y="404813"/>
            <a:ext cx="86042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— What is the weather like this summer here?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There ____ very little rain.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has                    B. has been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are                    D. have been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A number of tourists ______ Yangzhou 	many times because it is such a beautiful city. 			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A. have been to            B. has been to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C. has gone to              D. have gone to</a:t>
            </a:r>
          </a:p>
        </p:txBody>
      </p:sp>
      <p:pic>
        <p:nvPicPr>
          <p:cNvPr id="60419" name="Picture 7" descr="046b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36725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8" descr="046b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437063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=3107576397,925013001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600" y="368300"/>
            <a:ext cx="30051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u=1008269671,162793436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509588"/>
            <a:ext cx="2987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20100419_02559a40ff3a3f9ccf4akkC13kBVIk5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421063"/>
            <a:ext cx="2968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4610b912c8fcc3ced79949d49345d688d53f20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0313" y="3443288"/>
            <a:ext cx="29876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317875" y="2846388"/>
            <a:ext cx="2508250" cy="641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/>
              <a:t>space travel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08063" y="4719638"/>
            <a:ext cx="77406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Scientists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have sent</a:t>
            </a:r>
            <a:r>
              <a:rPr lang="en-US" altLang="zh-CN" sz="3600" dirty="0">
                <a:latin typeface="Times New Roman" panose="02020603050405020304" pitchFamily="18" charset="0"/>
              </a:rPr>
              <a:t> spaceship to Mars. The journey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has taken</a:t>
            </a:r>
            <a:r>
              <a:rPr lang="en-US" altLang="zh-CN" sz="3600" dirty="0">
                <a:latin typeface="Times New Roman" panose="02020603050405020304" pitchFamily="18" charset="0"/>
              </a:rPr>
              <a:t> several months. </a:t>
            </a:r>
          </a:p>
        </p:txBody>
      </p:sp>
      <p:pic>
        <p:nvPicPr>
          <p:cNvPr id="19459" name="Picture 3" descr="0308271207200827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9363" y="617538"/>
            <a:ext cx="43195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129641872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" y="836613"/>
            <a:ext cx="50038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yuzhoufeichu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836613"/>
            <a:ext cx="38893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36625" y="4864100"/>
            <a:ext cx="78120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Astronauts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have already been to</a:t>
            </a:r>
            <a:r>
              <a:rPr lang="en-US" altLang="zh-CN" sz="3600" dirty="0">
                <a:latin typeface="Times New Roman" panose="02020603050405020304" pitchFamily="18" charset="0"/>
              </a:rPr>
              <a:t> the moon.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95400" y="4329113"/>
            <a:ext cx="74533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No one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has been to</a:t>
            </a:r>
            <a:r>
              <a:rPr lang="en-US" altLang="zh-CN" sz="3600" dirty="0">
                <a:latin typeface="Times New Roman" panose="02020603050405020304" pitchFamily="18" charset="0"/>
              </a:rPr>
              <a:t> Mars yet, because Mars is very far away, much farther than the moon.</a:t>
            </a:r>
          </a:p>
        </p:txBody>
      </p:sp>
      <p:pic>
        <p:nvPicPr>
          <p:cNvPr id="21507" name="Picture 9" descr="1366942177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1325"/>
            <a:ext cx="4813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200711241323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7650" y="1125538"/>
            <a:ext cx="34575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69963" y="4149725"/>
            <a:ext cx="77057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Lots of scientists are working hard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in order to</a:t>
            </a:r>
            <a:r>
              <a:rPr lang="en-US" altLang="zh-CN" sz="3600">
                <a:latin typeface="Times New Roman" panose="02020603050405020304" pitchFamily="18" charset="0"/>
              </a:rPr>
              <a:t> send astronauts to Mars one day.</a:t>
            </a:r>
          </a:p>
        </p:txBody>
      </p:sp>
      <p:pic>
        <p:nvPicPr>
          <p:cNvPr id="22531" name="Picture 3" descr="u=2068203092,204997463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475" y="838200"/>
            <a:ext cx="34274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u=228250542,2876531245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5050" y="836613"/>
            <a:ext cx="35290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全屏显示(4:3)</PresentationFormat>
  <Paragraphs>138</Paragraphs>
  <Slides>43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Raavi</vt:lpstr>
      <vt:lpstr>方正舒体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2023-01-17T03:23:52Z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06FF7C4153DB49C28CA963D77D06C9C9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