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300" r:id="rId4"/>
    <p:sldId id="328" r:id="rId5"/>
    <p:sldId id="335" r:id="rId6"/>
    <p:sldId id="336" r:id="rId7"/>
    <p:sldId id="337" r:id="rId8"/>
    <p:sldId id="284" r:id="rId9"/>
    <p:sldId id="286" r:id="rId10"/>
    <p:sldId id="319" r:id="rId11"/>
    <p:sldId id="317" r:id="rId12"/>
    <p:sldId id="324" r:id="rId13"/>
    <p:sldId id="333" r:id="rId14"/>
    <p:sldId id="325" r:id="rId15"/>
    <p:sldId id="280" r:id="rId16"/>
    <p:sldId id="323" r:id="rId17"/>
    <p:sldId id="291" r:id="rId18"/>
    <p:sldId id="297" r:id="rId19"/>
    <p:sldId id="331" r:id="rId20"/>
    <p:sldId id="33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218">
          <p15:clr>
            <a:srgbClr val="A4A3A4"/>
          </p15:clr>
        </p15:guide>
        <p15:guide id="3" pos="3840">
          <p15:clr>
            <a:srgbClr val="A4A3A4"/>
          </p15:clr>
        </p15:guide>
        <p15:guide id="4" pos="5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3218"/>
        <p:guide pos="3840"/>
        <p:guide pos="5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822856" y="3701032"/>
            <a:ext cx="6332303" cy="1733388"/>
            <a:chOff x="3554413" y="3660690"/>
            <a:chExt cx="6332303" cy="1733388"/>
          </a:xfrm>
        </p:grpSpPr>
        <p:pic>
          <p:nvPicPr>
            <p:cNvPr id="11270" name="Picture 6" descr="C:\Users\Administrator\AppData\Roaming\Tencent\Users\810731822\QQ\WinTemp\RichOle\_)@4TDPXJ[KA$M6`TX(4WG9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46176" y="3694947"/>
              <a:ext cx="1640540" cy="1699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7" name="Picture 3" descr="C:\Users\Administrator\AppData\Roaming\Tencent\Users\810731822\QQ\WinTemp\RichOle\O2B4AM4R1P{86F(BZOE4GDP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16041" y="3660690"/>
              <a:ext cx="1386647" cy="17186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9" name="Picture 5" descr="C:\Users\Administrator\AppData\Roaming\Tencent\Users\810731822\QQ\WinTemp\RichOle\L$J5Y_5ISF~U}ZA9`MR2{ZF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68217" y="3687584"/>
              <a:ext cx="1503828" cy="1660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1" name="Picture 7" descr="C:\Users\Administrator\AppData\Roaming\Tencent\Users\810731822\QQ\WinTemp\RichOle\(TC59_SDUM7)%96}O}5~ZO0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54413" y="3673201"/>
              <a:ext cx="1660070" cy="1660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553683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第八单元  小数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的初步认识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48500" y="1597393"/>
            <a:ext cx="7940776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7.1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小数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的意义和读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</p:txBody>
      </p:sp>
      <p:pic>
        <p:nvPicPr>
          <p:cNvPr id="11266" name="Picture 2" descr="http://i04.pictn.sogoucdn.com/5c9301d9ba926947"/>
          <p:cNvPicPr>
            <a:picLocks noChangeAspect="1" noChangeArrowheads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 bwMode="auto">
          <a:xfrm>
            <a:off x="717964" y="2349001"/>
            <a:ext cx="2676525" cy="315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C:\Users\Administrator\AppData\Roaming\Tencent\Users\810731822\QQ\WinTemp\RichOle\!L7ZHB(~Y1FYHATN%B4_V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602413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7888" y="1761774"/>
            <a:ext cx="6475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读出下列小数。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77899" y="2810162"/>
            <a:ext cx="1691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十二点七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0157" y="4767540"/>
            <a:ext cx="805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2935" y="2796715"/>
            <a:ext cx="23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零点二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418" y="2796715"/>
            <a:ext cx="1763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八点三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2454" y="2664041"/>
            <a:ext cx="754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0.2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8.3(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      12.7(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02222" y="4750019"/>
            <a:ext cx="100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8965" y="3593020"/>
            <a:ext cx="6475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写出下列小数。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900" y="4630627"/>
            <a:ext cx="7548231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零点四（    ）      五点二（    ）     十二点八（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58391" y="4771004"/>
            <a:ext cx="100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12.8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Picture 2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5658" y="2335133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  <p:bldP spid="21" grpId="0"/>
      <p:bldP spid="11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5765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掌握小数的含义。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542" y="2134044"/>
            <a:ext cx="10498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）分之八，表示把（    ）平均分成（    ）份，取其中的（   ）份。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7507" y="2285061"/>
            <a:ext cx="56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0423" y="2288587"/>
            <a:ext cx="56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15717" y="2278666"/>
            <a:ext cx="56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55070" y="2940124"/>
            <a:ext cx="56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723538" y="3655032"/>
            <a:ext cx="9269470" cy="1297565"/>
            <a:chOff x="1804221" y="4081259"/>
            <a:chExt cx="9269470" cy="12975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804221" y="4162849"/>
              <a:ext cx="9269470" cy="1215975"/>
              <a:chOff x="1490755" y="4528279"/>
              <a:chExt cx="5153163" cy="1799386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9794" y="4528279"/>
                <a:ext cx="5075086" cy="1799386"/>
              </a:xfrm>
              <a:prstGeom prst="rect">
                <a:avLst/>
              </a:prstGeom>
            </p:spPr>
          </p:pic>
          <p:sp>
            <p:nvSpPr>
              <p:cNvPr id="19" name="TextBox 9"/>
              <p:cNvSpPr txBox="1"/>
              <p:nvPr/>
            </p:nvSpPr>
            <p:spPr>
              <a:xfrm>
                <a:off x="1490755" y="4562559"/>
                <a:ext cx="5153163" cy="175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</a:t>
                </a:r>
                <a:r>
                  <a:rPr lang="zh-CN" altLang="en-US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解析</a:t>
                </a: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】</a:t>
                </a:r>
                <a:r>
                  <a:rPr lang="zh-CN" altLang="en-US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我们知道十分之几可以改写成小数，而</a:t>
                </a: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0.8=   </a:t>
                </a:r>
                <a:r>
                  <a:rPr lang="zh-CN" altLang="en-US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表示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把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平均分成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10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份，取其中的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8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份。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 </a:t>
                </a:r>
                <a:endPara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188067" y="4081259"/>
              <a:ext cx="1705678" cy="830997"/>
              <a:chOff x="1380565" y="5377880"/>
              <a:chExt cx="1705678" cy="83099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380565" y="5377880"/>
                <a:ext cx="17056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8</a:t>
                </a:r>
                <a:r>
                  <a:rPr lang="en-US" altLang="zh-CN" sz="2400" u="sng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en-US" altLang="zh-CN" sz="2400" u="sng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  <a:p>
                <a:pPr algn="ctr"/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10 </a:t>
                </a:r>
              </a:p>
            </p:txBody>
          </p:sp>
          <p:cxnSp>
            <p:nvCxnSpPr>
              <p:cNvPr id="20" name="直接连接符 19"/>
              <p:cNvCxnSpPr/>
              <p:nvPr/>
            </p:nvCxnSpPr>
            <p:spPr>
              <a:xfrm>
                <a:off x="2152721" y="5798484"/>
                <a:ext cx="34962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9"/>
          <p:cNvSpPr txBox="1"/>
          <p:nvPr/>
        </p:nvSpPr>
        <p:spPr>
          <a:xfrm>
            <a:off x="1606436" y="5282794"/>
            <a:ext cx="955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零点几就是十分之几，表示把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平均分成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份，取其中的几份。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236250" y="3552670"/>
            <a:ext cx="1686688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95209" y="1398706"/>
            <a:ext cx="275481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小练习：我会写。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0408" y="2471992"/>
            <a:ext cx="66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041" y="2147878"/>
            <a:ext cx="95801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）分之二，表示把（    ）平均分成（    ）份，取其中的（   ）份。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）分之九，表示把（    ）平均分成（    ）份，取其中的（   ）份。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57114" y="2471991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06643" y="2471992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67287" y="3321838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8928" y="4184251"/>
            <a:ext cx="66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5634" y="4184250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95163" y="4184251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5807" y="5034097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9" grpId="0"/>
      <p:bldP spid="13" grpId="0"/>
      <p:bldP spid="12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5765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把一些数转换成小数。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542" y="2295408"/>
            <a:ext cx="88813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）元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）元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0969" y="2464831"/>
            <a:ext cx="1057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1587893" y="4986885"/>
            <a:ext cx="997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几角写成小数就是零点几元，几元几角写成小数就是几点几元。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393256" y="2464831"/>
            <a:ext cx="258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16.2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90738" y="3242790"/>
            <a:ext cx="9269470" cy="1325827"/>
            <a:chOff x="1790738" y="3000744"/>
            <a:chExt cx="9269470" cy="1325827"/>
          </a:xfrm>
        </p:grpSpPr>
        <p:grpSp>
          <p:nvGrpSpPr>
            <p:cNvPr id="16" name="组合 15"/>
            <p:cNvGrpSpPr/>
            <p:nvPr/>
          </p:nvGrpSpPr>
          <p:grpSpPr>
            <a:xfrm>
              <a:off x="1790738" y="3091914"/>
              <a:ext cx="9269470" cy="1234657"/>
              <a:chOff x="1490755" y="4528279"/>
              <a:chExt cx="5153163" cy="1799386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9794" y="4528279"/>
                <a:ext cx="5075086" cy="1799386"/>
              </a:xfrm>
              <a:prstGeom prst="rect">
                <a:avLst/>
              </a:prstGeom>
            </p:spPr>
          </p:pic>
          <p:sp>
            <p:nvSpPr>
              <p:cNvPr id="19" name="TextBox 9"/>
              <p:cNvSpPr txBox="1"/>
              <p:nvPr/>
            </p:nvSpPr>
            <p:spPr>
              <a:xfrm>
                <a:off x="1490755" y="4562558"/>
                <a:ext cx="5153163" cy="1749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</a:t>
                </a:r>
                <a:r>
                  <a:rPr lang="zh-CN" altLang="en-US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解析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】 </a:t>
                </a: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8</a:t>
                </a:r>
                <a:r>
                  <a:rPr lang="zh-CN" altLang="en-US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角就是   元，  元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改写成小数就是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0.8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元，同理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角就是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0.2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元，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16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角改写成小数就是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16.2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元。 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589175" y="3009086"/>
              <a:ext cx="1705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8</a:t>
              </a:r>
              <a:r>
                <a:rPr lang="en-US" altLang="zh-CN" sz="2400" u="sng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400" u="sng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10 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361331" y="3429690"/>
              <a:ext cx="34962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509396" y="3000744"/>
              <a:ext cx="1705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8</a:t>
              </a:r>
              <a:r>
                <a:rPr lang="en-US" altLang="zh-CN" sz="2400" u="sng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sz="2400" u="sng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</a:p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10 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5281552" y="3421348"/>
              <a:ext cx="34962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209" y="1788669"/>
            <a:ext cx="2956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5382" y="2573524"/>
            <a:ext cx="93784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）元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）元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）米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）米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3967" y="2916097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9.5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2226" y="2909529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51880" y="3757207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7.8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3767" y="3735400"/>
            <a:ext cx="133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0.6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Picture 2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04294" y="2158001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0521" y="1231808"/>
            <a:ext cx="1816646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84934" y="2119230"/>
            <a:ext cx="10669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分米＝（   ）米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分米＝（   ）米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角＝（   ）元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角＝（    ）元     </a:t>
            </a: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）小数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中间的点叫做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），小数点的左边是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），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右边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97014" y="4273378"/>
            <a:ext cx="2057420" cy="205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098247" y="2390403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0800" y="3099359"/>
            <a:ext cx="110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07647" y="2376955"/>
            <a:ext cx="156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20496" y="3858313"/>
            <a:ext cx="163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91367" y="3851355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整数部分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03187" y="3099359"/>
            <a:ext cx="65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35268" y="4584194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小数部分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37" grpId="0"/>
      <p:bldP spid="38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375" y="1783137"/>
            <a:ext cx="103133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元平均分成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份，每份是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元的，写成小数是（    ）元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也就是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）角，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角是（    ）元。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=(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=(   )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=(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)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   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）元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）角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）角  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零点八写作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 )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六点五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写作（    ），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读作（        ）。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17144" y="4626875"/>
            <a:ext cx="1976786" cy="197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8999890" y="1941037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3594" y="2578351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4504" y="3225986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4801" y="2591905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9019" y="3232261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99843" y="3239432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6500" y="3883547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8616" y="3883547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99843" y="3883547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10502" y="4516142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60375" y="4493892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二点六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79281" y="5175810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2725" y="5153603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三点八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0" grpId="0"/>
      <p:bldP spid="11" grpId="0"/>
      <p:bldP spid="12" grpId="0"/>
      <p:bldP spid="13" grpId="0"/>
      <p:bldP spid="14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~1\AppData\Local\Temp\ksohtml\wpsC25E.t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6690" y="2560194"/>
            <a:ext cx="8514108" cy="15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763810" y="1422659"/>
            <a:ext cx="5495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在数轴上填上适当的小数。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21115" y="2439940"/>
            <a:ext cx="944926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58649" y="2453386"/>
            <a:ext cx="95824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30187" y="2466834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1.1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1608" y="2452618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" name="Picture 2" descr="http://i01.pic.sogou.com/196f12f71d7f141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2893" y="3806848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6893887" y="2454402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26837" y="2437192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9"/>
          <p:cNvSpPr txBox="1"/>
          <p:nvPr/>
        </p:nvSpPr>
        <p:spPr>
          <a:xfrm>
            <a:off x="877888" y="4141695"/>
            <a:ext cx="5495144" cy="168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米是（   ）米（   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元是（   ）元（   ）角。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892824" y="4365178"/>
            <a:ext cx="3016608" cy="563978"/>
            <a:chOff x="2892824" y="4365178"/>
            <a:chExt cx="3016608" cy="563978"/>
          </a:xfrm>
        </p:grpSpPr>
        <p:sp>
          <p:nvSpPr>
            <p:cNvPr id="52" name="TextBox 51"/>
            <p:cNvSpPr txBox="1"/>
            <p:nvPr/>
          </p:nvSpPr>
          <p:spPr>
            <a:xfrm>
              <a:off x="2892824" y="4369387"/>
              <a:ext cx="1613632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95800" y="4365178"/>
              <a:ext cx="1613632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906271" y="5218229"/>
            <a:ext cx="3016608" cy="563978"/>
            <a:chOff x="2892824" y="4365178"/>
            <a:chExt cx="3016608" cy="563978"/>
          </a:xfrm>
        </p:grpSpPr>
        <p:sp>
          <p:nvSpPr>
            <p:cNvPr id="55" name="TextBox 54"/>
            <p:cNvSpPr txBox="1"/>
            <p:nvPr/>
          </p:nvSpPr>
          <p:spPr>
            <a:xfrm>
              <a:off x="2892824" y="4369387"/>
              <a:ext cx="1613632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95800" y="4365178"/>
              <a:ext cx="1613632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  <p:bldP spid="21" grpId="0"/>
      <p:bldP spid="22" grpId="0"/>
      <p:bldP spid="42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3678" y="3185719"/>
            <a:ext cx="2433844" cy="340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4" name="TextBox 9"/>
          <p:cNvSpPr txBox="1"/>
          <p:nvPr/>
        </p:nvSpPr>
        <p:spPr>
          <a:xfrm>
            <a:off x="877888" y="2300963"/>
            <a:ext cx="9679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）一千克梨的价格是三点五元。（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层的上海金茂大厦，高为四百二十点五米。（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）一只鸽子的体重是一点四千克。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0128" y="1355505"/>
            <a:ext cx="704985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写出下面横线上的数。</a:t>
            </a:r>
            <a:endParaRPr lang="zh-CN" alt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993123" y="2473271"/>
            <a:ext cx="22793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9771" y="3915048"/>
            <a:ext cx="180740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77417" y="3185719"/>
            <a:ext cx="258643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420.5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73603" y="2954172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282747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304770" y="2125609"/>
            <a:ext cx="10212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）小数都比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小。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    ） 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）比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小的小数有无数个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  ） 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=1.6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（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   ） 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=0.4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     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1200" y="2402503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4987" y="3124144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0550" y="4602013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4806" y="3852135"/>
            <a:ext cx="7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817522" y="1423197"/>
            <a:ext cx="2342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．复习旧知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46660" y="2086010"/>
            <a:ext cx="1578328" cy="32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358403" y="2004301"/>
            <a:ext cx="879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   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58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0.5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你们知道这些数分别是什么数吗？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2514" y="3453617"/>
            <a:ext cx="7259240" cy="71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后面的三个数，你平时在什么地方见到过？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2514" y="1976380"/>
            <a:ext cx="388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08891" y="1951047"/>
            <a:ext cx="388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9" name="TextBox 9"/>
          <p:cNvSpPr txBox="1"/>
          <p:nvPr/>
        </p:nvSpPr>
        <p:spPr>
          <a:xfrm>
            <a:off x="1326712" y="2820733"/>
            <a:ext cx="442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有分数、整数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1357672" y="4358181"/>
            <a:ext cx="7853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铅笔芯的规格、眼睛的视力、商品的价格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72514" y="5004512"/>
            <a:ext cx="7259240" cy="71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它们都是小数，今天我们一起来认识小数。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900" y="1962720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282747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．发散思维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386967" y="2125608"/>
            <a:ext cx="7568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，但最接近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的一位小数是（     ）。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6285" y="3223201"/>
            <a:ext cx="3373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5.9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373520" y="4294456"/>
            <a:ext cx="9269470" cy="1704775"/>
            <a:chOff x="1490755" y="4528279"/>
            <a:chExt cx="5153163" cy="1799386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9794" y="4528279"/>
              <a:ext cx="5075086" cy="1799386"/>
            </a:xfrm>
            <a:prstGeom prst="rect">
              <a:avLst/>
            </a:prstGeom>
          </p:spPr>
        </p:pic>
        <p:sp>
          <p:nvSpPr>
            <p:cNvPr id="19" name="TextBox 9"/>
            <p:cNvSpPr txBox="1"/>
            <p:nvPr/>
          </p:nvSpPr>
          <p:spPr>
            <a:xfrm>
              <a:off x="1490755" y="4562558"/>
              <a:ext cx="5153163" cy="1760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小于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的一位小数有很多，但从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往前数依次是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5.9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、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5.8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、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5.7…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，最接近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的一位小数是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5.9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。也可以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画数轴来讲解，这样形象的把抽象的小数呈现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在面前，比较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容易理解 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AppData\Roaming\Tencent\Users\810731822\QQ\WinTemp\RichOle\LG]CSNW6277U3]2JWDN]}4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7043" y="1937834"/>
            <a:ext cx="43434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911651" y="1275280"/>
            <a:ext cx="10935208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观察图片，还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能用其他方法来表示吗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1659692" y="4166839"/>
            <a:ext cx="937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可以用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米和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米来表示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课桌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面的长和宽。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660224" y="6104776"/>
            <a:ext cx="955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十分之几米可以写成零点几米。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380565" y="4974031"/>
            <a:ext cx="9570777" cy="1234846"/>
            <a:chOff x="1380565" y="4974031"/>
            <a:chExt cx="9570777" cy="1234846"/>
          </a:xfrm>
        </p:grpSpPr>
        <p:grpSp>
          <p:nvGrpSpPr>
            <p:cNvPr id="6" name="组合 5"/>
            <p:cNvGrpSpPr/>
            <p:nvPr/>
          </p:nvGrpSpPr>
          <p:grpSpPr>
            <a:xfrm>
              <a:off x="1807167" y="4974031"/>
              <a:ext cx="9144175" cy="1219307"/>
              <a:chOff x="1807167" y="3562098"/>
              <a:chExt cx="9144175" cy="89608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807167" y="3576045"/>
                <a:ext cx="9144175" cy="882137"/>
                <a:chOff x="1576487" y="4715176"/>
                <a:chExt cx="5075086" cy="1983216"/>
              </a:xfrm>
            </p:grpSpPr>
            <p:pic>
              <p:nvPicPr>
                <p:cNvPr id="13" name="图片 1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576487" y="4752675"/>
                  <a:ext cx="5075086" cy="1799386"/>
                </a:xfrm>
                <a:prstGeom prst="rect">
                  <a:avLst/>
                </a:prstGeom>
              </p:spPr>
            </p:pic>
            <p:sp>
              <p:nvSpPr>
                <p:cNvPr id="14" name="TextBox 9"/>
                <p:cNvSpPr txBox="1"/>
                <p:nvPr/>
              </p:nvSpPr>
              <p:spPr>
                <a:xfrm>
                  <a:off x="1604848" y="4715176"/>
                  <a:ext cx="5039070" cy="1983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【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解析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】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其实，   米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还可以用小数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0.5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米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来表示，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0.5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读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作零点五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。</a:t>
                  </a:r>
                  <a:endPara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   可以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用小数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0.4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米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来表示，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0.4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读</a:t>
                  </a:r>
                  <a:r>
                    <a:rPr lang="zh-CN" altLang="en-US" sz="2400" dirty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作</a:t>
                  </a:r>
                  <a:r>
                    <a:rPr lang="zh-CN" altLang="en-US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零点四。</a:t>
                  </a:r>
                  <a:endParaRPr lang="en-US" altLang="zh-CN" sz="2400" dirty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3366246" y="3562098"/>
                <a:ext cx="1705678" cy="830997"/>
                <a:chOff x="8272040" y="4440473"/>
                <a:chExt cx="1705678" cy="83099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8272040" y="4440473"/>
                  <a:ext cx="170567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5</a:t>
                  </a:r>
                  <a:r>
                    <a:rPr lang="en-US" altLang="zh-CN" sz="2400" u="sng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</a:t>
                  </a:r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</a:t>
                  </a:r>
                  <a:r>
                    <a:rPr lang="en-US" altLang="zh-CN" sz="2400" u="sng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</a:t>
                  </a:r>
                </a:p>
                <a:p>
                  <a:pPr algn="ctr"/>
                  <a:r>
                    <a:rPr lang="en-US" altLang="zh-CN" sz="2400" dirty="0" smtClean="0">
                      <a:solidFill>
                        <a:schemeClr val="bg1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10 </a:t>
                  </a:r>
                </a:p>
              </p:txBody>
            </p:sp>
            <p:cxnSp>
              <p:nvCxnSpPr>
                <p:cNvPr id="22" name="直接连接符 21"/>
                <p:cNvCxnSpPr/>
                <p:nvPr/>
              </p:nvCxnSpPr>
              <p:spPr>
                <a:xfrm>
                  <a:off x="9022976" y="4757243"/>
                  <a:ext cx="34962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组合 7"/>
            <p:cNvGrpSpPr/>
            <p:nvPr/>
          </p:nvGrpSpPr>
          <p:grpSpPr>
            <a:xfrm>
              <a:off x="1380565" y="5377880"/>
              <a:ext cx="1705678" cy="830997"/>
              <a:chOff x="1380565" y="5377880"/>
              <a:chExt cx="1705678" cy="830997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380565" y="5377880"/>
                <a:ext cx="170567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4</a:t>
                </a:r>
                <a:r>
                  <a:rPr lang="en-US" altLang="zh-CN" sz="2400" u="sng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  <a:r>
                  <a:rPr lang="en-US" altLang="zh-CN" sz="2400" u="sng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</a:t>
                </a:r>
              </a:p>
              <a:p>
                <a:pPr algn="ctr"/>
                <a:r>
                  <a:rPr lang="en-US" altLang="zh-CN" sz="2400" dirty="0" smtClean="0">
                    <a:solidFill>
                      <a:schemeClr val="bg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 10 </a:t>
                </a:r>
              </a:p>
            </p:txBody>
          </p:sp>
          <p:cxnSp>
            <p:nvCxnSpPr>
              <p:cNvPr id="25" name="直接连接符 24"/>
              <p:cNvCxnSpPr/>
              <p:nvPr/>
            </p:nvCxnSpPr>
            <p:spPr>
              <a:xfrm>
                <a:off x="2152721" y="5798484"/>
                <a:ext cx="34962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22376" y="2969209"/>
            <a:ext cx="3445720" cy="1656319"/>
            <a:chOff x="3013833" y="2908699"/>
            <a:chExt cx="3445720" cy="1656319"/>
          </a:xfrm>
        </p:grpSpPr>
        <p:pic>
          <p:nvPicPr>
            <p:cNvPr id="2049" name="Picture 1" descr="C:\Users\Administrator\AppData\Roaming\Tencent\Users\810731822\QQ\WinTemp\RichOle\[_BEYLBKK9]Q)W7MU2[}LIN.png"/>
            <p:cNvPicPr>
              <a:picLocks noChangeAspect="1" noChangeArrowheads="1"/>
            </p:cNvPicPr>
            <p:nvPr/>
          </p:nvPicPr>
          <p:blipFill rotWithShape="1">
            <a:blip r:embed="rId2" cstate="email"/>
            <a:srcRect/>
            <a:stretch>
              <a:fillRect/>
            </a:stretch>
          </p:blipFill>
          <p:spPr bwMode="auto">
            <a:xfrm>
              <a:off x="3013833" y="2908699"/>
              <a:ext cx="3445720" cy="1562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3013833" y="3953436"/>
              <a:ext cx="939602" cy="6115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895163" y="4365811"/>
              <a:ext cx="367553" cy="1992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592505"/>
            <a:ext cx="11231812" cy="1316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一枝圆珠笔的价钱是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角，怎样用元作单位，用小数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圆珠笔的价钱呢？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3413" y="4590884"/>
            <a:ext cx="92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 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1.2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元，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一点二。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839654" y="5324978"/>
            <a:ext cx="9144175" cy="1100719"/>
            <a:chOff x="1576487" y="4715176"/>
            <a:chExt cx="5075086" cy="1836884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487" y="4752674"/>
              <a:ext cx="5075086" cy="1799386"/>
            </a:xfrm>
            <a:prstGeom prst="rect">
              <a:avLst/>
            </a:prstGeom>
          </p:spPr>
        </p:pic>
        <p:sp>
          <p:nvSpPr>
            <p:cNvPr id="14" name="TextBox 9"/>
            <p:cNvSpPr txBox="1"/>
            <p:nvPr/>
          </p:nvSpPr>
          <p:spPr>
            <a:xfrm>
              <a:off x="1604848" y="4715176"/>
              <a:ext cx="5039070" cy="1151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元多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角可以用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0.2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元来表示，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0.2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元合起来就写成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1.2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角可以写成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1.2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Administrator\AppData\Roaming\Tencent\Users\810731822\QQ\WinTemp\RichOle\[_BEYLBKK9]Q)W7MU2[}LIN.pn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176500" y="2525453"/>
            <a:ext cx="2883206" cy="169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592505"/>
            <a:ext cx="112318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一本笔记本的价钱是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角，用元作单位的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小数怎么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来表示呢？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1338" y="4267718"/>
            <a:ext cx="927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 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=3.5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元，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三点五。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839654" y="5324977"/>
            <a:ext cx="9144175" cy="1200329"/>
            <a:chOff x="1576487" y="4715176"/>
            <a:chExt cx="5075086" cy="2003114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76487" y="4752674"/>
              <a:ext cx="5075086" cy="1799386"/>
            </a:xfrm>
            <a:prstGeom prst="rect">
              <a:avLst/>
            </a:prstGeom>
          </p:spPr>
        </p:pic>
        <p:sp>
          <p:nvSpPr>
            <p:cNvPr id="14" name="TextBox 9"/>
            <p:cNvSpPr txBox="1"/>
            <p:nvPr/>
          </p:nvSpPr>
          <p:spPr>
            <a:xfrm>
              <a:off x="1604848" y="4715176"/>
              <a:ext cx="5039070" cy="2003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角是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元多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角，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可以用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0.5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来表示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0.5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合起来就写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3.5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元，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角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可以写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3.5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592505"/>
            <a:ext cx="11231812" cy="669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观察下面的文字，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13.5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中的整数部分、小数部分及表示的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意思？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1338" y="4052566"/>
            <a:ext cx="946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】13.5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左边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的是整数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表示是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整数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小数点右边的是小数部分，表示十分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之五。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839654" y="5324976"/>
            <a:ext cx="9144175" cy="1113766"/>
            <a:chOff x="1576487" y="4715174"/>
            <a:chExt cx="5075086" cy="1858657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6487" y="4752674"/>
              <a:ext cx="5075086" cy="1799386"/>
            </a:xfrm>
            <a:prstGeom prst="rect">
              <a:avLst/>
            </a:prstGeom>
          </p:spPr>
        </p:pic>
        <p:sp>
          <p:nvSpPr>
            <p:cNvPr id="14" name="TextBox 9"/>
            <p:cNvSpPr txBox="1"/>
            <p:nvPr/>
          </p:nvSpPr>
          <p:spPr>
            <a:xfrm>
              <a:off x="1604848" y="4715174"/>
              <a:ext cx="5039070" cy="1858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小数点左边的是整数部分，表示是整数几；小数点右边的是小数部分，表示十分之几。</a:t>
              </a:r>
            </a:p>
          </p:txBody>
        </p:sp>
      </p:grpSp>
      <p:pic>
        <p:nvPicPr>
          <p:cNvPr id="3073" name="Picture 1" descr="C:\Users\Administrator\AppData\Roaming\Tencent\Users\810731822\QQ\WinTemp\RichOle\RTR$BD1DU@HL]DN%%F7`N_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7614" y="2514974"/>
            <a:ext cx="7526182" cy="157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64441" y="1135307"/>
            <a:ext cx="7432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资料补充：有关刘徽的资料。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77888" y="1739500"/>
            <a:ext cx="105689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2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  <a:r>
              <a:rPr lang="en-US" altLang="zh-CN" sz="22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刘徽（古代著名数学家）编辑刘徽（约公元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225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295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年），汉族，山东邹平县人，魏晋期间伟大的数学家，中国古典数学理论的奠基人之一。是中国数学史上一个非常伟大的数学家，他的杰作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九章算术注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海岛算经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是中国最宝贵的数学遗产。刘徽思想敏捷，方法灵活，既提倡推理又主张直观。他是中国最早明确主张用逻辑推理的方式来论证数学命题的人．刘徽的一生是为数学刻苦探求的一生．他虽然地位低下，但人格高尚他不是沽名钓誉的庸人，而是学而不厌的伟人，他给我们中华民族留下了宝贵的财富。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早在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1700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年前数学家刘徽就开始用十进分数，也就是现在的小数。只不过表示方法不一样，大约在</a:t>
            </a:r>
            <a:r>
              <a:rPr lang="en-US" altLang="zh-CN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2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年前有人用小圆点来分隔小数里的整数部分和小数部分，确定了现在这样表示小数的形式。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568" y="1282769"/>
            <a:ext cx="7436377" cy="422135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6891" y="2677646"/>
            <a:ext cx="6037729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小数点左边的是整数部分，表示是整数几；小数点右边的是小数部分，表示十分之几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77888" y="1779612"/>
            <a:ext cx="1891012" cy="32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59" y="1546397"/>
            <a:ext cx="10458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读、写一位小数，按照从左到右的顺序依次读写即可。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6713" y="2349196"/>
            <a:ext cx="8791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读作（        ）；一点二写作（      ）。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39386" y="2285061"/>
            <a:ext cx="1563782" cy="15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627477" y="3344226"/>
            <a:ext cx="7072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】0.5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读作零点五，一点二写作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775395" y="4095489"/>
            <a:ext cx="9144175" cy="1319537"/>
            <a:chOff x="1576487" y="4715176"/>
            <a:chExt cx="5075086" cy="183688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76487" y="4752674"/>
              <a:ext cx="5075086" cy="1799386"/>
            </a:xfrm>
            <a:prstGeom prst="rect">
              <a:avLst/>
            </a:prstGeom>
          </p:spPr>
        </p:pic>
        <p:sp>
          <p:nvSpPr>
            <p:cNvPr id="19" name="TextBox 9"/>
            <p:cNvSpPr txBox="1"/>
            <p:nvPr/>
          </p:nvSpPr>
          <p:spPr>
            <a:xfrm>
              <a:off x="1604848" y="4715176"/>
              <a:ext cx="5039070" cy="1151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】0.5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读作零点五，一点二写作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1.2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，注意“读作”时写汉字数字，“写作”时写阿拉伯数字。</a:t>
              </a:r>
            </a:p>
          </p:txBody>
        </p:sp>
      </p:grpSp>
      <p:sp>
        <p:nvSpPr>
          <p:cNvPr id="11" name="TextBox 9"/>
          <p:cNvSpPr txBox="1"/>
          <p:nvPr/>
        </p:nvSpPr>
        <p:spPr>
          <a:xfrm>
            <a:off x="1606436" y="5605960"/>
            <a:ext cx="955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小数的读写，按照从左到右的顺序依次读写即可。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1499</Words>
  <Application>Microsoft Office PowerPoint</Application>
  <PresentationFormat>宽屏</PresentationFormat>
  <Paragraphs>182</Paragraphs>
  <Slides>20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2023-01-17T03:24:02Z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72384A864C3C43DAAD634FA285DA04A7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