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image" Target="../media/image3.png"/><Relationship Id="rId5" Type="http://schemas.openxmlformats.org/officeDocument/2006/relationships/tags" Target="../tags/tag9.xml"/><Relationship Id="rId10" Type="http://schemas.openxmlformats.org/officeDocument/2006/relationships/image" Target="../media/image2.png"/><Relationship Id="rId4" Type="http://schemas.openxmlformats.org/officeDocument/2006/relationships/tags" Target="../tags/tag8.xml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image" Target="../media/image8.png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7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image" Target="../media/image6.png"/><Relationship Id="rId5" Type="http://schemas.openxmlformats.org/officeDocument/2006/relationships/tags" Target="../tags/tag1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47752"/>
            <a:ext cx="914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1.2  </a:t>
            </a:r>
            <a:r>
              <a:rPr lang="zh-CN" altLang="en-US" sz="40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  <a:endParaRPr lang="en-US" altLang="zh-CN" sz="4000" b="1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800" b="1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8500" y="287655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276" y="4248150"/>
            <a:ext cx="9127724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5"/>
          <p:cNvSpPr txBox="1"/>
          <p:nvPr>
            <p:custDataLst>
              <p:tags r:id="rId1"/>
            </p:custDataLst>
          </p:nvPr>
        </p:nvSpPr>
        <p:spPr>
          <a:xfrm>
            <a:off x="496726" y="626566"/>
            <a:ext cx="81138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</a:t>
            </a:r>
            <a:r>
              <a:rPr lang="en-US" altLang="zh-CN" sz="16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</a:t>
            </a:r>
            <a:r>
              <a:rPr lang="en-US" altLang="zh-CN" sz="16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A′B′C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C=∠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C′=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BC=B′C′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B′D′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A′C′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的中线且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BD=B′D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Rt△ABC≌CORt△A′B′C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证明：在</a:t>
            </a:r>
            <a:r>
              <a:rPr lang="en-US" altLang="zh-CN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Rt△BDC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</a:t>
            </a:r>
            <a:r>
              <a:rPr lang="en-US" altLang="zh-CN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B′D′C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BD=B′D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,BC=B′C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endParaRPr lang="en-US" altLang="zh-CN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Rt△BDC≌Rt△</a:t>
            </a:r>
            <a:r>
              <a:rPr lang="en-US" altLang="zh-CN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B′D′C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 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(HL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定理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CD=C'D'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AC=2CD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A′C′=2C′D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AC=A′C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∴在</a:t>
            </a:r>
            <a:r>
              <a:rPr lang="en-US" altLang="zh-CN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'B 'C '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BC=B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 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C=∠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′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=90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AC=A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C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′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Rt△ABC≌CORt△</a:t>
            </a:r>
            <a:r>
              <a:rPr lang="en-US" altLang="zh-CN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A′B′C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′(SAS)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809752"/>
            <a:ext cx="1790476" cy="1447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55421" y="721132"/>
            <a:ext cx="772658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如图，有两个长度相同的滑梯，左边滑梯的高度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与右边滑梯水平方向的长度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，两个滑梯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的倾斜∠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∠F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的大小有什么关系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解：∠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BAC=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EDF=90°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Rt△DEF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BC=EF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AC=DF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Rt△ABC≌Rt△DEF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HL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B=∠DEF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（全等三角形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对应角相等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DEF+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∠F=90 º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B+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∠F=90°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1" y="2128663"/>
            <a:ext cx="1723810" cy="1085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457200" y="120015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 </a:t>
            </a:r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HL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公理是仅</a:t>
            </a:r>
            <a:r>
              <a:rPr lang="zh-CN" altLang="en-US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适用于直角三角形的</a:t>
            </a:r>
            <a:r>
              <a:rPr lang="zh-CN" altLang="en-US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特殊</a:t>
            </a:r>
            <a:r>
              <a:rPr lang="zh-CN" altLang="en-US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方法</a:t>
            </a:r>
            <a:r>
              <a:rPr lang="en-US" altLang="zh-CN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200000"/>
              </a:lnSpc>
            </a:pPr>
            <a:r>
              <a:rPr lang="zh-CN" altLang="en-US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因此</a:t>
            </a:r>
            <a:r>
              <a:rPr lang="zh-CN" altLang="en-US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，判断两个直角三角形全等的方法除了可以使用“</a:t>
            </a:r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、“</a:t>
            </a:r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AS A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、“</a:t>
            </a:r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AAS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、“</a:t>
            </a:r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SSS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外，还可以使用“  </a:t>
            </a:r>
            <a:r>
              <a:rPr lang="en-US" altLang="zh-CN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HL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en-US" altLang="zh-CN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自我小结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4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3750" y="90803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内一点，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PE⊥AC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PF⊥AB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，则直接得到△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PEA≌△PFA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的理由是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)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HL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ASA   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AAS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．不能判断两个直角三角形全等的条件是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．两锐角对应相等的两个直角三角形 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．一锐角和锐角所对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的直角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边分别对应相等的两个直角三角形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．两条直角边分别对应相等的两个直角三角形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．一条直角边和斜边分别对应相等的两个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1322697"/>
            <a:ext cx="895238" cy="876190"/>
          </a:xfrm>
          <a:prstGeom prst="rect">
            <a:avLst/>
          </a:prstGeom>
        </p:spPr>
      </p:pic>
      <p:grpSp>
        <p:nvGrpSpPr>
          <p:cNvPr id="6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跟踪检测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7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矩形 11"/>
          <p:cNvSpPr/>
          <p:nvPr/>
        </p:nvSpPr>
        <p:spPr>
          <a:xfrm>
            <a:off x="3276600" y="1398895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754022" y="2237095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跟踪检测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3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组合 5"/>
          <p:cNvGrpSpPr/>
          <p:nvPr/>
        </p:nvGrpSpPr>
        <p:grpSpPr>
          <a:xfrm>
            <a:off x="914400" y="990772"/>
            <a:ext cx="7543800" cy="3000821"/>
            <a:chOff x="381000" y="971550"/>
            <a:chExt cx="7543800" cy="3000821"/>
          </a:xfrm>
        </p:grpSpPr>
        <p:sp>
          <p:nvSpPr>
            <p:cNvPr id="7" name="文本框 5"/>
            <p:cNvSpPr txBox="1"/>
            <p:nvPr/>
          </p:nvSpPr>
          <p:spPr>
            <a:xfrm>
              <a:off x="381000" y="971550"/>
              <a:ext cx="7543800" cy="3000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3. 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如图，在△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中，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AB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＝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AC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BD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⊥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AC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于点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CE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⊥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AB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于点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E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BD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和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CE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交于点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O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AO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的延长线交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BC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于点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F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，则图中全等的直角三角形有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(     )</a:t>
              </a:r>
              <a:endPara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A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对 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B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4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对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C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5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对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D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对</a:t>
              </a:r>
              <a:endPara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endPara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4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如图，点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E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在直线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l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上，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AB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＝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AC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dirty="0" err="1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BD⊥l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于点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CE⊥ l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于 点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E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，且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BD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＝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AE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，若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BD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＝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CE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＝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5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，则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DE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＝ </a:t>
              </a:r>
              <a:r>
                <a:rPr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．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4419600" y="3476540"/>
              <a:ext cx="533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3724360"/>
            <a:ext cx="1123810" cy="676190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5029200" y="311476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8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7696200" y="150495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跟踪检测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3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299160" y="778966"/>
            <a:ext cx="86924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如图，在△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延长线上一点，点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上，且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Rt△ABE≌Rt△CBF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0°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ACF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16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证明：∵∠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 °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，∴∠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ABE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 °.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Rt△ABE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Rt△CBF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E≌Rt△CBF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(HL)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(2)∵AB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 °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，∴∠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45 °.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∴∠BAE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CAE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 5 °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 °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 °.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知</a:t>
            </a:r>
            <a:r>
              <a:rPr lang="en-US" altLang="zh-CN" sz="16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Rt△ABE≌Rt△CBF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BAE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 </a:t>
            </a: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°.∴∠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 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BCF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＋∠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 °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45 °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 °.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1581150"/>
            <a:ext cx="1744338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428730" y="1581152"/>
            <a:ext cx="6953271" cy="6927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通过</a:t>
            </a: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探索判定直角三角形全等的条件，学会利用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HL</a:t>
            </a: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进行判定的</a:t>
            </a: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方法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PA_矩形 6"/>
          <p:cNvSpPr/>
          <p:nvPr>
            <p:custDataLst>
              <p:tags r:id="rId1"/>
            </p:custDataLst>
          </p:nvPr>
        </p:nvSpPr>
        <p:spPr>
          <a:xfrm>
            <a:off x="1512072" y="2986447"/>
            <a:ext cx="6958034" cy="7795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会</a:t>
            </a: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灵活运用全等三角形的判定方法判定直角三角形全等，并能</a:t>
            </a: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endParaRPr lang="en-US" altLang="zh-CN" sz="1600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斜边</a:t>
            </a: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和直角边作</a:t>
            </a:r>
            <a:r>
              <a:rPr lang="zh-CN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>
            <p:custDataLst>
              <p:tags r:id="rId3"/>
            </p:custDataLst>
          </p:nvPr>
        </p:nvSpPr>
        <p:spPr bwMode="auto">
          <a:xfrm>
            <a:off x="1142957" y="163077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4"/>
            </p:custDataLst>
          </p:nvPr>
        </p:nvSpPr>
        <p:spPr bwMode="auto">
          <a:xfrm>
            <a:off x="1190603" y="3057316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99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预习反馈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PA_文本框 4"/>
          <p:cNvSpPr txBox="1"/>
          <p:nvPr>
            <p:custDataLst>
              <p:tags r:id="rId2"/>
            </p:custDataLst>
          </p:nvPr>
        </p:nvSpPr>
        <p:spPr>
          <a:xfrm>
            <a:off x="710180" y="514352"/>
            <a:ext cx="75194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判定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两个直角三角形全等的定理：斜边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 </a:t>
            </a:r>
            <a:r>
              <a:rPr lang="zh-CN" altLang="en-US" sz="1600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对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应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相等的两个直角三角形全等（可以简写成“斜边、直角边公理”或“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HL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20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判断：如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图，具有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下列条件的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Rt△A′B′C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（其中∠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）是否全等，在（　）里填写理由；如果不全等，在（　）里打“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 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A′C′,∠A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　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 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A′C′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B′C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（  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（ 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    </a:t>
            </a:r>
          </a:p>
          <a:p>
            <a:pPr indent="457200">
              <a:lnSpc>
                <a:spcPct val="20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A′C′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A′B′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8" name="PA_文本框 10"/>
          <p:cNvSpPr txBox="1"/>
          <p:nvPr>
            <p:custDataLst>
              <p:tags r:id="rId3"/>
            </p:custDataLst>
          </p:nvPr>
        </p:nvSpPr>
        <p:spPr>
          <a:xfrm>
            <a:off x="5057846" y="634561"/>
            <a:ext cx="1295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</a:rPr>
              <a:t>一直角边 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49170" y="3257550"/>
            <a:ext cx="2190476" cy="904762"/>
          </a:xfrm>
          <a:prstGeom prst="rect">
            <a:avLst/>
          </a:prstGeom>
        </p:spPr>
      </p:pic>
      <p:sp>
        <p:nvSpPr>
          <p:cNvPr id="10" name="PA_文本框 10"/>
          <p:cNvSpPr txBox="1"/>
          <p:nvPr>
            <p:custDataLst>
              <p:tags r:id="rId4"/>
            </p:custDataLst>
          </p:nvPr>
        </p:nvSpPr>
        <p:spPr>
          <a:xfrm>
            <a:off x="4190447" y="2647950"/>
            <a:ext cx="638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ASA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1" name="PA_文本框 10"/>
          <p:cNvSpPr txBox="1"/>
          <p:nvPr>
            <p:custDataLst>
              <p:tags r:id="rId5"/>
            </p:custDataLst>
          </p:nvPr>
        </p:nvSpPr>
        <p:spPr>
          <a:xfrm>
            <a:off x="4190447" y="3106715"/>
            <a:ext cx="638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SAS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2" name="PA_文本框 10"/>
          <p:cNvSpPr txBox="1"/>
          <p:nvPr>
            <p:custDataLst>
              <p:tags r:id="rId6"/>
            </p:custDataLst>
          </p:nvPr>
        </p:nvSpPr>
        <p:spPr>
          <a:xfrm>
            <a:off x="4067241" y="3638550"/>
            <a:ext cx="638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AAS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3" name="PA_文本框 10"/>
          <p:cNvSpPr txBox="1"/>
          <p:nvPr>
            <p:custDataLst>
              <p:tags r:id="rId7"/>
            </p:custDataLst>
          </p:nvPr>
        </p:nvSpPr>
        <p:spPr>
          <a:xfrm>
            <a:off x="4266647" y="4138196"/>
            <a:ext cx="638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×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4" name="PA_文本框 10"/>
          <p:cNvSpPr txBox="1"/>
          <p:nvPr>
            <p:custDataLst>
              <p:tags r:id="rId8"/>
            </p:custDataLst>
          </p:nvPr>
        </p:nvSpPr>
        <p:spPr>
          <a:xfrm>
            <a:off x="3991041" y="4595396"/>
            <a:ext cx="638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HL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1"/>
          <p:cNvSpPr txBox="1"/>
          <p:nvPr>
            <p:custDataLst>
              <p:tags r:id="rId1"/>
            </p:custDataLst>
          </p:nvPr>
        </p:nvSpPr>
        <p:spPr>
          <a:xfrm>
            <a:off x="533400" y="742951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活动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：如图，两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角及其中一角的对边对应相等的两个三角形全等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(AAS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那么，“两边及其中一边的对角对应相等的两个三角形全等”吗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50595" y="2218343"/>
            <a:ext cx="3790997" cy="126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组合 3"/>
          <p:cNvGrpSpPr/>
          <p:nvPr/>
        </p:nvGrpSpPr>
        <p:grpSpPr bwMode="auto">
          <a:xfrm>
            <a:off x="274423" y="122842"/>
            <a:ext cx="2137227" cy="515210"/>
            <a:chOff x="445652" y="218396"/>
            <a:chExt cx="2136260" cy="518604"/>
          </a:xfrm>
        </p:grpSpPr>
        <p:sp>
          <p:nvSpPr>
            <p:cNvPr id="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4402935" y="1493866"/>
            <a:ext cx="2295525" cy="1608535"/>
            <a:chOff x="2500" y="2302"/>
            <a:chExt cx="1928" cy="1351"/>
          </a:xfrm>
        </p:grpSpPr>
        <p:grpSp>
          <p:nvGrpSpPr>
            <p:cNvPr id="3" name="组合 332849"/>
            <p:cNvGrpSpPr/>
            <p:nvPr/>
          </p:nvGrpSpPr>
          <p:grpSpPr bwMode="auto">
            <a:xfrm>
              <a:off x="2500" y="2302"/>
              <a:ext cx="1928" cy="1351"/>
              <a:chOff x="2500" y="2302"/>
              <a:chExt cx="1928" cy="1351"/>
            </a:xfrm>
          </p:grpSpPr>
          <p:grpSp>
            <p:nvGrpSpPr>
              <p:cNvPr id="8" name="组合 332842"/>
              <p:cNvGrpSpPr/>
              <p:nvPr/>
            </p:nvGrpSpPr>
            <p:grpSpPr bwMode="auto">
              <a:xfrm>
                <a:off x="2500" y="2302"/>
                <a:ext cx="1928" cy="1351"/>
                <a:chOff x="2500" y="1168"/>
                <a:chExt cx="1928" cy="1351"/>
              </a:xfrm>
            </p:grpSpPr>
            <p:sp>
              <p:nvSpPr>
                <p:cNvPr id="11" name="任意多边形 332833"/>
                <p:cNvSpPr>
                  <a:spLocks noChangeArrowheads="1"/>
                </p:cNvSpPr>
                <p:nvPr/>
              </p:nvSpPr>
              <p:spPr bwMode="auto">
                <a:xfrm>
                  <a:off x="2500" y="1168"/>
                  <a:ext cx="1928" cy="1351"/>
                </a:xfrm>
                <a:custGeom>
                  <a:avLst/>
                  <a:gdLst>
                    <a:gd name="T0" fmla="*/ 0 w 1928"/>
                    <a:gd name="T1" fmla="*/ 1361 h 1361"/>
                    <a:gd name="T2" fmla="*/ 1273 w 1928"/>
                    <a:gd name="T3" fmla="*/ 1361 h 1361"/>
                    <a:gd name="T4" fmla="*/ 1928 w 1928"/>
                    <a:gd name="T5" fmla="*/ 0 h 1361"/>
                    <a:gd name="T6" fmla="*/ 0 w 1928"/>
                    <a:gd name="T7" fmla="*/ 1361 h 13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28" h="1361">
                      <a:moveTo>
                        <a:pt x="0" y="1361"/>
                      </a:moveTo>
                      <a:lnTo>
                        <a:pt x="1273" y="1361"/>
                      </a:lnTo>
                      <a:lnTo>
                        <a:pt x="1928" y="0"/>
                      </a:lnTo>
                      <a:lnTo>
                        <a:pt x="0" y="1361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 sz="135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" name="任意多边形 332840"/>
                <p:cNvSpPr>
                  <a:spLocks noChangeArrowheads="1"/>
                </p:cNvSpPr>
                <p:nvPr/>
              </p:nvSpPr>
              <p:spPr bwMode="auto">
                <a:xfrm rot="820244">
                  <a:off x="2684" y="2388"/>
                  <a:ext cx="141" cy="124"/>
                </a:xfrm>
                <a:custGeom>
                  <a:avLst/>
                  <a:gdLst>
                    <a:gd name="T0" fmla="*/ 0 w 21487"/>
                    <a:gd name="T1" fmla="*/ 0 h 21600"/>
                    <a:gd name="T2" fmla="*/ 21488 w 21487"/>
                    <a:gd name="T3" fmla="*/ 19385 h 21600"/>
                    <a:gd name="T4" fmla="*/ 0 w 21487"/>
                    <a:gd name="T5" fmla="*/ 0 h 21600"/>
                    <a:gd name="T6" fmla="*/ 21488 w 21487"/>
                    <a:gd name="T7" fmla="*/ 19385 h 21600"/>
                    <a:gd name="T8" fmla="*/ 0 w 21487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487" h="21600" fill="none">
                      <a:moveTo>
                        <a:pt x="0" y="0"/>
                      </a:moveTo>
                      <a:cubicBezTo>
                        <a:pt x="11184" y="0"/>
                        <a:pt x="20382" y="8499"/>
                        <a:pt x="21488" y="19385"/>
                      </a:cubicBezTo>
                    </a:path>
                    <a:path w="21487" h="21600" stroke="0">
                      <a:moveTo>
                        <a:pt x="0" y="0"/>
                      </a:moveTo>
                      <a:cubicBezTo>
                        <a:pt x="11184" y="0"/>
                        <a:pt x="20382" y="8499"/>
                        <a:pt x="21488" y="19385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 sz="1350"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" name="直接连接符 332843"/>
              <p:cNvSpPr>
                <a:spLocks noChangeShapeType="1"/>
              </p:cNvSpPr>
              <p:nvPr/>
            </p:nvSpPr>
            <p:spPr bwMode="auto">
              <a:xfrm>
                <a:off x="4078" y="2918"/>
                <a:ext cx="56" cy="85"/>
              </a:xfrm>
              <a:prstGeom prst="line">
                <a:avLst/>
              </a:prstGeom>
              <a:noFill/>
              <a:ln w="28575">
                <a:solidFill>
                  <a:srgbClr val="0070C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135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直接连接符 332848"/>
              <p:cNvSpPr>
                <a:spLocks noChangeShapeType="1"/>
              </p:cNvSpPr>
              <p:nvPr/>
            </p:nvSpPr>
            <p:spPr bwMode="auto">
              <a:xfrm>
                <a:off x="4042" y="2991"/>
                <a:ext cx="56" cy="85"/>
              </a:xfrm>
              <a:prstGeom prst="line">
                <a:avLst/>
              </a:prstGeom>
              <a:noFill/>
              <a:ln w="28575">
                <a:solidFill>
                  <a:srgbClr val="0070C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135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" name="组合 332865"/>
            <p:cNvGrpSpPr/>
            <p:nvPr/>
          </p:nvGrpSpPr>
          <p:grpSpPr bwMode="auto">
            <a:xfrm>
              <a:off x="3444" y="2827"/>
              <a:ext cx="199" cy="187"/>
              <a:chOff x="3444" y="2827"/>
              <a:chExt cx="199" cy="187"/>
            </a:xfrm>
          </p:grpSpPr>
          <p:sp>
            <p:nvSpPr>
              <p:cNvPr id="5" name="直接连接符 332861"/>
              <p:cNvSpPr>
                <a:spLocks noChangeShapeType="1"/>
              </p:cNvSpPr>
              <p:nvPr/>
            </p:nvSpPr>
            <p:spPr bwMode="auto">
              <a:xfrm>
                <a:off x="3587" y="2827"/>
                <a:ext cx="56" cy="85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135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直接连接符 332862"/>
              <p:cNvSpPr>
                <a:spLocks noChangeShapeType="1"/>
              </p:cNvSpPr>
              <p:nvPr/>
            </p:nvSpPr>
            <p:spPr bwMode="auto">
              <a:xfrm>
                <a:off x="3515" y="2876"/>
                <a:ext cx="56" cy="85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135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直接连接符 332863"/>
              <p:cNvSpPr>
                <a:spLocks noChangeShapeType="1"/>
              </p:cNvSpPr>
              <p:nvPr/>
            </p:nvSpPr>
            <p:spPr bwMode="auto">
              <a:xfrm>
                <a:off x="3444" y="2929"/>
                <a:ext cx="56" cy="85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135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 bwMode="auto">
          <a:xfrm rot="-2862729">
            <a:off x="6031130" y="-7179"/>
            <a:ext cx="1327547" cy="3152775"/>
            <a:chOff x="2333" y="605"/>
            <a:chExt cx="1115" cy="2648"/>
          </a:xfrm>
        </p:grpSpPr>
        <p:sp>
          <p:nvSpPr>
            <p:cNvPr id="14" name="直接连接符 332834"/>
            <p:cNvSpPr>
              <a:spLocks noChangeShapeType="1"/>
            </p:cNvSpPr>
            <p:nvPr/>
          </p:nvSpPr>
          <p:spPr bwMode="auto">
            <a:xfrm flipH="1">
              <a:off x="2852" y="605"/>
              <a:ext cx="596" cy="136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1350"/>
            </a:p>
          </p:txBody>
        </p:sp>
        <p:sp>
          <p:nvSpPr>
            <p:cNvPr id="15" name="直接连接符 332835"/>
            <p:cNvSpPr>
              <a:spLocks noChangeShapeType="1"/>
            </p:cNvSpPr>
            <p:nvPr/>
          </p:nvSpPr>
          <p:spPr bwMode="auto">
            <a:xfrm flipH="1">
              <a:off x="2333" y="1892"/>
              <a:ext cx="596" cy="13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1350"/>
            </a:p>
          </p:txBody>
        </p:sp>
      </p:grpSp>
      <p:sp>
        <p:nvSpPr>
          <p:cNvPr id="16" name="文本框 332802"/>
          <p:cNvSpPr txBox="1">
            <a:spLocks noChangeArrowheads="1"/>
          </p:cNvSpPr>
          <p:nvPr/>
        </p:nvSpPr>
        <p:spPr bwMode="auto">
          <a:xfrm>
            <a:off x="691550" y="590550"/>
            <a:ext cx="341632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观察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下列演示，你有什么发现？</a:t>
            </a:r>
          </a:p>
        </p:txBody>
      </p:sp>
      <p:sp>
        <p:nvSpPr>
          <p:cNvPr id="17" name="等腰三角形 332829"/>
          <p:cNvSpPr>
            <a:spLocks noChangeArrowheads="1"/>
          </p:cNvSpPr>
          <p:nvPr/>
        </p:nvSpPr>
        <p:spPr bwMode="auto">
          <a:xfrm>
            <a:off x="4389835" y="1483150"/>
            <a:ext cx="3018234" cy="1620440"/>
          </a:xfrm>
          <a:prstGeom prst="triangle">
            <a:avLst>
              <a:gd name="adj" fmla="val 76231"/>
            </a:avLst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35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文本框 332837"/>
          <p:cNvSpPr txBox="1">
            <a:spLocks noChangeArrowheads="1"/>
          </p:cNvSpPr>
          <p:nvPr/>
        </p:nvSpPr>
        <p:spPr bwMode="auto">
          <a:xfrm>
            <a:off x="6523435" y="1056905"/>
            <a:ext cx="3097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35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9" name="文本框 332838"/>
          <p:cNvSpPr txBox="1">
            <a:spLocks noChangeArrowheads="1"/>
          </p:cNvSpPr>
          <p:nvPr/>
        </p:nvSpPr>
        <p:spPr bwMode="auto">
          <a:xfrm>
            <a:off x="4026694" y="3010720"/>
            <a:ext cx="30008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35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0" name="文本框 332839"/>
          <p:cNvSpPr txBox="1">
            <a:spLocks noChangeArrowheads="1"/>
          </p:cNvSpPr>
          <p:nvPr/>
        </p:nvSpPr>
        <p:spPr bwMode="auto">
          <a:xfrm>
            <a:off x="7367587" y="3048820"/>
            <a:ext cx="30008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35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1" name="任意多边形 20"/>
          <p:cNvSpPr>
            <a:spLocks noChangeArrowheads="1"/>
          </p:cNvSpPr>
          <p:nvPr/>
        </p:nvSpPr>
        <p:spPr bwMode="auto">
          <a:xfrm rot="820244">
            <a:off x="4605341" y="2947618"/>
            <a:ext cx="167879" cy="147638"/>
          </a:xfrm>
          <a:custGeom>
            <a:avLst/>
            <a:gdLst>
              <a:gd name="T0" fmla="*/ 0 w 21487"/>
              <a:gd name="T1" fmla="*/ 0 h 21600"/>
              <a:gd name="T2" fmla="*/ 21488 w 21487"/>
              <a:gd name="T3" fmla="*/ 19385 h 21600"/>
              <a:gd name="T4" fmla="*/ 0 w 21487"/>
              <a:gd name="T5" fmla="*/ 0 h 21600"/>
              <a:gd name="T6" fmla="*/ 21488 w 21487"/>
              <a:gd name="T7" fmla="*/ 19385 h 21600"/>
              <a:gd name="T8" fmla="*/ 0 w 21487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487" h="21600" fill="none">
                <a:moveTo>
                  <a:pt x="0" y="0"/>
                </a:moveTo>
                <a:cubicBezTo>
                  <a:pt x="11184" y="0"/>
                  <a:pt x="20382" y="8499"/>
                  <a:pt x="21488" y="19385"/>
                </a:cubicBezTo>
              </a:path>
              <a:path w="21487" h="21600" stroke="0">
                <a:moveTo>
                  <a:pt x="0" y="0"/>
                </a:moveTo>
                <a:cubicBezTo>
                  <a:pt x="11184" y="0"/>
                  <a:pt x="20382" y="8499"/>
                  <a:pt x="21488" y="19385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35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2" name="组合 21"/>
          <p:cNvGrpSpPr/>
          <p:nvPr/>
        </p:nvGrpSpPr>
        <p:grpSpPr bwMode="auto">
          <a:xfrm flipH="1">
            <a:off x="7008019" y="2233245"/>
            <a:ext cx="109538" cy="188119"/>
            <a:chOff x="1700" y="1982"/>
            <a:chExt cx="92" cy="158"/>
          </a:xfrm>
        </p:grpSpPr>
        <p:sp>
          <p:nvSpPr>
            <p:cNvPr id="23" name="直接连接符 332854"/>
            <p:cNvSpPr>
              <a:spLocks noChangeShapeType="1"/>
            </p:cNvSpPr>
            <p:nvPr/>
          </p:nvSpPr>
          <p:spPr bwMode="auto">
            <a:xfrm>
              <a:off x="1736" y="1982"/>
              <a:ext cx="56" cy="85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135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4" name="直接连接符 332855"/>
            <p:cNvSpPr>
              <a:spLocks noChangeShapeType="1"/>
            </p:cNvSpPr>
            <p:nvPr/>
          </p:nvSpPr>
          <p:spPr bwMode="auto">
            <a:xfrm>
              <a:off x="1700" y="2055"/>
              <a:ext cx="56" cy="85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135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 bwMode="auto">
          <a:xfrm>
            <a:off x="5520929" y="2112992"/>
            <a:ext cx="236934" cy="222647"/>
            <a:chOff x="3444" y="2827"/>
            <a:chExt cx="199" cy="187"/>
          </a:xfrm>
        </p:grpSpPr>
        <p:sp>
          <p:nvSpPr>
            <p:cNvPr id="26" name="直接连接符 332876"/>
            <p:cNvSpPr>
              <a:spLocks noChangeShapeType="1"/>
            </p:cNvSpPr>
            <p:nvPr/>
          </p:nvSpPr>
          <p:spPr bwMode="auto">
            <a:xfrm>
              <a:off x="3587" y="2827"/>
              <a:ext cx="56" cy="85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135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直接连接符 332877"/>
            <p:cNvSpPr>
              <a:spLocks noChangeShapeType="1"/>
            </p:cNvSpPr>
            <p:nvPr/>
          </p:nvSpPr>
          <p:spPr bwMode="auto">
            <a:xfrm>
              <a:off x="3515" y="2876"/>
              <a:ext cx="56" cy="85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135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直接连接符 332878"/>
            <p:cNvSpPr>
              <a:spLocks noChangeShapeType="1"/>
            </p:cNvSpPr>
            <p:nvPr/>
          </p:nvSpPr>
          <p:spPr bwMode="auto">
            <a:xfrm>
              <a:off x="3444" y="2929"/>
              <a:ext cx="56" cy="85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135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14317" y="1282672"/>
            <a:ext cx="2871887" cy="2124000"/>
          </a:xfrm>
          <a:prstGeom prst="rect">
            <a:avLst/>
          </a:prstGeom>
        </p:spPr>
      </p:pic>
      <p:grpSp>
        <p:nvGrpSpPr>
          <p:cNvPr id="34" name="组合 3"/>
          <p:cNvGrpSpPr/>
          <p:nvPr/>
        </p:nvGrpSpPr>
        <p:grpSpPr>
          <a:xfrm>
            <a:off x="1287065" y="3579839"/>
            <a:ext cx="6121004" cy="1064480"/>
            <a:chOff x="1287065" y="3714750"/>
            <a:chExt cx="6121004" cy="1064480"/>
          </a:xfrm>
        </p:grpSpPr>
        <p:sp>
          <p:nvSpPr>
            <p:cNvPr id="35" name="文本框 332882"/>
            <p:cNvSpPr txBox="1">
              <a:spLocks noChangeArrowheads="1"/>
            </p:cNvSpPr>
            <p:nvPr/>
          </p:nvSpPr>
          <p:spPr bwMode="auto">
            <a:xfrm>
              <a:off x="1287065" y="3763567"/>
              <a:ext cx="6121004" cy="101566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rgbClr val="00B050"/>
              </a:solidFill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 </a:t>
              </a:r>
              <a:r>
                <a:rPr lang="zh-CN" altLang="en-US" sz="2000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两边及其中一边的对角对应相等的两个</a:t>
              </a:r>
              <a:r>
                <a:rPr lang="zh-CN" altLang="en-US" sz="2000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三角形</a:t>
              </a:r>
              <a:r>
                <a:rPr lang="zh-CN" altLang="en-US" sz="2000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不一定全</a:t>
              </a:r>
              <a:r>
                <a:rPr lang="zh-CN" altLang="en-US" sz="2000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等</a:t>
              </a:r>
              <a:r>
                <a:rPr lang="en-US" altLang="zh-CN" sz="2000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endPara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6" name="椭圆 2"/>
            <p:cNvSpPr/>
            <p:nvPr/>
          </p:nvSpPr>
          <p:spPr>
            <a:xfrm>
              <a:off x="1343499" y="3714750"/>
              <a:ext cx="216000" cy="2160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 dirty="0" smtClean="0">
                  <a:solidFill>
                    <a:srgbClr val="00B0F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归</a:t>
              </a:r>
              <a:endParaRPr lang="zh-CN" altLang="en-US" sz="1600" b="1" dirty="0">
                <a:solidFill>
                  <a:srgbClr val="00B0F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1612800" y="3714750"/>
              <a:ext cx="216000" cy="21600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 dirty="0" smtClean="0">
                  <a:solidFill>
                    <a:srgbClr val="00B0F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纳</a:t>
              </a:r>
              <a:endParaRPr lang="zh-CN" altLang="en-US" sz="1600" b="1" dirty="0">
                <a:solidFill>
                  <a:srgbClr val="00B0F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93827E-7 L -0.34027 -0.004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14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24"/>
          <p:cNvSpPr txBox="1"/>
          <p:nvPr/>
        </p:nvSpPr>
        <p:spPr>
          <a:xfrm>
            <a:off x="685804" y="209552"/>
            <a:ext cx="632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活动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：已知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一条直角边和斜边你能作出一个直角三角形吗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PA_矩形 5"/>
          <p:cNvSpPr/>
          <p:nvPr>
            <p:custDataLst>
              <p:tags r:id="rId1"/>
            </p:custDataLst>
          </p:nvPr>
        </p:nvSpPr>
        <p:spPr>
          <a:xfrm>
            <a:off x="274421" y="909709"/>
            <a:ext cx="65835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已知：如图线段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），直角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α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求作：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，使∠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C=∠α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</p:txBody>
      </p:sp>
      <p:sp>
        <p:nvSpPr>
          <p:cNvPr id="10" name="PA_文本框 6"/>
          <p:cNvSpPr txBox="1"/>
          <p:nvPr>
            <p:custDataLst>
              <p:tags r:id="rId2"/>
            </p:custDataLst>
          </p:nvPr>
        </p:nvSpPr>
        <p:spPr>
          <a:xfrm>
            <a:off x="6595747" y="1267037"/>
            <a:ext cx="2872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1" name="PA_图片 7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1" cstate="email"/>
          <a:srcRect/>
          <a:stretch>
            <a:fillRect/>
          </a:stretch>
        </p:blipFill>
        <p:spPr>
          <a:xfrm>
            <a:off x="7864170" y="1029715"/>
            <a:ext cx="756000" cy="758046"/>
          </a:xfrm>
          <a:prstGeom prst="rect">
            <a:avLst/>
          </a:prstGeom>
        </p:spPr>
      </p:pic>
      <p:pic>
        <p:nvPicPr>
          <p:cNvPr id="12" name="PA_图片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5999547" y="1721874"/>
            <a:ext cx="1656000" cy="76516"/>
          </a:xfrm>
          <a:prstGeom prst="rect">
            <a:avLst/>
          </a:prstGeom>
        </p:spPr>
      </p:pic>
      <p:pic>
        <p:nvPicPr>
          <p:cNvPr id="13" name="PA_图片 9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email"/>
          <a:stretch>
            <a:fillRect/>
          </a:stretch>
        </p:blipFill>
        <p:spPr>
          <a:xfrm>
            <a:off x="6336000" y="1087923"/>
            <a:ext cx="1044000" cy="82576"/>
          </a:xfrm>
          <a:prstGeom prst="rect">
            <a:avLst/>
          </a:prstGeom>
        </p:spPr>
      </p:pic>
      <p:sp>
        <p:nvSpPr>
          <p:cNvPr id="14" name="PA_文本框 10"/>
          <p:cNvSpPr txBox="1"/>
          <p:nvPr>
            <p:custDataLst>
              <p:tags r:id="rId6"/>
            </p:custDataLst>
          </p:nvPr>
        </p:nvSpPr>
        <p:spPr>
          <a:xfrm>
            <a:off x="6655106" y="666752"/>
            <a:ext cx="2872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PA_文本框 11"/>
          <p:cNvSpPr txBox="1"/>
          <p:nvPr>
            <p:custDataLst>
              <p:tags r:id="rId7"/>
            </p:custDataLst>
          </p:nvPr>
        </p:nvSpPr>
        <p:spPr>
          <a:xfrm>
            <a:off x="990600" y="2190752"/>
            <a:ext cx="373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小明的作法如下：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MCN=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l-GR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α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=90º.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在射线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上截取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CB=a.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为圆心，线段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为半径作弧，交射线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CN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与点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连接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，得到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6" name="PA_直接连接符 21"/>
          <p:cNvCxnSpPr/>
          <p:nvPr>
            <p:custDataLst>
              <p:tags r:id="rId8"/>
            </p:custDataLst>
          </p:nvPr>
        </p:nvCxnSpPr>
        <p:spPr>
          <a:xfrm>
            <a:off x="6336000" y="1170498"/>
            <a:ext cx="10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A_图片 4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4" cstate="email"/>
          <a:stretch>
            <a:fillRect/>
          </a:stretch>
        </p:blipFill>
        <p:spPr>
          <a:xfrm>
            <a:off x="4343404" y="1780099"/>
            <a:ext cx="3316511" cy="18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文本框 5"/>
          <p:cNvSpPr txBox="1"/>
          <p:nvPr>
            <p:custDataLst>
              <p:tags r:id="rId1"/>
            </p:custDataLst>
          </p:nvPr>
        </p:nvSpPr>
        <p:spPr>
          <a:xfrm>
            <a:off x="655416" y="838022"/>
            <a:ext cx="8107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活动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：两边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及其中一边的对角对应相等的两个三角形不一定全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如果将其中一边所对的角换成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，这两个三角形全等吗？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261717" y="688109"/>
            <a:ext cx="8839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证明：斜边和直角边分别相等的两个直角三角形全等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已知：如图在△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′B′C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∠C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=∠C′=90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º, AB=A′B′,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AC=A′C′.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△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≌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△A′B′C′.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证明：在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C=90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º,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 ²=AB ²-AC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（勾股定理）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同理，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B′C′²=A′B′²-A′C′²,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AB=A′B′, AC=A′C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′,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 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BC=B′C′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≌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△A′B′C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34000" y="2170441"/>
            <a:ext cx="1362164" cy="2051268"/>
            <a:chOff x="5414918" y="2197911"/>
            <a:chExt cx="1362164" cy="2051268"/>
          </a:xfrm>
        </p:grpSpPr>
        <p:sp>
          <p:nvSpPr>
            <p:cNvPr id="4" name="直角三角形 3"/>
            <p:cNvSpPr/>
            <p:nvPr/>
          </p:nvSpPr>
          <p:spPr>
            <a:xfrm>
              <a:off x="5715000" y="2419350"/>
              <a:ext cx="762000" cy="1524000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" name="文本框 7"/>
            <p:cNvSpPr txBox="1"/>
            <p:nvPr/>
          </p:nvSpPr>
          <p:spPr>
            <a:xfrm>
              <a:off x="5443617" y="2197911"/>
              <a:ext cx="30008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8"/>
            <p:cNvSpPr txBox="1"/>
            <p:nvPr/>
          </p:nvSpPr>
          <p:spPr>
            <a:xfrm>
              <a:off x="5414918" y="3689434"/>
              <a:ext cx="30008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7" name="文本框 9"/>
            <p:cNvSpPr txBox="1"/>
            <p:nvPr/>
          </p:nvSpPr>
          <p:spPr>
            <a:xfrm>
              <a:off x="6477000" y="3741348"/>
              <a:ext cx="30008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925033" y="2114551"/>
            <a:ext cx="1609371" cy="2115631"/>
            <a:chOff x="5405747" y="2133548"/>
            <a:chExt cx="1609371" cy="2115631"/>
          </a:xfrm>
        </p:grpSpPr>
        <p:sp>
          <p:nvSpPr>
            <p:cNvPr id="9" name="直角三角形 8"/>
            <p:cNvSpPr/>
            <p:nvPr/>
          </p:nvSpPr>
          <p:spPr>
            <a:xfrm>
              <a:off x="5715000" y="2419350"/>
              <a:ext cx="762000" cy="1524000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文本框 13"/>
            <p:cNvSpPr txBox="1"/>
            <p:nvPr/>
          </p:nvSpPr>
          <p:spPr>
            <a:xfrm>
              <a:off x="5437679" y="2133548"/>
              <a:ext cx="5809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A′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文本框 14"/>
            <p:cNvSpPr txBox="1"/>
            <p:nvPr/>
          </p:nvSpPr>
          <p:spPr>
            <a:xfrm>
              <a:off x="5405747" y="3574330"/>
              <a:ext cx="5334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B′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2" name="文本框 15"/>
            <p:cNvSpPr txBox="1"/>
            <p:nvPr/>
          </p:nvSpPr>
          <p:spPr>
            <a:xfrm>
              <a:off x="6477000" y="3741348"/>
              <a:ext cx="538118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C′</a:t>
              </a:r>
              <a:endPara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归纳小结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1219200" y="971550"/>
            <a:ext cx="5562600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定理：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斜边和直角边分别相等的两个三角形全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</a:t>
            </a:r>
            <a:r>
              <a:rPr lang="en-US" altLang="zh-CN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2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43000" y="1733552"/>
            <a:ext cx="5715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这一定理简述为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”斜边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、直角边”或“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HL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判定两个直角三角形全等的方法：</a:t>
            </a:r>
            <a:endParaRPr lang="en-US" altLang="zh-CN" dirty="0" smtClean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”边、边、边”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SSS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”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”边、角、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边”或“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”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”角、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、角”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ASA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”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”角、角、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边”或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AAS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”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”斜边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、直角边”或“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HL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”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1311</Words>
  <Application>Microsoft Office PowerPoint</Application>
  <PresentationFormat>全屏显示(16:9)</PresentationFormat>
  <Paragraphs>121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2023-01-17T03:24:22Z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BBE8B004A5E347459E58B57C358BDF7D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