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61" r:id="rId4"/>
    <p:sldId id="259" r:id="rId5"/>
    <p:sldId id="263" r:id="rId6"/>
    <p:sldId id="264" r:id="rId7"/>
    <p:sldId id="260" r:id="rId8"/>
    <p:sldId id="270" r:id="rId9"/>
    <p:sldId id="268" r:id="rId10"/>
    <p:sldId id="266" r:id="rId11"/>
    <p:sldId id="273" r:id="rId12"/>
    <p:sldId id="271" r:id="rId13"/>
    <p:sldId id="272" r:id="rId14"/>
    <p:sldId id="274" r:id="rId15"/>
    <p:sldId id="275" r:id="rId16"/>
    <p:sldId id="276" r:id="rId17"/>
    <p:sldId id="278" r:id="rId18"/>
    <p:sldId id="279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72CF6-8692-41F0-99B2-EF0CEA4B99C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DEA88-7DCC-4EC1-9A44-91558A955D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1D11B-2DC4-417F-9EDB-7AF10A9382E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E5512-F419-452A-BAA1-130B500CFD8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B1AE0-AEF2-45E2-9631-D6218F71AD0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3F394-293C-42F3-A1A8-A29B4083F2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5F264-250B-4DED-BDAB-2C2A333B686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C7AC-3378-45E7-956A-CD8F3AADBEF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E88FD-A002-4C6A-BC7D-2BE38392AB4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EB804-2FB0-469A-B5DF-1B43F0C811F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567346"/>
            <a:ext cx="3526380" cy="710095"/>
          </a:xfrm>
        </p:spPr>
        <p:txBody>
          <a:bodyPr anchor="ctr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2338388"/>
            <a:ext cx="3526380" cy="378596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2" y="1567346"/>
            <a:ext cx="3526381" cy="710095"/>
          </a:xfrm>
        </p:spPr>
        <p:txBody>
          <a:bodyPr rtlCol="0" anchor="ctr">
            <a:normAutofit/>
          </a:bodyPr>
          <a:lstStyle>
            <a:lvl1pPr marL="228600" indent="-228600">
              <a:buNone/>
              <a:defRPr lang="zh-CN" altLang="en-US" b="0" smtClean="0"/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2" y="2357460"/>
            <a:ext cx="3526381" cy="376689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E72CC-B823-4238-8305-634A61190DD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1E0B1-7D45-44DD-A9A0-EF3ECD8955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4E054-80FF-42B3-89BF-C406D163920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56B4A-3A81-4D34-B2A1-5DF7D1EC151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5EA36-A702-4136-A4C9-0959D0880A9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8D49E-0F5B-466F-8C3D-32C1838C797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B30C6-BBC9-4F29-8942-0912AF238D6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C3A8B-48D1-40D4-8176-A1751C8F63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03129-D904-48E2-9A81-1BC17B1E19E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BAD1B-25A0-419E-8259-0D891068AA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869F2E1-7ADF-4154-A939-11675C1A897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42BBDE6-6738-4D2C-BBDB-39BBADCDF7B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8"/>
          <p:cNvSpPr>
            <a:spLocks noChangeArrowheads="1"/>
          </p:cNvSpPr>
          <p:nvPr/>
        </p:nvSpPr>
        <p:spPr bwMode="auto">
          <a:xfrm>
            <a:off x="-3176" y="1268413"/>
            <a:ext cx="913447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C00000"/>
                </a:solidFill>
              </a:rPr>
              <a:t>Unit 8  </a:t>
            </a:r>
            <a:r>
              <a:rPr lang="en-US" altLang="zh-CN" sz="4400" b="1" dirty="0" smtClean="0">
                <a:latin typeface="Arial" panose="020B0604020202020204" pitchFamily="34" charset="0"/>
              </a:rPr>
              <a:t>Have </a:t>
            </a:r>
            <a:r>
              <a:rPr lang="en-US" altLang="zh-CN" sz="4400" b="1" dirty="0">
                <a:latin typeface="Arial" panose="020B0604020202020204" pitchFamily="34" charset="0"/>
              </a:rPr>
              <a:t>you read Treasure Island yet? </a:t>
            </a: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-6352" y="3163734"/>
            <a:ext cx="91376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zh-CN" altLang="zh-CN" sz="3200" b="1" dirty="0" smtClean="0">
                <a:latin typeface="Arial" panose="020B0604020202020204" pitchFamily="34" charset="0"/>
              </a:rPr>
              <a:t>Grammar </a:t>
            </a:r>
            <a:r>
              <a:rPr lang="zh-CN" altLang="zh-CN" sz="3200" b="1" dirty="0">
                <a:latin typeface="Arial" panose="020B0604020202020204" pitchFamily="34" charset="0"/>
              </a:rPr>
              <a:t>Focus -Section B </a:t>
            </a:r>
            <a:r>
              <a:rPr lang="zh-CN" altLang="zh-CN" sz="3200" b="1" dirty="0" smtClean="0">
                <a:latin typeface="Arial" panose="020B0604020202020204" pitchFamily="34" charset="0"/>
              </a:rPr>
              <a:t>1d</a:t>
            </a:r>
            <a:endParaRPr lang="zh-CN" altLang="zh-CN" sz="3200" b="1" dirty="0">
              <a:latin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57931" y="5271801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1267" name="文本框 99"/>
          <p:cNvSpPr txBox="1">
            <a:spLocks noChangeArrowheads="1"/>
          </p:cNvSpPr>
          <p:nvPr/>
        </p:nvSpPr>
        <p:spPr bwMode="auto">
          <a:xfrm>
            <a:off x="388938" y="812800"/>
            <a:ext cx="86582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一、单项选择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1. </a:t>
            </a:r>
            <a:r>
              <a:rPr lang="en-US" altLang="zh-CN" sz="3200" dirty="0" smtClean="0">
                <a:latin typeface="宋体" panose="02010600030101010101" pitchFamily="2" charset="-122"/>
              </a:rPr>
              <a:t>--_____ </a:t>
            </a:r>
            <a:r>
              <a:rPr lang="en-US" altLang="zh-CN" sz="3200" dirty="0">
                <a:latin typeface="宋体" panose="02010600030101010101" pitchFamily="2" charset="-122"/>
              </a:rPr>
              <a:t>have you live on this lonely island?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–For half a year.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A</a:t>
            </a:r>
            <a:r>
              <a:rPr lang="en-US" altLang="zh-CN" sz="3200" dirty="0">
                <a:latin typeface="宋体" panose="02010600030101010101" pitchFamily="2" charset="-122"/>
              </a:rPr>
              <a:t>. How many times	B. How often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C. How long	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How soon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2. It’s sometimes hard to tell one twin from ______.</a:t>
            </a:r>
          </a:p>
          <a:p>
            <a:pPr marL="514350" indent="-514350" eaLnBrk="1" hangingPunct="1">
              <a:buAutoNum type="alphaUcPeriod"/>
            </a:pPr>
            <a:r>
              <a:rPr lang="en-US" altLang="zh-CN" sz="3200" dirty="0" smtClean="0">
                <a:latin typeface="宋体" panose="02010600030101010101" pitchFamily="2" charset="-122"/>
              </a:rPr>
              <a:t>another    B</a:t>
            </a:r>
            <a:r>
              <a:rPr lang="en-US" altLang="zh-CN" sz="3200" dirty="0">
                <a:latin typeface="宋体" panose="02010600030101010101" pitchFamily="2" charset="-122"/>
              </a:rPr>
              <a:t>. some </a:t>
            </a:r>
            <a:r>
              <a:rPr lang="en-US" altLang="zh-CN" sz="3200" dirty="0" smtClean="0">
                <a:latin typeface="宋体" panose="02010600030101010101" pitchFamily="2" charset="-122"/>
              </a:rPr>
              <a:t>other</a:t>
            </a:r>
          </a:p>
          <a:p>
            <a:pPr marL="514350" indent="-514350" eaLnBrk="1" hangingPunct="1">
              <a:buAutoNum type="alphaUcPeriod"/>
            </a:pPr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other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the </a:t>
            </a:r>
            <a:r>
              <a:rPr lang="en-US" altLang="zh-CN" sz="3200" dirty="0" smtClean="0">
                <a:latin typeface="宋体" panose="02010600030101010101" pitchFamily="2" charset="-122"/>
              </a:rPr>
              <a:t>other</a:t>
            </a:r>
            <a:endParaRPr lang="en-US" altLang="zh-CN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77850" y="1339850"/>
            <a:ext cx="33337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76263" y="3759200"/>
            <a:ext cx="320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2291" name="文本框 99"/>
          <p:cNvSpPr txBox="1">
            <a:spLocks noChangeArrowheads="1"/>
          </p:cNvSpPr>
          <p:nvPr/>
        </p:nvSpPr>
        <p:spPr bwMode="auto">
          <a:xfrm>
            <a:off x="112713" y="1209933"/>
            <a:ext cx="903128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3. —Look! A book is on the floor. Whose is it?    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—</a:t>
            </a:r>
            <a:r>
              <a:rPr lang="en-US" altLang="zh-CN" sz="3200" dirty="0">
                <a:latin typeface="宋体" panose="02010600030101010101" pitchFamily="2" charset="-122"/>
              </a:rPr>
              <a:t>It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 </a:t>
            </a:r>
            <a:r>
              <a:rPr lang="en-US" altLang="zh-CN" sz="3200" dirty="0">
                <a:latin typeface="宋体" panose="02010600030101010101" pitchFamily="2" charset="-122"/>
              </a:rPr>
              <a:t>be Rick’s. It has his name on it.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mustn’t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can’t        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must 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need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25438" y="1263908"/>
            <a:ext cx="334962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3315" name="文本框 99"/>
          <p:cNvSpPr txBox="1">
            <a:spLocks noChangeArrowheads="1"/>
          </p:cNvSpPr>
          <p:nvPr/>
        </p:nvSpPr>
        <p:spPr bwMode="auto">
          <a:xfrm>
            <a:off x="3175" y="1082675"/>
            <a:ext cx="91408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)4. </a:t>
            </a:r>
            <a:r>
              <a:rPr lang="en-US" altLang="zh-CN" sz="3200" dirty="0" smtClean="0">
                <a:latin typeface="宋体" panose="02010600030101010101" pitchFamily="2" charset="-122"/>
              </a:rPr>
              <a:t>--_____ </a:t>
            </a:r>
            <a:r>
              <a:rPr lang="en-US" altLang="zh-CN" sz="3200" dirty="0">
                <a:latin typeface="宋体" panose="02010600030101010101" pitchFamily="2" charset="-122"/>
              </a:rPr>
              <a:t>do you want to go?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–</a:t>
            </a:r>
            <a:r>
              <a:rPr lang="en-US" altLang="zh-CN" sz="3200" dirty="0">
                <a:latin typeface="宋体" panose="02010600030101010101" pitchFamily="2" charset="-122"/>
              </a:rPr>
              <a:t>Xi’an, the capital of </a:t>
            </a:r>
            <a:r>
              <a:rPr lang="en-US" altLang="zh-CN" sz="3200" dirty="0" err="1">
                <a:latin typeface="宋体" panose="02010600030101010101" pitchFamily="2" charset="-122"/>
              </a:rPr>
              <a:t>Shan’xi</a:t>
            </a:r>
            <a:r>
              <a:rPr lang="en-US" altLang="zh-CN" sz="3200" dirty="0">
                <a:latin typeface="宋体" panose="02010600030101010101" pitchFamily="2" charset="-122"/>
              </a:rPr>
              <a:t>.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A</a:t>
            </a:r>
            <a:r>
              <a:rPr lang="en-US" altLang="zh-CN" sz="3200" dirty="0">
                <a:latin typeface="宋体" panose="02010600030101010101" pitchFamily="2" charset="-122"/>
              </a:rPr>
              <a:t>. What other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What else        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Where else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Where other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5. The policeman held a gun and </a:t>
            </a:r>
            <a:r>
              <a:rPr lang="en-US" altLang="zh-CN" sz="3200" dirty="0" err="1">
                <a:latin typeface="宋体" panose="02010600030101010101" pitchFamily="2" charset="-122"/>
              </a:rPr>
              <a:t>ran</a:t>
            </a:r>
            <a:r>
              <a:rPr lang="en-US" altLang="zh-CN" sz="3200" dirty="0" err="1" smtClean="0">
                <a:latin typeface="宋体" panose="02010600030101010101" pitchFamily="2" charset="-122"/>
              </a:rPr>
              <a:t>__________the</a:t>
            </a:r>
            <a:r>
              <a:rPr lang="en-US" altLang="zh-CN" sz="3200" dirty="0" smtClean="0"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museum quickly as soon as he got a call.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A</a:t>
            </a:r>
            <a:r>
              <a:rPr lang="en-US" altLang="zh-CN" sz="3200" dirty="0">
                <a:latin typeface="宋体" panose="02010600030101010101" pitchFamily="2" charset="-122"/>
              </a:rPr>
              <a:t>. towards 	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away	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around  	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back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00025" y="1122363"/>
            <a:ext cx="430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12725" y="3041650"/>
            <a:ext cx="403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4339" name="文本框 99"/>
          <p:cNvSpPr txBox="1">
            <a:spLocks noChangeArrowheads="1"/>
          </p:cNvSpPr>
          <p:nvPr/>
        </p:nvSpPr>
        <p:spPr bwMode="auto">
          <a:xfrm>
            <a:off x="-11113" y="889000"/>
            <a:ext cx="9140826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二、翻译句子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1. </a:t>
            </a:r>
            <a:r>
              <a:rPr lang="zh-CN" altLang="en-US" sz="3200" dirty="0">
                <a:latin typeface="宋体" panose="02010600030101010101" pitchFamily="2" charset="-122"/>
              </a:rPr>
              <a:t>我还没有在岛上发现任何人类的痕迹。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2. </a:t>
            </a:r>
            <a:r>
              <a:rPr lang="zh-CN" altLang="en-US" sz="3200" dirty="0">
                <a:latin typeface="宋体" panose="02010600030101010101" pitchFamily="2" charset="-122"/>
              </a:rPr>
              <a:t>鲁滨逊第一次到达这个岛时，一无所有。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3. </a:t>
            </a:r>
            <a:r>
              <a:rPr lang="zh-CN" altLang="en-US" sz="3200" dirty="0">
                <a:latin typeface="宋体" panose="02010600030101010101" pitchFamily="2" charset="-122"/>
              </a:rPr>
              <a:t>你决定要写哪本书了吗？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___________________________________________________________________________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76250" y="1862138"/>
            <a:ext cx="64674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 I haven’t found any marks of man</a:t>
            </a:r>
            <a:r>
              <a:rPr lang="en-US" altLang="zh-CN" sz="32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90538" y="3322638"/>
            <a:ext cx="8331200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Robinson had nothing when he first arrived on this island. 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46100" y="4686300"/>
            <a:ext cx="809625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Have you decided which book to write about yet?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5363" name="文本框 99"/>
          <p:cNvSpPr txBox="1">
            <a:spLocks noChangeArrowheads="1"/>
          </p:cNvSpPr>
          <p:nvPr/>
        </p:nvSpPr>
        <p:spPr bwMode="auto">
          <a:xfrm>
            <a:off x="-11113" y="1006475"/>
            <a:ext cx="9101138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4. Alex</a:t>
            </a:r>
            <a:r>
              <a:rPr lang="zh-CN" altLang="en-US" sz="3200" dirty="0">
                <a:latin typeface="宋体" panose="02010600030101010101" pitchFamily="2" charset="-122"/>
              </a:rPr>
              <a:t>读过</a:t>
            </a:r>
            <a:r>
              <a:rPr lang="en-US" altLang="zh-CN" sz="3200" dirty="0">
                <a:latin typeface="宋体" panose="02010600030101010101" pitchFamily="2" charset="-122"/>
              </a:rPr>
              <a:t>《</a:t>
            </a:r>
            <a:r>
              <a:rPr lang="zh-CN" altLang="en-US" sz="3200" dirty="0">
                <a:latin typeface="宋体" panose="02010600030101010101" pitchFamily="2" charset="-122"/>
              </a:rPr>
              <a:t>金银岛</a:t>
            </a:r>
            <a:r>
              <a:rPr lang="en-US" altLang="zh-CN" sz="3200" dirty="0">
                <a:latin typeface="宋体" panose="02010600030101010101" pitchFamily="2" charset="-122"/>
              </a:rPr>
              <a:t>》</a:t>
            </a:r>
            <a:r>
              <a:rPr lang="zh-CN" altLang="en-US" sz="3200" dirty="0">
                <a:latin typeface="宋体" panose="02010600030101010101" pitchFamily="2" charset="-122"/>
              </a:rPr>
              <a:t>了，他觉得极好的。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5. Alex</a:t>
            </a:r>
            <a:r>
              <a:rPr lang="zh-CN" altLang="en-US" sz="3200" dirty="0">
                <a:latin typeface="宋体" panose="02010600030101010101" pitchFamily="2" charset="-122"/>
              </a:rPr>
              <a:t>喜欢听什么类型的音乐呢？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___________________________________________________________________________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06400" y="1519238"/>
            <a:ext cx="8540750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Alex has read Treasure Island. He thinks it’s fantastic.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34975" y="2994025"/>
            <a:ext cx="8081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What kind of music does Alex like to listen 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6387" name="文本框 99"/>
          <p:cNvSpPr txBox="1">
            <a:spLocks noChangeArrowheads="1"/>
          </p:cNvSpPr>
          <p:nvPr/>
        </p:nvSpPr>
        <p:spPr bwMode="auto">
          <a:xfrm>
            <a:off x="44450" y="1193800"/>
            <a:ext cx="909955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宋体" panose="02010600030101010101" pitchFamily="2" charset="-122"/>
              </a:rPr>
              <a:t>三、完形填空</a:t>
            </a: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       As a boy, Ghazi had a dream. He wanted to be a classical </a:t>
            </a:r>
            <a:r>
              <a:rPr lang="en-US" altLang="zh-CN" sz="2800" u="sng" dirty="0">
                <a:latin typeface="宋体" panose="02010600030101010101" pitchFamily="2" charset="-122"/>
              </a:rPr>
              <a:t>  1  </a:t>
            </a:r>
            <a:r>
              <a:rPr lang="en-US" altLang="zh-CN" sz="2800" dirty="0">
                <a:latin typeface="宋体" panose="02010600030101010101" pitchFamily="2" charset="-122"/>
              </a:rPr>
              <a:t> . But he lived in Algeria, a northern African poor country.</a:t>
            </a: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Ghazi had no piano. He </a:t>
            </a:r>
            <a:r>
              <a:rPr lang="en-US" altLang="zh-CN" sz="2800" u="sng" dirty="0">
                <a:latin typeface="宋体" panose="02010600030101010101" pitchFamily="2" charset="-122"/>
              </a:rPr>
              <a:t>  2  </a:t>
            </a:r>
            <a:r>
              <a:rPr lang="en-US" altLang="zh-CN" sz="2800" dirty="0">
                <a:latin typeface="宋体" panose="02010600030101010101" pitchFamily="2" charset="-122"/>
              </a:rPr>
              <a:t> on a keyboard (</a:t>
            </a:r>
            <a:r>
              <a:rPr lang="zh-CN" altLang="en-US" sz="2800" dirty="0">
                <a:latin typeface="宋体" panose="02010600030101010101" pitchFamily="2" charset="-122"/>
              </a:rPr>
              <a:t>键盘</a:t>
            </a:r>
            <a:r>
              <a:rPr lang="en-US" altLang="zh-CN" sz="2800" dirty="0">
                <a:latin typeface="宋体" panose="02010600030101010101" pitchFamily="2" charset="-122"/>
              </a:rPr>
              <a:t>) drawn on a piece of paper. He had no teacher, </a:t>
            </a:r>
            <a:r>
              <a:rPr lang="en-US" altLang="zh-CN" sz="2800" u="sng" dirty="0">
                <a:latin typeface="宋体" panose="02010600030101010101" pitchFamily="2" charset="-122"/>
              </a:rPr>
              <a:t>  3  </a:t>
            </a:r>
            <a:r>
              <a:rPr lang="en-US" altLang="zh-CN" sz="2800" dirty="0">
                <a:latin typeface="宋体" panose="02010600030101010101" pitchFamily="2" charset="-122"/>
              </a:rPr>
              <a:t> he taught himself.</a:t>
            </a: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But two Canadians changed his life and helped him make his dream </a:t>
            </a:r>
            <a:r>
              <a:rPr lang="en-US" altLang="zh-CN" sz="2800" u="sng" dirty="0">
                <a:latin typeface="宋体" panose="02010600030101010101" pitchFamily="2" charset="-122"/>
              </a:rPr>
              <a:t>  4  </a:t>
            </a:r>
            <a:r>
              <a:rPr lang="en-US" altLang="zh-CN" sz="2800" dirty="0">
                <a:latin typeface="宋体" panose="02010600030101010101" pitchFamily="2" charset="-122"/>
              </a:rPr>
              <a:t>. Alain, a Canadian concert pianist happened to hear Ghazi practice the piano.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7411" name="文本框 99"/>
          <p:cNvSpPr txBox="1">
            <a:spLocks noChangeArrowheads="1"/>
          </p:cNvSpPr>
          <p:nvPr/>
        </p:nvSpPr>
        <p:spPr bwMode="auto">
          <a:xfrm>
            <a:off x="15875" y="917575"/>
            <a:ext cx="908526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    He felt that this 16-year-old musician deserved</a:t>
            </a:r>
            <a:r>
              <a:rPr lang="zh-CN" altLang="en-US" sz="2800" dirty="0">
                <a:latin typeface="宋体" panose="02010600030101010101" pitchFamily="2" charset="-122"/>
              </a:rPr>
              <a:t>（应该得到）</a:t>
            </a:r>
            <a:r>
              <a:rPr lang="en-US" altLang="zh-CN" sz="2800" dirty="0">
                <a:latin typeface="宋体" panose="02010600030101010101" pitchFamily="2" charset="-122"/>
              </a:rPr>
              <a:t>a chance to </a:t>
            </a:r>
            <a:r>
              <a:rPr lang="en-US" altLang="zh-CN" sz="2800" u="sng" dirty="0">
                <a:latin typeface="宋体" panose="02010600030101010101" pitchFamily="2" charset="-122"/>
              </a:rPr>
              <a:t>  5  </a:t>
            </a:r>
            <a:r>
              <a:rPr lang="en-US" altLang="zh-CN" sz="2800" dirty="0">
                <a:latin typeface="宋体" panose="02010600030101010101" pitchFamily="2" charset="-122"/>
              </a:rPr>
              <a:t> on a world level stage. </a:t>
            </a:r>
            <a:r>
              <a:rPr lang="en-US" altLang="zh-CN" sz="2800" u="sng" dirty="0">
                <a:latin typeface="宋体" panose="02010600030101010101" pitchFamily="2" charset="-122"/>
              </a:rPr>
              <a:t>  6  </a:t>
            </a:r>
            <a:r>
              <a:rPr lang="en-US" altLang="zh-CN" sz="2800" dirty="0">
                <a:latin typeface="宋体" panose="02010600030101010101" pitchFamily="2" charset="-122"/>
              </a:rPr>
              <a:t> the Canadian ambassador (</a:t>
            </a:r>
            <a:r>
              <a:rPr lang="zh-CN" altLang="en-US" sz="2800" dirty="0">
                <a:latin typeface="宋体" panose="02010600030101010101" pitchFamily="2" charset="-122"/>
              </a:rPr>
              <a:t>大使</a:t>
            </a:r>
            <a:r>
              <a:rPr lang="en-US" altLang="zh-CN" sz="2800" dirty="0">
                <a:latin typeface="宋体" panose="02010600030101010101" pitchFamily="2" charset="-122"/>
              </a:rPr>
              <a:t>), Alain brought Ghazi to Canada with him to study.</a:t>
            </a: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      Ghazi studied very hard and he was the </a:t>
            </a:r>
            <a:r>
              <a:rPr lang="en-US" altLang="zh-CN" sz="2800" u="sng" dirty="0">
                <a:latin typeface="宋体" panose="02010600030101010101" pitchFamily="2" charset="-122"/>
              </a:rPr>
              <a:t>  7  </a:t>
            </a:r>
            <a:r>
              <a:rPr lang="en-US" altLang="zh-CN" sz="2800" dirty="0">
                <a:latin typeface="宋体" panose="02010600030101010101" pitchFamily="2" charset="-122"/>
              </a:rPr>
              <a:t> of his class. And he gave his first piano concert in Montreal, Canada when he was 21 years old.</a:t>
            </a: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      Ghazi has </a:t>
            </a:r>
            <a:r>
              <a:rPr lang="en-US" altLang="zh-CN" sz="2800" u="sng" dirty="0">
                <a:latin typeface="宋体" panose="02010600030101010101" pitchFamily="2" charset="-122"/>
              </a:rPr>
              <a:t>  8  </a:t>
            </a:r>
            <a:r>
              <a:rPr lang="en-US" altLang="zh-CN" sz="2800" dirty="0">
                <a:latin typeface="宋体" panose="02010600030101010101" pitchFamily="2" charset="-122"/>
              </a:rPr>
              <a:t> his goal. Now he has a new dream, to open a music school in Algeria. He wants more children like him to have the </a:t>
            </a:r>
            <a:r>
              <a:rPr lang="en-US" altLang="zh-CN" sz="2800" u="sng" dirty="0">
                <a:latin typeface="宋体" panose="02010600030101010101" pitchFamily="2" charset="-122"/>
              </a:rPr>
              <a:t>  9  </a:t>
            </a:r>
            <a:r>
              <a:rPr lang="en-US" altLang="zh-CN" sz="2800" dirty="0">
                <a:latin typeface="宋体" panose="02010600030101010101" pitchFamily="2" charset="-122"/>
              </a:rPr>
              <a:t> to enjoy the experience of success. And he believes that they will do </a:t>
            </a:r>
            <a:r>
              <a:rPr lang="en-US" altLang="zh-CN" sz="2800" u="sng" dirty="0">
                <a:latin typeface="宋体" panose="02010600030101010101" pitchFamily="2" charset="-122"/>
              </a:rPr>
              <a:t>  10  </a:t>
            </a:r>
            <a:r>
              <a:rPr lang="en-US" altLang="zh-CN" sz="2800" dirty="0">
                <a:latin typeface="宋体" panose="02010600030101010101" pitchFamily="2" charset="-122"/>
              </a:rPr>
              <a:t> him.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8435" name="文本框 2"/>
          <p:cNvSpPr txBox="1">
            <a:spLocks noChangeArrowheads="1"/>
          </p:cNvSpPr>
          <p:nvPr/>
        </p:nvSpPr>
        <p:spPr bwMode="auto">
          <a:xfrm>
            <a:off x="746125" y="850900"/>
            <a:ext cx="799782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1. A. scientist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</a:t>
            </a:r>
            <a:r>
              <a:rPr lang="en-US" altLang="zh-CN" sz="3200" dirty="0" smtClean="0">
                <a:latin typeface="宋体" panose="02010600030101010101" pitchFamily="2" charset="-122"/>
              </a:rPr>
              <a:t>writer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violinist 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pianist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2. A. practiced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sang          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painted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wrote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3. A. because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so   </a:t>
            </a:r>
            <a:endParaRPr lang="en-US" altLang="zh-CN" sz="3200" dirty="0" smtClean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after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or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4. A. come back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come </a:t>
            </a:r>
            <a:r>
              <a:rPr lang="en-US" altLang="zh-CN" sz="3200" dirty="0" smtClean="0">
                <a:latin typeface="宋体" panose="02010600030101010101" pitchFamily="2" charset="-122"/>
              </a:rPr>
              <a:t>out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come true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come from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5. A. perform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come         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hold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travel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935038" y="863600"/>
            <a:ext cx="5413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919163" y="1838325"/>
            <a:ext cx="36195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974725" y="2770188"/>
            <a:ext cx="37623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946150" y="3827463"/>
            <a:ext cx="2921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906463" y="4745038"/>
            <a:ext cx="458787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9459" name="文本框 99"/>
          <p:cNvSpPr txBox="1">
            <a:spLocks noChangeArrowheads="1"/>
          </p:cNvSpPr>
          <p:nvPr/>
        </p:nvSpPr>
        <p:spPr bwMode="auto">
          <a:xfrm>
            <a:off x="242888" y="887413"/>
            <a:ext cx="8875712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6. A. In the face of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In front of     	C. Thanks to	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Instead of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7. A. top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middle   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last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end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8. A. introduced </a:t>
            </a:r>
            <a:r>
              <a:rPr lang="en-US" altLang="zh-CN" sz="3200" dirty="0" smtClean="0"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B. protected      	C. developed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achieved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9. A. chance  </a:t>
            </a:r>
            <a:r>
              <a:rPr lang="en-US" altLang="zh-CN" sz="3200" dirty="0" smtClean="0"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B. plan </a:t>
            </a:r>
            <a:endParaRPr lang="en-US" altLang="zh-CN" sz="3200" dirty="0" smtClean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    C</a:t>
            </a:r>
            <a:r>
              <a:rPr lang="en-US" altLang="zh-CN" sz="3200" dirty="0">
                <a:latin typeface="宋体" panose="02010600030101010101" pitchFamily="2" charset="-122"/>
              </a:rPr>
              <a:t>. wish 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change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10. A. as badly </a:t>
            </a:r>
            <a:r>
              <a:rPr lang="en-US" altLang="zh-CN" sz="3200" dirty="0" smtClean="0">
                <a:latin typeface="宋体" panose="02010600030101010101" pitchFamily="2" charset="-122"/>
              </a:rPr>
              <a:t>as  B</a:t>
            </a:r>
            <a:r>
              <a:rPr lang="en-US" altLang="zh-CN" sz="3200" dirty="0">
                <a:latin typeface="宋体" panose="02010600030101010101" pitchFamily="2" charset="-122"/>
              </a:rPr>
              <a:t>. as well as      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    C</a:t>
            </a:r>
            <a:r>
              <a:rPr lang="en-US" altLang="zh-CN" sz="3200" dirty="0">
                <a:latin typeface="宋体" panose="02010600030101010101" pitchFamily="2" charset="-122"/>
              </a:rPr>
              <a:t>. worse than </a:t>
            </a:r>
            <a:r>
              <a:rPr lang="en-US" altLang="zh-CN" sz="3200" dirty="0" smtClean="0">
                <a:latin typeface="宋体" panose="02010600030101010101" pitchFamily="2" charset="-122"/>
              </a:rPr>
              <a:t> D</a:t>
            </a:r>
            <a:r>
              <a:rPr lang="en-US" altLang="zh-CN" sz="3200" dirty="0">
                <a:latin typeface="宋体" panose="02010600030101010101" pitchFamily="2" charset="-122"/>
              </a:rPr>
              <a:t>. less well than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44500" y="927100"/>
            <a:ext cx="361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30213" y="1860550"/>
            <a:ext cx="36195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30213" y="2862263"/>
            <a:ext cx="3206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71488" y="3835400"/>
            <a:ext cx="376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03225" y="4822825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pic>
        <p:nvPicPr>
          <p:cNvPr id="20483" name="图片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9275" y="5168900"/>
            <a:ext cx="2244725" cy="1689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</p:pic>
      <p:sp>
        <p:nvSpPr>
          <p:cNvPr id="20484" name="文本框 100"/>
          <p:cNvSpPr txBox="1">
            <a:spLocks noChangeArrowheads="1"/>
          </p:cNvSpPr>
          <p:nvPr/>
        </p:nvSpPr>
        <p:spPr bwMode="auto">
          <a:xfrm>
            <a:off x="15875" y="2449513"/>
            <a:ext cx="91281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Reading </a:t>
            </a:r>
            <a:r>
              <a:rPr lang="en-US" altLang="zh-CN" sz="3200" dirty="0">
                <a:latin typeface="宋体" panose="02010600030101010101" pitchFamily="2" charset="-122"/>
              </a:rPr>
              <a:t>is very important. We can get knowledge </a:t>
            </a:r>
            <a:r>
              <a:rPr lang="en-US" altLang="zh-CN" sz="3200" u="sng" dirty="0">
                <a:latin typeface="宋体" panose="02010600030101010101" pitchFamily="2" charset="-122"/>
              </a:rPr>
              <a:t>  1  </a:t>
            </a:r>
            <a:r>
              <a:rPr lang="en-US" altLang="zh-CN" sz="3200" dirty="0">
                <a:latin typeface="宋体" panose="02010600030101010101" pitchFamily="2" charset="-122"/>
              </a:rPr>
              <a:t> reading. It can not only open our minds </a:t>
            </a:r>
            <a:r>
              <a:rPr lang="en-US" altLang="zh-CN" sz="3200" u="sng" dirty="0">
                <a:latin typeface="宋体" panose="02010600030101010101" pitchFamily="2" charset="-122"/>
              </a:rPr>
              <a:t>  2  </a:t>
            </a:r>
            <a:r>
              <a:rPr lang="en-US" altLang="zh-CN" sz="3200" dirty="0">
                <a:latin typeface="宋体" panose="02010600030101010101" pitchFamily="2" charset="-122"/>
              </a:rPr>
              <a:t> also make us cleverer and happier. Our study can be improved if we read more good </a:t>
            </a:r>
            <a:r>
              <a:rPr lang="en-US" altLang="zh-CN" sz="3200" u="sng" dirty="0">
                <a:latin typeface="宋体" panose="02010600030101010101" pitchFamily="2" charset="-122"/>
              </a:rPr>
              <a:t>  3  </a:t>
            </a:r>
            <a:r>
              <a:rPr lang="en-US" altLang="zh-CN" sz="3200" dirty="0">
                <a:latin typeface="宋体" panose="02010600030101010101" pitchFamily="2" charset="-122"/>
              </a:rPr>
              <a:t>. The more we read, the </a:t>
            </a:r>
            <a:r>
              <a:rPr lang="en-US" altLang="zh-CN" sz="3200" u="sng" dirty="0">
                <a:latin typeface="宋体" panose="02010600030101010101" pitchFamily="2" charset="-122"/>
              </a:rPr>
              <a:t>  4  </a:t>
            </a:r>
            <a:r>
              <a:rPr lang="en-US" altLang="zh-CN" sz="3200" dirty="0">
                <a:latin typeface="宋体" panose="02010600030101010101" pitchFamily="2" charset="-122"/>
              </a:rPr>
              <a:t> we will learn.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0485" name="文本框 5"/>
          <p:cNvSpPr txBox="1">
            <a:spLocks noChangeArrowheads="1"/>
          </p:cNvSpPr>
          <p:nvPr/>
        </p:nvSpPr>
        <p:spPr bwMode="auto">
          <a:xfrm>
            <a:off x="-17463" y="850901"/>
            <a:ext cx="82089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  <a:sym typeface="宋体" panose="02010600030101010101" pitchFamily="2" charset="-122"/>
              </a:rPr>
              <a:t>四、短文填空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Growing up with good books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My dear friends,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3075" name="文本框 99"/>
          <p:cNvSpPr txBox="1">
            <a:spLocks noChangeArrowheads="1"/>
          </p:cNvSpPr>
          <p:nvPr/>
        </p:nvSpPr>
        <p:spPr bwMode="auto">
          <a:xfrm>
            <a:off x="398463" y="1044575"/>
            <a:ext cx="8059737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【单词】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1. </a:t>
            </a:r>
            <a:r>
              <a:rPr lang="zh-CN" altLang="en-US" sz="3200" dirty="0">
                <a:latin typeface="宋体" panose="02010600030101010101" pitchFamily="2" charset="-122"/>
              </a:rPr>
              <a:t>流行音乐；流行乐曲</a:t>
            </a:r>
            <a:r>
              <a:rPr lang="en-US" altLang="zh-CN" sz="3200" i="1" dirty="0">
                <a:latin typeface="宋体" panose="02010600030101010101" pitchFamily="2" charset="-122"/>
              </a:rPr>
              <a:t>n.</a:t>
            </a:r>
            <a:r>
              <a:rPr lang="en-US" altLang="zh-CN" sz="3200" dirty="0">
                <a:latin typeface="宋体" panose="02010600030101010101" pitchFamily="2" charset="-122"/>
              </a:rPr>
              <a:t> __________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2. </a:t>
            </a:r>
            <a:r>
              <a:rPr lang="zh-CN" altLang="en-US" sz="3200" dirty="0">
                <a:latin typeface="宋体" panose="02010600030101010101" pitchFamily="2" charset="-122"/>
              </a:rPr>
              <a:t>摇滚乐 </a:t>
            </a:r>
            <a:r>
              <a:rPr lang="en-US" altLang="zh-CN" sz="3200" i="1" dirty="0">
                <a:latin typeface="宋体" panose="02010600030101010101" pitchFamily="2" charset="-122"/>
              </a:rPr>
              <a:t>n</a:t>
            </a:r>
            <a:r>
              <a:rPr lang="en-US" altLang="zh-CN" sz="3200" dirty="0">
                <a:latin typeface="宋体" panose="02010600030101010101" pitchFamily="2" charset="-122"/>
              </a:rPr>
              <a:t>.____________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3. </a:t>
            </a:r>
            <a:r>
              <a:rPr lang="zh-CN" altLang="en-US" sz="3200" dirty="0">
                <a:latin typeface="宋体" panose="02010600030101010101" pitchFamily="2" charset="-122"/>
              </a:rPr>
              <a:t>乐队</a:t>
            </a:r>
            <a:r>
              <a:rPr lang="en-US" altLang="zh-CN" sz="3200" i="1" dirty="0">
                <a:latin typeface="宋体" panose="02010600030101010101" pitchFamily="2" charset="-122"/>
              </a:rPr>
              <a:t>n.</a:t>
            </a:r>
            <a:r>
              <a:rPr lang="en-US" altLang="zh-CN" sz="3200" dirty="0">
                <a:latin typeface="宋体" panose="02010600030101010101" pitchFamily="2" charset="-122"/>
              </a:rPr>
              <a:t>___________  </a:t>
            </a:r>
          </a:p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【短语】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4. must be popular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________________  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5. play pop music _________________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6. more like _____________	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775325" y="1528763"/>
            <a:ext cx="2073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pop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827463" y="2030413"/>
            <a:ext cx="267176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rock 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035300" y="2489200"/>
            <a:ext cx="2281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band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911725" y="3462338"/>
            <a:ext cx="3282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一定是受欢迎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579938" y="3962400"/>
            <a:ext cx="3756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播放流行音乐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521075" y="4464050"/>
            <a:ext cx="2295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200">
                <a:solidFill>
                  <a:srgbClr val="FF0000"/>
                </a:solidFill>
              </a:rPr>
              <a:t>更像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pic>
        <p:nvPicPr>
          <p:cNvPr id="21507" name="图片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3749675"/>
            <a:ext cx="9525" cy="28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</p:pic>
      <p:sp>
        <p:nvSpPr>
          <p:cNvPr id="21508" name="文本框 101"/>
          <p:cNvSpPr txBox="1">
            <a:spLocks noChangeArrowheads="1"/>
          </p:cNvSpPr>
          <p:nvPr/>
        </p:nvSpPr>
        <p:spPr bwMode="auto">
          <a:xfrm>
            <a:off x="0" y="877888"/>
            <a:ext cx="9155113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However, some students </a:t>
            </a:r>
            <a:r>
              <a:rPr lang="en-US" altLang="zh-CN" sz="3200" u="sng" dirty="0">
                <a:latin typeface="宋体" panose="02010600030101010101" pitchFamily="2" charset="-122"/>
                <a:sym typeface="宋体" panose="02010600030101010101" pitchFamily="2" charset="-122"/>
              </a:rPr>
              <a:t>  5  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much time in listening to music, watching TV or </a:t>
            </a:r>
            <a:r>
              <a:rPr lang="en-US" altLang="zh-CN" sz="3200" u="sng" dirty="0">
                <a:latin typeface="宋体" panose="02010600030101010101" pitchFamily="2" charset="-122"/>
                <a:sym typeface="宋体" panose="02010600030101010101" pitchFamily="2" charset="-122"/>
              </a:rPr>
              <a:t>  6  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online games. It takes much of their spare </a:t>
            </a:r>
            <a:r>
              <a:rPr lang="en-US" altLang="zh-CN" sz="3200" u="sng" dirty="0">
                <a:latin typeface="宋体" panose="02010600030101010101" pitchFamily="2" charset="-122"/>
                <a:sym typeface="宋体" panose="02010600030101010101" pitchFamily="2" charset="-122"/>
              </a:rPr>
              <a:t>  7  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. So I would like to suggest that everyone </a:t>
            </a:r>
            <a:r>
              <a:rPr lang="en-US" altLang="zh-CN" sz="3200" u="sng" dirty="0">
                <a:latin typeface="宋体" panose="02010600030101010101" pitchFamily="2" charset="-122"/>
                <a:sym typeface="宋体" panose="02010600030101010101" pitchFamily="2" charset="-122"/>
              </a:rPr>
              <a:t>  8  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read more books, especially classical good books. And we can introduce our Chinese traditional culture </a:t>
            </a:r>
            <a:r>
              <a:rPr lang="en-US" altLang="zh-CN" sz="3200" u="sng" dirty="0">
                <a:latin typeface="宋体" panose="02010600030101010101" pitchFamily="2" charset="-122"/>
                <a:sym typeface="宋体" panose="02010600030101010101" pitchFamily="2" charset="-122"/>
              </a:rPr>
              <a:t>  9  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the world.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Let's start reading now</a:t>
            </a:r>
            <a:r>
              <a:rPr lang="en-US" altLang="zh-CN" sz="3200" dirty="0">
                <a:latin typeface="宋体" panose="02010600030101010101" pitchFamily="2" charset="-122"/>
              </a:rPr>
              <a:t>. And let it become a part of </a:t>
            </a:r>
            <a:r>
              <a:rPr lang="en-US" altLang="zh-CN" sz="3200" u="sng" dirty="0">
                <a:latin typeface="宋体" panose="02010600030101010101" pitchFamily="2" charset="-122"/>
              </a:rPr>
              <a:t>  10  </a:t>
            </a:r>
            <a:r>
              <a:rPr lang="en-US" altLang="zh-CN" sz="3200" dirty="0">
                <a:latin typeface="宋体" panose="02010600030101010101" pitchFamily="2" charset="-122"/>
              </a:rPr>
              <a:t> life</a:t>
            </a:r>
            <a:r>
              <a:rPr lang="en-US" altLang="zh-CN" sz="3200" dirty="0" smtClean="0">
                <a:latin typeface="宋体" panose="02010600030101010101" pitchFamily="2" charset="-122"/>
              </a:rPr>
              <a:t>! 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2531" name="文本框 101"/>
          <p:cNvSpPr txBox="1">
            <a:spLocks noChangeArrowheads="1"/>
          </p:cNvSpPr>
          <p:nvPr/>
        </p:nvSpPr>
        <p:spPr bwMode="auto">
          <a:xfrm>
            <a:off x="1177131" y="1054100"/>
            <a:ext cx="538638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1. _____________ 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2. ________  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3. __________ 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4. ________  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5. ___________ 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6. __________ 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7. ________ 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8. __________ 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9. _______ 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10. _______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908968" y="1022350"/>
            <a:ext cx="3338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through / by 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297906" y="1481137"/>
            <a:ext cx="1655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but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116931" y="1968500"/>
            <a:ext cx="1335087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books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089943" y="2509837"/>
            <a:ext cx="1265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more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061368" y="2998787"/>
            <a:ext cx="239236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spend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032793" y="3443287"/>
            <a:ext cx="1614488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playing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2143918" y="3970337"/>
            <a:ext cx="1349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time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2172493" y="4430712"/>
            <a:ext cx="150177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should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2228056" y="4930775"/>
            <a:ext cx="1057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2353468" y="5362575"/>
            <a:ext cx="10160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4099" name="文本框 99"/>
          <p:cNvSpPr txBox="1">
            <a:spLocks noChangeArrowheads="1"/>
          </p:cNvSpPr>
          <p:nvPr/>
        </p:nvSpPr>
        <p:spPr bwMode="auto">
          <a:xfrm>
            <a:off x="393701" y="1116013"/>
            <a:ext cx="78359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【句型】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7. What kind of music do you like?  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________________________________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8. Why do you listen to it?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________________________________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9</a:t>
            </a:r>
            <a:r>
              <a:rPr lang="en-US" altLang="zh-CN" sz="3200" dirty="0">
                <a:latin typeface="宋体" panose="02010600030101010101" pitchFamily="2" charset="-122"/>
              </a:rPr>
              <a:t>. How does it make you feel?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________________________________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60425" y="2060575"/>
            <a:ext cx="49863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你喜欢哪种音乐？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958850" y="3093849"/>
            <a:ext cx="4202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你为什么喜欢听它？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831850" y="4016375"/>
            <a:ext cx="5959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它让你感觉怎样？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5123" name="文本框 99"/>
          <p:cNvSpPr txBox="1">
            <a:spLocks noChangeArrowheads="1"/>
          </p:cNvSpPr>
          <p:nvPr/>
        </p:nvSpPr>
        <p:spPr bwMode="auto">
          <a:xfrm>
            <a:off x="222251" y="839788"/>
            <a:ext cx="893445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dirty="0">
                <a:latin typeface="宋体" panose="02010600030101010101" pitchFamily="2" charset="-122"/>
              </a:rPr>
              <a:t>一、根据中文意思或首字母提示，用单词的适当形式填空，每空一词。</a:t>
            </a:r>
          </a:p>
          <a:p>
            <a:pPr eaLnBrk="1" hangingPunct="1"/>
            <a:r>
              <a:rPr lang="en-US" altLang="zh-CN" sz="3000" dirty="0">
                <a:latin typeface="宋体" panose="02010600030101010101" pitchFamily="2" charset="-122"/>
              </a:rPr>
              <a:t>1. Do you like to listen to (</a:t>
            </a:r>
            <a:r>
              <a:rPr lang="zh-CN" altLang="en-US" sz="3000" dirty="0">
                <a:latin typeface="宋体" panose="02010600030101010101" pitchFamily="2" charset="-122"/>
              </a:rPr>
              <a:t>流行音乐</a:t>
            </a:r>
            <a:r>
              <a:rPr lang="en-US" altLang="zh-CN" sz="3000" dirty="0">
                <a:latin typeface="宋体" panose="02010600030101010101" pitchFamily="2" charset="-122"/>
              </a:rPr>
              <a:t>) </a:t>
            </a:r>
            <a:r>
              <a:rPr lang="en-US" altLang="zh-CN" sz="3000" dirty="0" smtClean="0">
                <a:latin typeface="宋体" panose="02010600030101010101" pitchFamily="2" charset="-122"/>
              </a:rPr>
              <a:t>_____ </a:t>
            </a:r>
            <a:r>
              <a:rPr lang="en-US" altLang="zh-CN" sz="3000" dirty="0">
                <a:latin typeface="宋体" panose="02010600030101010101" pitchFamily="2" charset="-122"/>
              </a:rPr>
              <a:t>music? </a:t>
            </a:r>
          </a:p>
          <a:p>
            <a:pPr eaLnBrk="1" hangingPunct="1"/>
            <a:r>
              <a:rPr lang="en-US" altLang="zh-CN" sz="3000" dirty="0">
                <a:latin typeface="宋体" panose="02010600030101010101" pitchFamily="2" charset="-122"/>
              </a:rPr>
              <a:t>2. How many </a:t>
            </a:r>
            <a:r>
              <a:rPr lang="en-US" altLang="zh-CN" sz="3000" dirty="0" smtClean="0">
                <a:latin typeface="宋体" panose="02010600030101010101" pitchFamily="2" charset="-122"/>
              </a:rPr>
              <a:t>_________ </a:t>
            </a:r>
            <a:r>
              <a:rPr lang="en-US" altLang="zh-CN" sz="3000" dirty="0">
                <a:latin typeface="宋体" panose="02010600030101010101" pitchFamily="2" charset="-122"/>
              </a:rPr>
              <a:t>(</a:t>
            </a:r>
            <a:r>
              <a:rPr lang="zh-CN" altLang="en-US" sz="3000" dirty="0">
                <a:latin typeface="宋体" panose="02010600030101010101" pitchFamily="2" charset="-122"/>
              </a:rPr>
              <a:t>乐队</a:t>
            </a:r>
            <a:r>
              <a:rPr lang="en-US" altLang="zh-CN" sz="3000" dirty="0">
                <a:latin typeface="宋体" panose="02010600030101010101" pitchFamily="2" charset="-122"/>
              </a:rPr>
              <a:t>) can you mention?</a:t>
            </a:r>
          </a:p>
          <a:p>
            <a:pPr eaLnBrk="1" hangingPunct="1"/>
            <a:r>
              <a:rPr lang="en-US" altLang="zh-CN" sz="3000" dirty="0">
                <a:latin typeface="宋体" panose="02010600030101010101" pitchFamily="2" charset="-122"/>
              </a:rPr>
              <a:t>3. </a:t>
            </a:r>
            <a:r>
              <a:rPr lang="en-US" altLang="zh-CN" sz="3000" i="1" dirty="0">
                <a:latin typeface="宋体" panose="02010600030101010101" pitchFamily="2" charset="-122"/>
              </a:rPr>
              <a:t>The Beatles</a:t>
            </a:r>
            <a:r>
              <a:rPr lang="en-US" altLang="zh-CN" sz="3000" dirty="0">
                <a:latin typeface="宋体" panose="02010600030101010101" pitchFamily="2" charset="-122"/>
              </a:rPr>
              <a:t> were an English </a:t>
            </a:r>
            <a:r>
              <a:rPr lang="en-US" altLang="zh-CN" sz="3000" dirty="0" smtClean="0">
                <a:latin typeface="宋体" panose="02010600030101010101" pitchFamily="2" charset="-122"/>
              </a:rPr>
              <a:t>______(</a:t>
            </a:r>
            <a:r>
              <a:rPr lang="zh-CN" altLang="en-US" sz="3000" dirty="0">
                <a:latin typeface="宋体" panose="02010600030101010101" pitchFamily="2" charset="-122"/>
              </a:rPr>
              <a:t>摇滚乐</a:t>
            </a:r>
            <a:r>
              <a:rPr lang="en-US" altLang="zh-CN" sz="3000" dirty="0">
                <a:latin typeface="宋体" panose="02010600030101010101" pitchFamily="2" charset="-122"/>
              </a:rPr>
              <a:t>) band that formed in Liverpool in 1960. </a:t>
            </a:r>
          </a:p>
          <a:p>
            <a:pPr eaLnBrk="1" hangingPunct="1"/>
            <a:r>
              <a:rPr lang="en-US" altLang="zh-CN" sz="3000" dirty="0">
                <a:latin typeface="宋体" panose="02010600030101010101" pitchFamily="2" charset="-122"/>
              </a:rPr>
              <a:t>4. </a:t>
            </a:r>
            <a:r>
              <a:rPr lang="en-US" altLang="zh-CN" sz="3000" i="1" dirty="0">
                <a:latin typeface="宋体" panose="02010600030101010101" pitchFamily="2" charset="-122"/>
              </a:rPr>
              <a:t>The Monkeys</a:t>
            </a:r>
            <a:r>
              <a:rPr lang="en-US" altLang="zh-CN" sz="3000" dirty="0">
                <a:latin typeface="宋体" panose="02010600030101010101" pitchFamily="2" charset="-122"/>
              </a:rPr>
              <a:t> sounds more l </a:t>
            </a:r>
            <a:r>
              <a:rPr lang="en-US" altLang="zh-CN" sz="3000" dirty="0" smtClean="0">
                <a:latin typeface="宋体" panose="02010600030101010101" pitchFamily="2" charset="-122"/>
              </a:rPr>
              <a:t>_____ </a:t>
            </a:r>
            <a:r>
              <a:rPr lang="en-US" altLang="zh-CN" sz="3000" dirty="0">
                <a:latin typeface="宋体" panose="02010600030101010101" pitchFamily="2" charset="-122"/>
              </a:rPr>
              <a:t>a kind of animal but not a band.</a:t>
            </a:r>
          </a:p>
          <a:p>
            <a:pPr eaLnBrk="1" hangingPunct="1"/>
            <a:r>
              <a:rPr lang="en-US" altLang="zh-CN" sz="3000" dirty="0">
                <a:latin typeface="宋体" panose="02010600030101010101" pitchFamily="2" charset="-122"/>
              </a:rPr>
              <a:t>5. Mary is from Paris. </a:t>
            </a:r>
            <a:r>
              <a:rPr lang="en-US" altLang="zh-CN" sz="3000" dirty="0" smtClean="0">
                <a:latin typeface="宋体" panose="02010600030101010101" pitchFamily="2" charset="-122"/>
              </a:rPr>
              <a:t>That’s </a:t>
            </a:r>
            <a:r>
              <a:rPr lang="en-US" altLang="zh-CN" sz="3000" dirty="0">
                <a:latin typeface="宋体" panose="02010600030101010101" pitchFamily="2" charset="-122"/>
              </a:rPr>
              <a:t>why she can speak F</a:t>
            </a:r>
            <a:r>
              <a:rPr lang="en-US" altLang="zh-CN" sz="3000" dirty="0" smtClean="0">
                <a:latin typeface="宋体" panose="02010600030101010101" pitchFamily="2" charset="-122"/>
              </a:rPr>
              <a:t>________ </a:t>
            </a:r>
            <a:r>
              <a:rPr lang="en-US" altLang="zh-CN" sz="3000" dirty="0">
                <a:latin typeface="宋体" panose="02010600030101010101" pitchFamily="2" charset="-122"/>
              </a:rPr>
              <a:t>very well.</a:t>
            </a:r>
            <a:endParaRPr lang="zh-CN" altLang="en-US" sz="30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758113" y="1590676"/>
            <a:ext cx="928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pop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711450" y="2644775"/>
            <a:ext cx="1377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bands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184899" y="3110707"/>
            <a:ext cx="10699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rock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811838" y="4028282"/>
            <a:ext cx="9588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like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736724" y="5375275"/>
            <a:ext cx="1482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French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6147" name="文本框 99"/>
          <p:cNvSpPr txBox="1">
            <a:spLocks noChangeArrowheads="1"/>
          </p:cNvSpPr>
          <p:nvPr/>
        </p:nvSpPr>
        <p:spPr bwMode="auto">
          <a:xfrm>
            <a:off x="-41275" y="1093788"/>
            <a:ext cx="91694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二、根据中文提示完成句子，词数不限。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6. </a:t>
            </a:r>
            <a:r>
              <a:rPr lang="zh-CN" altLang="en-US" sz="3200" dirty="0">
                <a:latin typeface="宋体" panose="02010600030101010101" pitchFamily="2" charset="-122"/>
              </a:rPr>
              <a:t>为什么你喜欢听乡村音乐？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Why do you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___________________?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7. </a:t>
            </a:r>
            <a:r>
              <a:rPr lang="zh-CN" altLang="en-US" sz="3200" dirty="0">
                <a:latin typeface="宋体" panose="02010600030101010101" pitchFamily="2" charset="-122"/>
              </a:rPr>
              <a:t>听乡村音乐是一种放松的方式。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Listening to country music is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____________.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8. </a:t>
            </a:r>
            <a:r>
              <a:rPr lang="zh-CN" altLang="en-US" sz="3200" dirty="0">
                <a:latin typeface="宋体" panose="02010600030101010101" pitchFamily="2" charset="-122"/>
              </a:rPr>
              <a:t>事实上，露丝已经弹奏了一段流行音乐。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In fact, </a:t>
            </a:r>
            <a:r>
              <a:rPr lang="en-US" altLang="zh-CN" sz="3200" dirty="0" smtClean="0">
                <a:latin typeface="宋体" panose="02010600030101010101" pitchFamily="2" charset="-122"/>
              </a:rPr>
              <a:t>Rose _________a </a:t>
            </a:r>
            <a:r>
              <a:rPr lang="en-US" altLang="zh-CN" sz="3200" dirty="0">
                <a:latin typeface="宋体" panose="02010600030101010101" pitchFamily="2" charset="-122"/>
              </a:rPr>
              <a:t>piece </a:t>
            </a:r>
            <a:r>
              <a:rPr lang="en-US" altLang="zh-CN" sz="3200" dirty="0" smtClean="0">
                <a:latin typeface="宋体" panose="02010600030101010101" pitchFamily="2" charset="-122"/>
              </a:rPr>
              <a:t>of_________.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214563" y="2058988"/>
            <a:ext cx="3335337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like country music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024563" y="2978151"/>
            <a:ext cx="26797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 a way to relax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717801" y="401955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 has played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746875" y="3992563"/>
            <a:ext cx="2025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pop music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7171" name="文本框 99"/>
          <p:cNvSpPr txBox="1">
            <a:spLocks noChangeArrowheads="1"/>
          </p:cNvSpPr>
          <p:nvPr/>
        </p:nvSpPr>
        <p:spPr bwMode="auto">
          <a:xfrm>
            <a:off x="-25400" y="995363"/>
            <a:ext cx="91567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9. ---</a:t>
            </a:r>
            <a:r>
              <a:rPr lang="zh-CN" altLang="en-US" sz="3200" dirty="0">
                <a:latin typeface="宋体" panose="02010600030101010101" pitchFamily="2" charset="-122"/>
              </a:rPr>
              <a:t>你对摇滚乐感觉如何？</a:t>
            </a:r>
          </a:p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  </a:t>
            </a:r>
            <a:r>
              <a:rPr lang="en-US" altLang="zh-CN" sz="3200" dirty="0">
                <a:latin typeface="宋体" panose="02010600030101010101" pitchFamily="2" charset="-122"/>
              </a:rPr>
              <a:t>---</a:t>
            </a:r>
            <a:r>
              <a:rPr lang="zh-CN" altLang="en-US" sz="3200" dirty="0">
                <a:latin typeface="宋体" panose="02010600030101010101" pitchFamily="2" charset="-122"/>
              </a:rPr>
              <a:t>我想跟着它跳舞。</a:t>
            </a:r>
          </a:p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  </a:t>
            </a:r>
            <a:r>
              <a:rPr lang="en-US" altLang="zh-CN" sz="3200" dirty="0">
                <a:latin typeface="宋体" panose="02010600030101010101" pitchFamily="2" charset="-122"/>
              </a:rPr>
              <a:t>--- How does rock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________________?  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-- I want to dance to it.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10. </a:t>
            </a:r>
            <a:r>
              <a:rPr lang="zh-CN" altLang="en-US" sz="3200" dirty="0">
                <a:latin typeface="宋体" panose="02010600030101010101" pitchFamily="2" charset="-122"/>
              </a:rPr>
              <a:t>我已经听到这首歌，但我不认为它会流行。</a:t>
            </a:r>
          </a:p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    </a:t>
            </a:r>
            <a:r>
              <a:rPr lang="en-US" altLang="zh-CN" sz="3200" dirty="0">
                <a:latin typeface="宋体" panose="02010600030101010101" pitchFamily="2" charset="-122"/>
              </a:rPr>
              <a:t>_______________the song but I don’t think it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__________________. 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433888" y="1897063"/>
            <a:ext cx="326866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make you feel 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39813" y="3441700"/>
            <a:ext cx="51784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I’ve listened to 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724818" y="3900488"/>
            <a:ext cx="3732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will be popular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8195" name="文本框 99"/>
          <p:cNvSpPr txBox="1">
            <a:spLocks noChangeArrowheads="1"/>
          </p:cNvSpPr>
          <p:nvPr/>
        </p:nvSpPr>
        <p:spPr bwMode="auto">
          <a:xfrm>
            <a:off x="307975" y="954088"/>
            <a:ext cx="86074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三、单项选择 </a:t>
            </a:r>
            <a:r>
              <a:rPr lang="en-US" altLang="zh-CN" sz="3200" dirty="0">
                <a:latin typeface="宋体" panose="02010600030101010101" pitchFamily="2" charset="-122"/>
              </a:rPr>
              <a:t>(</a:t>
            </a:r>
            <a:r>
              <a:rPr lang="zh-CN" altLang="en-US" sz="3200" dirty="0">
                <a:latin typeface="宋体" panose="02010600030101010101" pitchFamily="2" charset="-122"/>
              </a:rPr>
              <a:t>现在完成时专练</a:t>
            </a:r>
            <a:r>
              <a:rPr lang="en-US" altLang="zh-CN" sz="3200" dirty="0">
                <a:latin typeface="宋体" panose="02010600030101010101" pitchFamily="2" charset="-122"/>
              </a:rPr>
              <a:t>)</a:t>
            </a:r>
            <a:r>
              <a:rPr lang="zh-CN" altLang="en-US" sz="3200" dirty="0">
                <a:latin typeface="宋体" panose="02010600030101010101" pitchFamily="2" charset="-122"/>
              </a:rPr>
              <a:t>。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 11. My aunt is a writer. </a:t>
            </a:r>
            <a:r>
              <a:rPr lang="en-US" altLang="zh-CN" sz="3200" dirty="0" smtClean="0">
                <a:latin typeface="宋体" panose="02010600030101010101" pitchFamily="2" charset="-122"/>
              </a:rPr>
              <a:t>She </a:t>
            </a:r>
            <a:r>
              <a:rPr lang="en-US" altLang="zh-CN" sz="3200" u="sng" dirty="0" smtClean="0">
                <a:latin typeface="宋体" panose="02010600030101010101" pitchFamily="2" charset="-122"/>
              </a:rPr>
              <a:t>___   </a:t>
            </a:r>
            <a:r>
              <a:rPr lang="en-US" altLang="zh-CN" sz="3200" dirty="0" smtClean="0"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more than ten books since 1980.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writes    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wrote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C. has written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will write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 12. I</a:t>
            </a:r>
            <a:r>
              <a:rPr lang="en-US" altLang="zh-CN" sz="3200" u="sng" dirty="0">
                <a:latin typeface="宋体" panose="02010600030101010101" pitchFamily="2" charset="-122"/>
              </a:rPr>
              <a:t>   </a:t>
            </a:r>
            <a:r>
              <a:rPr lang="en-US" altLang="zh-CN" sz="3200" u="sng" dirty="0" smtClean="0"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my homework, I guess I can't join you.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don't finish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didn't finish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C. haven't finished   D. won't finish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23875" y="1439863"/>
            <a:ext cx="4603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66738" y="3429000"/>
            <a:ext cx="417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9219" name="文本框 99"/>
          <p:cNvSpPr txBox="1">
            <a:spLocks noChangeArrowheads="1"/>
          </p:cNvSpPr>
          <p:nvPr/>
        </p:nvSpPr>
        <p:spPr bwMode="auto">
          <a:xfrm>
            <a:off x="42863" y="839788"/>
            <a:ext cx="908685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13. – Does Mike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 </a:t>
            </a:r>
            <a:r>
              <a:rPr lang="en-US" altLang="zh-CN" sz="3200" dirty="0">
                <a:latin typeface="宋体" panose="02010600030101010101" pitchFamily="2" charset="-122"/>
              </a:rPr>
              <a:t>a toothache?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– No he doesn’t. He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 </a:t>
            </a:r>
            <a:r>
              <a:rPr lang="en-US" altLang="zh-CN" sz="3200" dirty="0">
                <a:latin typeface="宋体" panose="02010600030101010101" pitchFamily="2" charset="-122"/>
              </a:rPr>
              <a:t>a bad cold.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	A. have; has	           B. has; has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C. have; have	           D. has; have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14. —Excuse me, where is Mr. Brown's office?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—Sorry, I don't know.  I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 </a:t>
            </a:r>
            <a:r>
              <a:rPr lang="en-US" altLang="zh-CN" sz="3200" dirty="0">
                <a:latin typeface="宋体" panose="02010600030101010101" pitchFamily="2" charset="-122"/>
              </a:rPr>
              <a:t>here for only a few days.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work        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worked 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C. have worked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will work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63525" y="852488"/>
            <a:ext cx="3206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63525" y="2786063"/>
            <a:ext cx="3619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10243" name="文本框 99"/>
          <p:cNvSpPr txBox="1">
            <a:spLocks noChangeArrowheads="1"/>
          </p:cNvSpPr>
          <p:nvPr/>
        </p:nvSpPr>
        <p:spPr bwMode="auto">
          <a:xfrm>
            <a:off x="1588" y="941388"/>
            <a:ext cx="912812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(   ) 15. So far</a:t>
            </a:r>
            <a:r>
              <a:rPr lang="zh-CN" altLang="en-US" sz="3200" dirty="0">
                <a:latin typeface="宋体" panose="02010600030101010101" pitchFamily="2" charset="-122"/>
              </a:rPr>
              <a:t>，</a:t>
            </a:r>
            <a:r>
              <a:rPr lang="en-US" altLang="zh-CN" sz="3200" dirty="0">
                <a:latin typeface="宋体" panose="02010600030101010101" pitchFamily="2" charset="-122"/>
              </a:rPr>
              <a:t>I </a:t>
            </a:r>
            <a:r>
              <a:rPr lang="en-US" altLang="zh-CN" sz="3200" u="sng" dirty="0">
                <a:latin typeface="宋体" panose="02010600030101010101" pitchFamily="2" charset="-122"/>
              </a:rPr>
              <a:t>  </a:t>
            </a:r>
            <a:r>
              <a:rPr lang="en-US" altLang="zh-CN" sz="3200" u="sng" dirty="0" smtClean="0">
                <a:latin typeface="宋体" panose="02010600030101010101" pitchFamily="2" charset="-122"/>
              </a:rPr>
              <a:t>  </a:t>
            </a:r>
            <a:r>
              <a:rPr lang="en-US" altLang="zh-CN" sz="3200" dirty="0" smtClean="0"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five records of country music</a:t>
            </a:r>
            <a:r>
              <a:rPr lang="zh-CN" altLang="en-US" sz="3200" dirty="0">
                <a:latin typeface="宋体" panose="02010600030101010101" pitchFamily="2" charset="-122"/>
              </a:rPr>
              <a:t>．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</a:t>
            </a:r>
            <a:r>
              <a:rPr lang="zh-CN" altLang="en-US" sz="3200" dirty="0">
                <a:latin typeface="宋体" panose="02010600030101010101" pitchFamily="2" charset="-122"/>
              </a:rPr>
              <a:t>．</a:t>
            </a:r>
            <a:r>
              <a:rPr lang="en-US" altLang="zh-CN" sz="3200" dirty="0">
                <a:latin typeface="宋体" panose="02010600030101010101" pitchFamily="2" charset="-122"/>
              </a:rPr>
              <a:t>make 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zh-CN" altLang="en-US" sz="3200" dirty="0">
                <a:latin typeface="宋体" panose="02010600030101010101" pitchFamily="2" charset="-122"/>
              </a:rPr>
              <a:t>．</a:t>
            </a:r>
            <a:r>
              <a:rPr lang="en-US" altLang="zh-CN" sz="3200" dirty="0">
                <a:latin typeface="宋体" panose="02010600030101010101" pitchFamily="2" charset="-122"/>
              </a:rPr>
              <a:t>made 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C</a:t>
            </a:r>
            <a:r>
              <a:rPr lang="zh-CN" altLang="en-US" sz="3200" dirty="0">
                <a:latin typeface="宋体" panose="02010600030101010101" pitchFamily="2" charset="-122"/>
              </a:rPr>
              <a:t>．</a:t>
            </a:r>
            <a:r>
              <a:rPr lang="en-US" altLang="zh-CN" sz="3200" dirty="0">
                <a:latin typeface="宋体" panose="02010600030101010101" pitchFamily="2" charset="-122"/>
              </a:rPr>
              <a:t>will make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zh-CN" altLang="en-US" sz="3200" dirty="0">
                <a:latin typeface="宋体" panose="02010600030101010101" pitchFamily="2" charset="-122"/>
              </a:rPr>
              <a:t>．</a:t>
            </a:r>
            <a:r>
              <a:rPr lang="en-US" altLang="zh-CN" sz="3200" dirty="0">
                <a:latin typeface="宋体" panose="02010600030101010101" pitchFamily="2" charset="-122"/>
              </a:rPr>
              <a:t>have made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85750" y="981075"/>
            <a:ext cx="376238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1325</Words>
  <Application>Microsoft Office PowerPoint</Application>
  <PresentationFormat>全屏显示(4:3)</PresentationFormat>
  <Paragraphs>202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2022-01-21T01:17:20Z</dcterms:created>
  <dcterms:modified xsi:type="dcterms:W3CDTF">2023-01-17T03:24:27Z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1824D5A4C0914D96A377CF9066B4BF48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