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4A3BC-5E46-4C73-8BDA-36B3D9D39D4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E08E9-FD65-4BBA-BB3A-19C92F0F17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4B85-6862-40BE-A7A4-05AB21CC6C1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139702"/>
            <a:ext cx="9144000" cy="1008112"/>
          </a:xfrm>
        </p:spPr>
        <p:txBody>
          <a:bodyPr/>
          <a:lstStyle/>
          <a:p>
            <a:r>
              <a:rPr lang="en-US" altLang="zh-CN" sz="4400" b="1" dirty="0"/>
              <a:t>How can we keep </a:t>
            </a:r>
            <a:r>
              <a:rPr lang="en-US" altLang="zh-CN" sz="4400" b="1" dirty="0" smtClean="0"/>
              <a:t>healthy?</a:t>
            </a:r>
            <a:endParaRPr lang="zh-CN" altLang="en-US" sz="4400" dirty="0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683568" y="771550"/>
            <a:ext cx="7545579" cy="994410"/>
          </a:xfrm>
        </p:spPr>
        <p:txBody>
          <a:bodyPr/>
          <a:lstStyle/>
          <a:p>
            <a:r>
              <a:rPr lang="en-US" sz="4000" dirty="0" smtClean="0"/>
              <a:t>Unit 3 Health</a:t>
            </a:r>
            <a:endParaRPr lang="zh-CN" altLang="en-US" sz="4000" dirty="0"/>
          </a:p>
        </p:txBody>
      </p:sp>
      <p:sp>
        <p:nvSpPr>
          <p:cNvPr id="5" name="矩形 4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5" descr="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050" y="0"/>
            <a:ext cx="4751388" cy="267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200818164447805_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3219450"/>
            <a:ext cx="2025650" cy="161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7"/>
          <p:cNvSpPr>
            <a:spLocks noChangeArrowheads="1"/>
          </p:cNvSpPr>
          <p:nvPr/>
        </p:nvSpPr>
        <p:spPr bwMode="auto">
          <a:xfrm rot="10800000">
            <a:off x="395289" y="2733675"/>
            <a:ext cx="6192837" cy="647700"/>
          </a:xfrm>
          <a:prstGeom prst="wedgeRoundRectCallout">
            <a:avLst>
              <a:gd name="adj1" fmla="val 6958"/>
              <a:gd name="adj2" fmla="val 14631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rot="10800000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000">
                <a:latin typeface="+mn-lt"/>
              </a:rPr>
              <a:t>Here’s an apple for you.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19138" y="3543300"/>
            <a:ext cx="8424862" cy="17851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i="1" dirty="0">
                <a:latin typeface="+mn-lt"/>
              </a:rPr>
              <a:t>An </a:t>
            </a:r>
            <a:r>
              <a:rPr lang="en-US" altLang="zh-CN" sz="4400" i="1" dirty="0" smtClean="0">
                <a:latin typeface="+mn-lt"/>
              </a:rPr>
              <a:t>apple </a:t>
            </a:r>
            <a:r>
              <a:rPr lang="en-US" altLang="zh-CN" sz="4400" i="1" dirty="0">
                <a:latin typeface="+mn-lt"/>
              </a:rPr>
              <a:t>a day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i="1" dirty="0">
                <a:latin typeface="+mn-lt"/>
              </a:rPr>
              <a:t>keeps the </a:t>
            </a:r>
            <a:r>
              <a:rPr lang="en-US" altLang="zh-CN" sz="4400" i="1" dirty="0" smtClean="0">
                <a:latin typeface="+mn-lt"/>
              </a:rPr>
              <a:t>doctor </a:t>
            </a:r>
            <a:r>
              <a:rPr lang="en-US" altLang="zh-CN" sz="4400" i="1" dirty="0">
                <a:latin typeface="+mn-lt"/>
              </a:rPr>
              <a:t>away 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2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2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94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94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  <p:bldP spid="12296" grpId="0" autoUpdateAnimBg="0"/>
      <p:bldP spid="12296" grpId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684213" y="411957"/>
            <a:ext cx="831691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i="1">
                <a:latin typeface="+mn-lt"/>
              </a:rPr>
              <a:t>How can we keep healthy?</a:t>
            </a:r>
          </a:p>
        </p:txBody>
      </p:sp>
      <p:pic>
        <p:nvPicPr>
          <p:cNvPr id="12293" name="Picture 6" descr="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70338" y="2031207"/>
            <a:ext cx="5173662" cy="261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" y="2085976"/>
            <a:ext cx="4608513" cy="259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U3L3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250032"/>
            <a:ext cx="3962400" cy="205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9" y="3274219"/>
            <a:ext cx="8893175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i="1" dirty="0">
                <a:latin typeface="+mn-lt"/>
              </a:rPr>
              <a:t>We </a:t>
            </a:r>
            <a:r>
              <a:rPr lang="en-US" altLang="zh-CN" sz="4400" i="1" dirty="0" smtClean="0">
                <a:latin typeface="+mn-lt"/>
              </a:rPr>
              <a:t>should </a:t>
            </a:r>
            <a:r>
              <a:rPr lang="en-US" altLang="zh-CN" sz="4400" i="1" dirty="0">
                <a:solidFill>
                  <a:srgbClr val="FF0000"/>
                </a:solidFill>
                <a:latin typeface="+mn-lt"/>
              </a:rPr>
              <a:t>have</a:t>
            </a:r>
            <a:r>
              <a:rPr lang="en-US" altLang="zh-CN" sz="4400" i="1" dirty="0">
                <a:latin typeface="+mn-lt"/>
              </a:rPr>
              <a:t> </a:t>
            </a:r>
            <a:r>
              <a:rPr lang="en-US" altLang="zh-CN" sz="4400" i="1" dirty="0">
                <a:solidFill>
                  <a:srgbClr val="FF0000"/>
                </a:solidFill>
                <a:latin typeface="+mn-lt"/>
              </a:rPr>
              <a:t>enough sleep</a:t>
            </a:r>
            <a:r>
              <a:rPr lang="en-US" altLang="zh-CN" sz="4400" i="1" dirty="0">
                <a:latin typeface="+mn-lt"/>
              </a:rPr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9751" y="4137422"/>
            <a:ext cx="7993063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>
                <a:latin typeface="+mn-lt"/>
              </a:rPr>
              <a:t>It makes us healthy and strong.</a:t>
            </a:r>
          </a:p>
        </p:txBody>
      </p:sp>
      <p:pic>
        <p:nvPicPr>
          <p:cNvPr id="14343" name="Picture 7" descr="2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176713" cy="234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68313" y="2518172"/>
            <a:ext cx="8820150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i="1" dirty="0">
                <a:latin typeface="+mn-lt"/>
              </a:rPr>
              <a:t>We </a:t>
            </a:r>
            <a:r>
              <a:rPr lang="en-US" altLang="zh-CN" sz="4400" i="1" dirty="0" smtClean="0">
                <a:latin typeface="+mn-lt"/>
              </a:rPr>
              <a:t>should </a:t>
            </a:r>
            <a:r>
              <a:rPr lang="en-US" altLang="zh-CN" sz="4400" i="1" dirty="0">
                <a:solidFill>
                  <a:srgbClr val="FF0000"/>
                </a:solidFill>
                <a:latin typeface="+mn-lt"/>
              </a:rPr>
              <a:t>do sports</a:t>
            </a:r>
            <a:r>
              <a:rPr lang="en-US" altLang="zh-CN" sz="4400" i="1" dirty="0">
                <a:latin typeface="+mn-lt"/>
              </a:rPr>
              <a:t> everyday.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  <p:bldP spid="14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0825" y="3003948"/>
            <a:ext cx="871378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>
                <a:latin typeface="+mn-lt"/>
              </a:rPr>
              <a:t>We should </a:t>
            </a:r>
            <a:r>
              <a:rPr lang="en-US" altLang="zh-CN" sz="4000" i="1">
                <a:solidFill>
                  <a:srgbClr val="FF0000"/>
                </a:solidFill>
                <a:latin typeface="+mn-lt"/>
              </a:rPr>
              <a:t>eat  fruits and vegetables.</a:t>
            </a:r>
          </a:p>
        </p:txBody>
      </p:sp>
      <p:pic>
        <p:nvPicPr>
          <p:cNvPr id="15365" name="Picture 5" descr="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513" y="141685"/>
            <a:ext cx="5173662" cy="261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971550" y="3706417"/>
            <a:ext cx="7704138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i="1" dirty="0">
                <a:latin typeface="+mn-lt"/>
              </a:rPr>
              <a:t>     </a:t>
            </a:r>
            <a:r>
              <a:rPr lang="en-US" altLang="zh-CN" sz="4000" i="1" dirty="0">
                <a:latin typeface="+mn-lt"/>
              </a:rPr>
              <a:t>An </a:t>
            </a:r>
            <a:r>
              <a:rPr lang="en-US" altLang="zh-CN" sz="4000" i="1" dirty="0" smtClean="0">
                <a:latin typeface="+mn-lt"/>
              </a:rPr>
              <a:t>apple </a:t>
            </a:r>
            <a:r>
              <a:rPr lang="en-US" altLang="zh-CN" sz="4000" i="1" dirty="0">
                <a:latin typeface="+mn-lt"/>
              </a:rPr>
              <a:t>a day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keeps the </a:t>
            </a:r>
            <a:r>
              <a:rPr lang="en-US" altLang="zh-CN" sz="4000" i="1" dirty="0" smtClean="0">
                <a:latin typeface="+mn-lt"/>
              </a:rPr>
              <a:t>doctor </a:t>
            </a:r>
            <a:r>
              <a:rPr lang="en-US" altLang="zh-CN" sz="4000" i="1" dirty="0">
                <a:latin typeface="+mn-lt"/>
              </a:rPr>
              <a:t>away 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851" y="2950369"/>
            <a:ext cx="8424863" cy="13234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>
                <a:latin typeface="+mn-lt"/>
              </a:rPr>
              <a:t>We shouldn’t </a:t>
            </a:r>
            <a:r>
              <a:rPr lang="en-US" altLang="zh-CN" sz="4000" i="1">
                <a:solidFill>
                  <a:srgbClr val="FF0000"/>
                </a:solidFill>
                <a:latin typeface="+mn-lt"/>
              </a:rPr>
              <a:t>play computer games</a:t>
            </a:r>
            <a:r>
              <a:rPr lang="en-US" altLang="zh-CN" sz="4000" i="1">
                <a:latin typeface="+mn-lt"/>
              </a:rPr>
              <a:t> for too long.</a:t>
            </a:r>
            <a:endParaRPr lang="en-US" altLang="zh-CN" sz="4000" i="1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6389" name="Picture 5" descr="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4076" y="0"/>
            <a:ext cx="4824413" cy="271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9750" y="4030266"/>
            <a:ext cx="5975350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i="1" dirty="0" smtClean="0">
                <a:latin typeface="+mn-lt"/>
              </a:rPr>
              <a:t>It’s </a:t>
            </a:r>
            <a:r>
              <a:rPr lang="en-US" altLang="zh-CN" sz="4800" i="1" dirty="0">
                <a:latin typeface="+mn-lt"/>
              </a:rPr>
              <a:t>bad for our eyes.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9" y="3003948"/>
            <a:ext cx="8497887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We shouldn’t </a:t>
            </a:r>
            <a:r>
              <a:rPr lang="en-US" altLang="zh-CN" sz="4000" i="1" dirty="0">
                <a:solidFill>
                  <a:srgbClr val="FF0000"/>
                </a:solidFill>
                <a:latin typeface="+mn-lt"/>
              </a:rPr>
              <a:t>eat too much junk food.</a:t>
            </a:r>
          </a:p>
        </p:txBody>
      </p:sp>
      <p:pic>
        <p:nvPicPr>
          <p:cNvPr id="17413" name="Picture 5" descr="2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1" y="0"/>
            <a:ext cx="4746625" cy="267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8314" y="3651648"/>
            <a:ext cx="8281987" cy="16312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latin typeface="+mn-lt"/>
              </a:rPr>
              <a:t>Junk food is not good for our health.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latin typeface="+mn-lt"/>
              </a:rPr>
              <a:t>It makes us fat.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68313" y="357188"/>
            <a:ext cx="831691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i="1" dirty="0">
                <a:solidFill>
                  <a:srgbClr val="FF0000"/>
                </a:solidFill>
                <a:latin typeface="+mn-lt"/>
              </a:rPr>
              <a:t>How can we keep healthy?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539750" y="1383507"/>
            <a:ext cx="860425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solidFill>
                  <a:schemeClr val="tx2"/>
                </a:solidFill>
                <a:latin typeface="+mn-lt"/>
              </a:rPr>
              <a:t>We </a:t>
            </a:r>
            <a:r>
              <a:rPr lang="en-US" altLang="zh-CN" sz="4000" i="1" dirty="0" smtClean="0">
                <a:solidFill>
                  <a:schemeClr val="tx2"/>
                </a:solidFill>
                <a:latin typeface="+mn-lt"/>
              </a:rPr>
              <a:t>should </a:t>
            </a:r>
            <a:r>
              <a:rPr lang="en-US" altLang="zh-CN" sz="4000" i="1" dirty="0">
                <a:solidFill>
                  <a:schemeClr val="tx2"/>
                </a:solidFill>
                <a:latin typeface="+mn-lt"/>
              </a:rPr>
              <a:t>do exercise everyday.</a:t>
            </a:r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We should take a good rest.</a:t>
            </a:r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We </a:t>
            </a:r>
            <a:r>
              <a:rPr lang="en-US" altLang="zh-CN" sz="4000" i="1" dirty="0" smtClean="0">
                <a:latin typeface="+mn-lt"/>
              </a:rPr>
              <a:t>should </a:t>
            </a:r>
            <a:r>
              <a:rPr lang="en-US" altLang="zh-CN" sz="4000" i="1" dirty="0">
                <a:latin typeface="+mn-lt"/>
              </a:rPr>
              <a:t>drink some water.</a:t>
            </a:r>
          </a:p>
          <a:p>
            <a:pPr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We </a:t>
            </a:r>
            <a:r>
              <a:rPr lang="en-US" altLang="zh-CN" sz="4000" i="1" dirty="0" smtClean="0">
                <a:latin typeface="+mn-lt"/>
              </a:rPr>
              <a:t>shouldn’t</a:t>
            </a:r>
            <a:r>
              <a:rPr lang="en-US" altLang="zh-CN" sz="6000" i="1" dirty="0" smtClean="0">
                <a:latin typeface="+mn-lt"/>
              </a:rPr>
              <a:t>……</a:t>
            </a:r>
            <a:endParaRPr lang="en-US" altLang="zh-CN" sz="6600" i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80cb39dbb6fd52669cd8807aa918972bd50735fae7cd16d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27397"/>
            <a:ext cx="9144000" cy="527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0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86916"/>
            <a:ext cx="4451350" cy="250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19250" y="2680098"/>
            <a:ext cx="612140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What’s wrong with you?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63713" y="3381376"/>
            <a:ext cx="5040312" cy="16312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I cough.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I have a </a:t>
            </a:r>
            <a:r>
              <a:rPr lang="en-US" altLang="zh-CN" sz="4000" i="1" dirty="0" smtClean="0">
                <a:latin typeface="+mn-lt"/>
              </a:rPr>
              <a:t>bad </a:t>
            </a:r>
            <a:r>
              <a:rPr lang="en-US" altLang="zh-CN" sz="4000" i="1" dirty="0">
                <a:latin typeface="+mn-lt"/>
              </a:rPr>
              <a:t>cold.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0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6" y="0"/>
            <a:ext cx="4968875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95513" y="2895601"/>
            <a:ext cx="5256212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i="1" dirty="0">
                <a:latin typeface="+mn-lt"/>
              </a:rPr>
              <a:t>What’s wrong with you?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600" i="1" dirty="0">
              <a:latin typeface="+mn-lt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11413" y="3706416"/>
            <a:ext cx="547211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i="1" dirty="0">
                <a:latin typeface="+mn-lt"/>
              </a:rPr>
              <a:t>I have a </a:t>
            </a:r>
            <a:r>
              <a:rPr lang="en-US" altLang="zh-CN" sz="3600" i="1" dirty="0" smtClean="0">
                <a:latin typeface="+mn-lt"/>
              </a:rPr>
              <a:t>fever</a:t>
            </a:r>
            <a:r>
              <a:rPr lang="en-US" altLang="zh-CN" sz="3600" i="1" dirty="0">
                <a:latin typeface="+mn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0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5535"/>
            <a:ext cx="492919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032250" y="1500180"/>
            <a:ext cx="511175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i="1" dirty="0">
                <a:latin typeface="+mn-lt"/>
              </a:rPr>
              <a:t>What’s wrong with you?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57562" y="2357437"/>
            <a:ext cx="5586439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I  </a:t>
            </a:r>
            <a:r>
              <a:rPr lang="en-US" altLang="zh-CN" sz="4000" i="1" dirty="0" smtClean="0">
                <a:latin typeface="+mn-lt"/>
              </a:rPr>
              <a:t>have </a:t>
            </a:r>
            <a:r>
              <a:rPr lang="en-US" altLang="zh-CN" sz="4000" i="1" dirty="0">
                <a:latin typeface="+mn-lt"/>
              </a:rPr>
              <a:t>a </a:t>
            </a:r>
            <a:r>
              <a:rPr lang="en-US" altLang="zh-CN" sz="4000" i="1" dirty="0" smtClean="0">
                <a:latin typeface="+mn-lt"/>
              </a:rPr>
              <a:t>bad </a:t>
            </a:r>
            <a:r>
              <a:rPr lang="en-US" altLang="zh-CN" sz="4000" i="1" dirty="0">
                <a:latin typeface="+mn-lt"/>
              </a:rPr>
              <a:t>headache.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0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42988" y="627460"/>
            <a:ext cx="5291138" cy="297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700339" y="1168004"/>
            <a:ext cx="6048375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i="1" dirty="0">
                <a:latin typeface="+mn-lt"/>
              </a:rPr>
              <a:t>What’s wrong with you?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03576" y="2031206"/>
            <a:ext cx="5400675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i="1" dirty="0">
                <a:latin typeface="+mn-lt"/>
              </a:rPr>
              <a:t>I feel cold.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0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1" y="357187"/>
            <a:ext cx="21240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0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305050" cy="163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0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195263"/>
            <a:ext cx="2520950" cy="141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0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3050" y="195263"/>
            <a:ext cx="2520950" cy="141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68313" y="1600200"/>
            <a:ext cx="2087562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+mn-lt"/>
              </a:rPr>
              <a:t>have a headache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771776" y="1545431"/>
            <a:ext cx="1439863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+mn-lt"/>
              </a:rPr>
              <a:t>have a fever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716464" y="1600200"/>
            <a:ext cx="172878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latin typeface="+mn-lt"/>
              </a:rPr>
              <a:t>feel cold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235826" y="1653779"/>
            <a:ext cx="143986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latin typeface="+mn-lt"/>
              </a:rPr>
              <a:t>cough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187451" y="2895600"/>
            <a:ext cx="5832475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5400" b="1" i="1">
                <a:solidFill>
                  <a:srgbClr val="FF0000"/>
                </a:solidFill>
                <a:latin typeface="+mn-lt"/>
              </a:rPr>
              <a:t>How can we do?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  <p:bldP spid="8203" grpId="0" autoUpdateAnimBg="0"/>
      <p:bldP spid="8204" grpId="0" autoUpdateAnimBg="0"/>
      <p:bldP spid="820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6" descr="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70400" y="250031"/>
            <a:ext cx="4673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39750" y="1113235"/>
            <a:ext cx="424815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i="1">
                <a:latin typeface="+mn-lt"/>
              </a:rPr>
              <a:t>Let’s go and see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i="1">
                <a:latin typeface="+mn-lt"/>
              </a:rPr>
              <a:t>the doctor.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10800000">
            <a:off x="2987676" y="2842023"/>
            <a:ext cx="4608513" cy="194429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folHlink"/>
          </a:solidFill>
          <a:ln w="9525">
            <a:solidFill>
              <a:srgbClr val="FF0000"/>
            </a:solidFill>
            <a:miter lim="800000"/>
          </a:ln>
          <a:effectLst/>
        </p:spPr>
        <p:txBody>
          <a:bodyPr rot="10800000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400">
                <a:latin typeface="+mn-lt"/>
              </a:rPr>
              <a:t>Take some medicine,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400">
                <a:latin typeface="+mn-lt"/>
              </a:rPr>
              <a:t>you’ll be all right.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8176" y="195263"/>
            <a:ext cx="4608513" cy="259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55650" y="2895600"/>
            <a:ext cx="7200900" cy="144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i="1">
                <a:latin typeface="+mn-lt"/>
              </a:rPr>
              <a:t>Take the medicine </a:t>
            </a:r>
            <a:r>
              <a:rPr lang="en-US" altLang="zh-CN" sz="4400" b="1" i="1">
                <a:solidFill>
                  <a:srgbClr val="FF0000"/>
                </a:solidFill>
                <a:latin typeface="+mn-lt"/>
              </a:rPr>
              <a:t>on time</a:t>
            </a:r>
            <a:r>
              <a:rPr lang="en-US" altLang="zh-CN" sz="4400" b="1" i="1">
                <a:latin typeface="+mn-lt"/>
              </a:rPr>
              <a:t> and </a:t>
            </a:r>
            <a:r>
              <a:rPr lang="en-US" altLang="zh-CN" sz="4400" b="1" i="1">
                <a:solidFill>
                  <a:srgbClr val="FF0000"/>
                </a:solidFill>
                <a:latin typeface="+mn-lt"/>
              </a:rPr>
              <a:t>drink some water</a:t>
            </a:r>
            <a:r>
              <a:rPr lang="en-US" altLang="zh-CN" sz="4400" b="1" i="1">
                <a:latin typeface="+mn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 descr="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6" y="141685"/>
            <a:ext cx="5178425" cy="291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76375" y="3274219"/>
            <a:ext cx="6408738" cy="144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i="1">
                <a:latin typeface="+mn-lt"/>
              </a:rPr>
              <a:t>Take a good rest. You’ll get well soon.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3 Health Lesson 3_课件1</Template>
  <TotalTime>0</TotalTime>
  <Words>243</Words>
  <Application>Microsoft Office PowerPoint</Application>
  <PresentationFormat>全屏显示(16:9)</PresentationFormat>
  <Paragraphs>60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3 Health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2020-06-20T01:42:00Z</dcterms:created>
  <dcterms:modified xsi:type="dcterms:W3CDTF">2023-01-17T03:24:36Z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706708B779C24A6FB3DD7912D952D271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