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7" r:id="rId6"/>
    <p:sldId id="268" r:id="rId7"/>
    <p:sldId id="270" r:id="rId8"/>
    <p:sldId id="271" r:id="rId9"/>
    <p:sldId id="269" r:id="rId10"/>
    <p:sldId id="272" r:id="rId11"/>
    <p:sldId id="273" r:id="rId12"/>
    <p:sldId id="274" r:id="rId13"/>
    <p:sldId id="275" r:id="rId14"/>
    <p:sldId id="276" r:id="rId15"/>
    <p:sldId id="277" r:id="rId16"/>
    <p:sldId id="261" r:id="rId17"/>
    <p:sldId id="262" r:id="rId18"/>
    <p:sldId id="263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5329F6A-F7E8-4040-AF0F-82C0E736C34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3B7CC79-2CA6-4266-BACE-D14721101F5C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560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E4B4CCFB-3109-488C-92F1-B239725BADFC}" type="slidenum">
              <a:rPr lang="zh-CN" altLang="en-US"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482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0296654-0E64-4D3D-B100-1F510F17F567}" type="slidenum">
              <a:rPr lang="zh-CN" altLang="en-US"/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584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775AB5F-73F6-49C5-A4EF-60D7428D1CEA}" type="slidenum">
              <a:rPr lang="zh-CN" altLang="en-US"/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686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6DA79BE-6DD0-4118-8D26-38112C9D0D32}" type="slidenum">
              <a:rPr lang="zh-CN" altLang="en-US"/>
              <a:t>12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78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2619E7A-A21F-4C91-BCED-3F38C1DC7046}" type="slidenum">
              <a:rPr lang="zh-CN" altLang="en-US"/>
              <a:t>13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1ED1361-37DA-4287-BDB0-EB129383C8AB}" type="slidenum">
              <a:rPr lang="zh-CN" altLang="en-US"/>
              <a:t>14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994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9333175-BF69-413F-95D1-AD37FA24D3F7}" type="slidenum">
              <a:rPr lang="zh-CN" altLang="en-US"/>
              <a:t>15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09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F19577B-C22C-4CDB-B050-0556A7C17500}" type="slidenum">
              <a:rPr lang="zh-CN" altLang="en-US"/>
              <a:t>16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198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1D0FA48-5177-4095-9FAC-CBC8E2FFD1B0}" type="slidenum">
              <a:rPr lang="zh-CN" altLang="en-US"/>
              <a:t>17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30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C538EDA-1122-4D59-91FC-0FFD26E7B3E7}" type="slidenum">
              <a:rPr lang="zh-CN" altLang="en-US"/>
              <a:t>18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FF22F00-823B-4F2C-A05A-3D7683764981}" type="slidenum">
              <a:rPr lang="zh-CN" altLang="en-US"/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765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C478479-39B0-42CB-9BAF-8B97027EC245}" type="slidenum">
              <a:rPr lang="zh-CN" altLang="en-US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86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33318A1-0A73-416C-A5C5-5A94A8C63A8D}" type="slidenum">
              <a:rPr lang="zh-CN" altLang="en-US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97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3641005-E66D-4788-BB22-0A84F4C3E8EE}" type="slidenum">
              <a:rPr lang="zh-CN" altLang="en-US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F79368B-DE55-4817-8E9C-953BAF9F0548}" type="slidenum">
              <a:rPr lang="zh-CN" altLang="en-US"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17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1BB11E2-EAB3-4D2B-8FD3-D606E96CDD0B}" type="slidenum">
              <a:rPr lang="zh-CN" altLang="en-US"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27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A24D73C-3D34-440C-8F71-9A1D601D9134}" type="slidenum">
              <a:rPr lang="zh-CN" altLang="en-US"/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379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CA4DDE3-19AD-46D9-982A-200F799AA965}" type="slidenum">
              <a:rPr lang="zh-CN" altLang="en-US"/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BAC18-A498-4DF6-B62C-D5B3CAA179F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05420-474D-4FE9-A420-782018E9D75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8747E-8699-4A73-9013-9A984BBB5D0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9C45D-FD88-4AF8-8F4D-A28A74F4828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3E980-78EE-41A4-9976-284F53827FE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EC1EC-95A5-4E2E-82B9-5622CA68F77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BEE83-08F4-48FA-94B4-FFD37A1BF5F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04F97-1C93-439F-9AE0-87CA6384936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272E3-B5A2-4CED-BE1A-8873D8FADD1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D638C-A69A-4808-8B20-DEEB6740F9B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1E649-966E-428B-BD34-357BE08D070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5AD9E-3996-4126-910D-991B3C22418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BB81E-455B-4C08-8BA8-7E995F43E5E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2A1EF-8AD1-4CDE-B27B-4B2089D65D4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A06E8-0441-4024-800E-B992916EE94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4528B-EAE2-4F2B-96EC-EFDC1BE6F51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88F03-DA41-4B87-9869-79C080CAC16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847DE-D7D0-4207-86DF-B6219DF225C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C7838-62D4-4EF6-AB61-07D9BAA7463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ECBE0-A890-497F-9046-46F221D3196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31DCA-E2DD-4F3A-ADD5-2328F44A52F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80002-791E-411C-864C-EE1105576F9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A130E4D-B2D5-4ED0-9B25-E585BFC6522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4C5C0A4-498E-4486-85D8-DB6CD76C2E9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2357437" y="1196752"/>
            <a:ext cx="43576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冀教版小学数学六年级</a:t>
            </a:r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285750" y="2348880"/>
            <a:ext cx="850106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9600" b="1" dirty="0">
                <a:latin typeface="汉仪中宋简" pitchFamily="49" charset="-122"/>
                <a:ea typeface="汉仪中宋简" pitchFamily="49" charset="-122"/>
              </a:rPr>
              <a:t>找 次 品</a:t>
            </a:r>
          </a:p>
        </p:txBody>
      </p:sp>
      <p:sp>
        <p:nvSpPr>
          <p:cNvPr id="5" name="矩形 4"/>
          <p:cNvSpPr/>
          <p:nvPr/>
        </p:nvSpPr>
        <p:spPr>
          <a:xfrm>
            <a:off x="2945980" y="5517232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5362" name="TextBox 3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747713" y="714375"/>
            <a:ext cx="835818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有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6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个大小、图案都完全一样的健身球，其中有一个轻一点，但是用手掂不出来。</a:t>
            </a:r>
          </a:p>
        </p:txBody>
      </p:sp>
      <p:pic>
        <p:nvPicPr>
          <p:cNvPr id="15364" name="图片 7" descr="绿枫叶1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7950" y="801688"/>
            <a:ext cx="6318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Box 3"/>
          <p:cNvSpPr txBox="1">
            <a:spLocks noChangeArrowheads="1"/>
          </p:cNvSpPr>
          <p:nvPr/>
        </p:nvSpPr>
        <p:spPr bwMode="auto">
          <a:xfrm>
            <a:off x="468313" y="1773238"/>
            <a:ext cx="8358187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再将这</a:t>
            </a:r>
            <a:r>
              <a:rPr lang="en-US" altLang="zh-CN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个健身球中的</a:t>
            </a:r>
            <a:r>
              <a:rPr lang="en-US" altLang="zh-CN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个分别放在天平的左右托盘，如果天平不平衡，托盘高的一端放的就是轻的健身球。</a:t>
            </a:r>
          </a:p>
        </p:txBody>
      </p:sp>
      <p:grpSp>
        <p:nvGrpSpPr>
          <p:cNvPr id="15366" name="组合 6"/>
          <p:cNvGrpSpPr/>
          <p:nvPr/>
        </p:nvGrpSpPr>
        <p:grpSpPr bwMode="auto">
          <a:xfrm>
            <a:off x="1042988" y="3644900"/>
            <a:ext cx="6480175" cy="2232025"/>
            <a:chOff x="1143000" y="1749425"/>
            <a:chExt cx="6480175" cy="2232025"/>
          </a:xfrm>
        </p:grpSpPr>
        <p:sp>
          <p:nvSpPr>
            <p:cNvPr id="15370" name="未知"/>
            <p:cNvSpPr/>
            <p:nvPr/>
          </p:nvSpPr>
          <p:spPr bwMode="auto">
            <a:xfrm rot="-240000">
              <a:off x="2224088" y="2757488"/>
              <a:ext cx="4464050" cy="288925"/>
            </a:xfrm>
            <a:custGeom>
              <a:avLst/>
              <a:gdLst>
                <a:gd name="T0" fmla="*/ 0 w 2812"/>
                <a:gd name="T1" fmla="*/ 0 h 182"/>
                <a:gd name="T2" fmla="*/ 2147483647 w 2812"/>
                <a:gd name="T3" fmla="*/ 0 h 182"/>
                <a:gd name="T4" fmla="*/ 2147483647 w 2812"/>
                <a:gd name="T5" fmla="*/ 2147483647 h 182"/>
                <a:gd name="T6" fmla="*/ 2147483647 w 2812"/>
                <a:gd name="T7" fmla="*/ 2147483647 h 182"/>
                <a:gd name="T8" fmla="*/ 2147483647 w 2812"/>
                <a:gd name="T9" fmla="*/ 2147483647 h 182"/>
                <a:gd name="T10" fmla="*/ 2147483647 w 2812"/>
                <a:gd name="T11" fmla="*/ 2147483647 h 182"/>
                <a:gd name="T12" fmla="*/ 2147483647 w 2812"/>
                <a:gd name="T13" fmla="*/ 2147483647 h 182"/>
                <a:gd name="T14" fmla="*/ 0 w 2812"/>
                <a:gd name="T15" fmla="*/ 2147483647 h 182"/>
                <a:gd name="T16" fmla="*/ 0 w 2812"/>
                <a:gd name="T17" fmla="*/ 0 h 1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812"/>
                <a:gd name="T28" fmla="*/ 0 h 182"/>
                <a:gd name="T29" fmla="*/ 2812 w 2812"/>
                <a:gd name="T30" fmla="*/ 182 h 1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812" h="182">
                  <a:moveTo>
                    <a:pt x="0" y="0"/>
                  </a:moveTo>
                  <a:lnTo>
                    <a:pt x="2812" y="0"/>
                  </a:lnTo>
                  <a:lnTo>
                    <a:pt x="2812" y="91"/>
                  </a:lnTo>
                  <a:lnTo>
                    <a:pt x="2676" y="91"/>
                  </a:lnTo>
                  <a:lnTo>
                    <a:pt x="1497" y="182"/>
                  </a:lnTo>
                  <a:lnTo>
                    <a:pt x="1315" y="182"/>
                  </a:lnTo>
                  <a:lnTo>
                    <a:pt x="136" y="91"/>
                  </a:lnTo>
                  <a:lnTo>
                    <a:pt x="0" y="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3366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5371" name="Group 3"/>
            <p:cNvGrpSpPr/>
            <p:nvPr/>
          </p:nvGrpSpPr>
          <p:grpSpPr bwMode="auto">
            <a:xfrm>
              <a:off x="3808413" y="1749425"/>
              <a:ext cx="1295400" cy="1008063"/>
              <a:chOff x="0" y="0"/>
              <a:chExt cx="816" cy="635"/>
            </a:xfrm>
          </p:grpSpPr>
          <p:sp>
            <p:nvSpPr>
              <p:cNvPr id="15383" name="Rectangle 4"/>
              <p:cNvSpPr>
                <a:spLocks noChangeArrowheads="1"/>
              </p:cNvSpPr>
              <p:nvPr/>
            </p:nvSpPr>
            <p:spPr bwMode="auto">
              <a:xfrm>
                <a:off x="317" y="408"/>
                <a:ext cx="181" cy="227"/>
              </a:xfrm>
              <a:prstGeom prst="rect">
                <a:avLst/>
              </a:prstGeom>
              <a:solidFill>
                <a:srgbClr val="993366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5384" name="Group 5"/>
              <p:cNvGrpSpPr/>
              <p:nvPr/>
            </p:nvGrpSpPr>
            <p:grpSpPr bwMode="auto">
              <a:xfrm>
                <a:off x="0" y="0"/>
                <a:ext cx="816" cy="430"/>
                <a:chOff x="0" y="0"/>
                <a:chExt cx="816" cy="430"/>
              </a:xfrm>
            </p:grpSpPr>
            <p:sp>
              <p:nvSpPr>
                <p:cNvPr id="15385" name="AutoShape 6"/>
                <p:cNvSpPr>
                  <a:spLocks noChangeArrowheads="1"/>
                </p:cNvSpPr>
                <p:nvPr/>
              </p:nvSpPr>
              <p:spPr bwMode="auto">
                <a:xfrm rot="-5377123">
                  <a:off x="193" y="-193"/>
                  <a:ext cx="430" cy="815"/>
                </a:xfrm>
                <a:prstGeom prst="flowChartDelay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386" name="Line 7"/>
                <p:cNvSpPr>
                  <a:spLocks noChangeShapeType="1"/>
                </p:cNvSpPr>
                <p:nvPr/>
              </p:nvSpPr>
              <p:spPr bwMode="auto">
                <a:xfrm rot="1157402">
                  <a:off x="544" y="23"/>
                  <a:ext cx="0" cy="4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387" name="Line 8"/>
                <p:cNvSpPr>
                  <a:spLocks noChangeShapeType="1"/>
                </p:cNvSpPr>
                <p:nvPr/>
              </p:nvSpPr>
              <p:spPr bwMode="auto">
                <a:xfrm rot="-1483823">
                  <a:off x="272" y="23"/>
                  <a:ext cx="0" cy="4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388" name="Line 9"/>
                <p:cNvSpPr>
                  <a:spLocks noChangeShapeType="1"/>
                </p:cNvSpPr>
                <p:nvPr/>
              </p:nvSpPr>
              <p:spPr bwMode="auto">
                <a:xfrm rot="1665513">
                  <a:off x="680" y="68"/>
                  <a:ext cx="0" cy="4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389" name="Line 10"/>
                <p:cNvSpPr>
                  <a:spLocks noChangeShapeType="1"/>
                </p:cNvSpPr>
                <p:nvPr/>
              </p:nvSpPr>
              <p:spPr bwMode="auto">
                <a:xfrm rot="-1917902">
                  <a:off x="136" y="68"/>
                  <a:ext cx="0" cy="4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390" name="Line 11"/>
                <p:cNvSpPr>
                  <a:spLocks noChangeShapeType="1"/>
                </p:cNvSpPr>
                <p:nvPr/>
              </p:nvSpPr>
              <p:spPr bwMode="auto">
                <a:xfrm rot="3697986">
                  <a:off x="790" y="156"/>
                  <a:ext cx="1" cy="4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391" name="Line 12"/>
                <p:cNvSpPr>
                  <a:spLocks noChangeShapeType="1"/>
                </p:cNvSpPr>
                <p:nvPr/>
              </p:nvSpPr>
              <p:spPr bwMode="auto">
                <a:xfrm rot="5670126">
                  <a:off x="790" y="292"/>
                  <a:ext cx="1" cy="4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392" name="Line 13"/>
                <p:cNvSpPr>
                  <a:spLocks noChangeShapeType="1"/>
                </p:cNvSpPr>
                <p:nvPr/>
              </p:nvSpPr>
              <p:spPr bwMode="auto">
                <a:xfrm rot="9017851">
                  <a:off x="9" y="152"/>
                  <a:ext cx="32" cy="4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393" name="Line 14"/>
                <p:cNvSpPr>
                  <a:spLocks noChangeShapeType="1"/>
                </p:cNvSpPr>
                <p:nvPr/>
              </p:nvSpPr>
              <p:spPr bwMode="auto">
                <a:xfrm rot="5670126">
                  <a:off x="22" y="270"/>
                  <a:ext cx="1" cy="4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394" name="Line 15"/>
                <p:cNvSpPr>
                  <a:spLocks noChangeShapeType="1"/>
                </p:cNvSpPr>
                <p:nvPr/>
              </p:nvSpPr>
              <p:spPr bwMode="auto">
                <a:xfrm rot="352388">
                  <a:off x="408" y="23"/>
                  <a:ext cx="0" cy="4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5372" name="AutoShape 16"/>
            <p:cNvSpPr>
              <a:spLocks noChangeArrowheads="1"/>
            </p:cNvSpPr>
            <p:nvPr/>
          </p:nvSpPr>
          <p:spPr bwMode="auto">
            <a:xfrm rot="10560000">
              <a:off x="4383088" y="1889125"/>
              <a:ext cx="127000" cy="1084263"/>
            </a:xfrm>
            <a:prstGeom prst="flowChartMerg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15373" name="Group 20"/>
            <p:cNvGrpSpPr/>
            <p:nvPr/>
          </p:nvGrpSpPr>
          <p:grpSpPr bwMode="auto">
            <a:xfrm>
              <a:off x="1216025" y="2265363"/>
              <a:ext cx="2133600" cy="779463"/>
              <a:chOff x="0" y="106"/>
              <a:chExt cx="1344" cy="491"/>
            </a:xfrm>
          </p:grpSpPr>
          <p:sp>
            <p:nvSpPr>
              <p:cNvPr id="15381" name="Rectangle 21"/>
              <p:cNvSpPr>
                <a:spLocks noChangeArrowheads="1"/>
              </p:cNvSpPr>
              <p:nvPr/>
            </p:nvSpPr>
            <p:spPr bwMode="auto">
              <a:xfrm>
                <a:off x="635" y="250"/>
                <a:ext cx="136" cy="347"/>
              </a:xfrm>
              <a:prstGeom prst="rect">
                <a:avLst/>
              </a:prstGeom>
              <a:solidFill>
                <a:srgbClr val="993366"/>
              </a:solidFill>
              <a:ln w="12700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1" name="未知"/>
              <p:cNvSpPr/>
              <p:nvPr/>
            </p:nvSpPr>
            <p:spPr bwMode="auto">
              <a:xfrm>
                <a:off x="0" y="106"/>
                <a:ext cx="1344" cy="1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144"/>
                  </a:cxn>
                  <a:cxn ang="0">
                    <a:pos x="1248" y="144"/>
                  </a:cxn>
                  <a:cxn ang="0">
                    <a:pos x="1344" y="0"/>
                  </a:cxn>
                  <a:cxn ang="0">
                    <a:pos x="0" y="0"/>
                  </a:cxn>
                </a:cxnLst>
                <a:rect l="0" t="0" r="r" b="b"/>
                <a:pathLst>
                  <a:path w="1344" h="144">
                    <a:moveTo>
                      <a:pt x="0" y="0"/>
                    </a:moveTo>
                    <a:lnTo>
                      <a:pt x="144" y="144"/>
                    </a:lnTo>
                    <a:lnTo>
                      <a:pt x="1248" y="144"/>
                    </a:lnTo>
                    <a:lnTo>
                      <a:pt x="134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3366"/>
              </a:solidFill>
              <a:ln w="12700" cmpd="sng">
                <a:solidFill>
                  <a:schemeClr val="tx1"/>
                </a:solidFill>
                <a:round/>
              </a:ln>
              <a:effectLst>
                <a:outerShdw dist="107763" dir="189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5374" name="Group 23"/>
            <p:cNvGrpSpPr/>
            <p:nvPr/>
          </p:nvGrpSpPr>
          <p:grpSpPr bwMode="auto">
            <a:xfrm>
              <a:off x="4311650" y="2757488"/>
              <a:ext cx="288925" cy="719137"/>
              <a:chOff x="0" y="0"/>
              <a:chExt cx="181" cy="453"/>
            </a:xfrm>
          </p:grpSpPr>
          <p:sp>
            <p:nvSpPr>
              <p:cNvPr id="15379" name="AutoShape 24"/>
              <p:cNvSpPr>
                <a:spLocks noChangeArrowheads="1"/>
              </p:cNvSpPr>
              <p:nvPr/>
            </p:nvSpPr>
            <p:spPr bwMode="auto">
              <a:xfrm rot="5400000">
                <a:off x="-136" y="136"/>
                <a:ext cx="453" cy="181"/>
              </a:xfrm>
              <a:prstGeom prst="flowChartOnlineStorag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380" name="Oval 25"/>
              <p:cNvSpPr>
                <a:spLocks noChangeArrowheads="1"/>
              </p:cNvSpPr>
              <p:nvPr/>
            </p:nvSpPr>
            <p:spPr bwMode="auto">
              <a:xfrm>
                <a:off x="45" y="45"/>
                <a:ext cx="91" cy="9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4" name="未知"/>
            <p:cNvSpPr/>
            <p:nvPr/>
          </p:nvSpPr>
          <p:spPr bwMode="auto">
            <a:xfrm>
              <a:off x="1143000" y="3260725"/>
              <a:ext cx="6480175" cy="720725"/>
            </a:xfrm>
            <a:custGeom>
              <a:avLst/>
              <a:gdLst/>
              <a:ahLst/>
              <a:cxnLst>
                <a:cxn ang="0">
                  <a:pos x="0" y="480"/>
                </a:cxn>
                <a:cxn ang="0">
                  <a:pos x="384" y="480"/>
                </a:cxn>
                <a:cxn ang="0">
                  <a:pos x="480" y="240"/>
                </a:cxn>
                <a:cxn ang="0">
                  <a:pos x="3408" y="240"/>
                </a:cxn>
                <a:cxn ang="0">
                  <a:pos x="3600" y="480"/>
                </a:cxn>
                <a:cxn ang="0">
                  <a:pos x="3888" y="480"/>
                </a:cxn>
                <a:cxn ang="0">
                  <a:pos x="3792" y="0"/>
                </a:cxn>
                <a:cxn ang="0">
                  <a:pos x="192" y="0"/>
                </a:cxn>
                <a:cxn ang="0">
                  <a:pos x="0" y="480"/>
                </a:cxn>
              </a:cxnLst>
              <a:rect l="0" t="0" r="r" b="b"/>
              <a:pathLst>
                <a:path w="3888" h="480">
                  <a:moveTo>
                    <a:pt x="0" y="480"/>
                  </a:moveTo>
                  <a:lnTo>
                    <a:pt x="384" y="480"/>
                  </a:lnTo>
                  <a:lnTo>
                    <a:pt x="480" y="240"/>
                  </a:lnTo>
                  <a:lnTo>
                    <a:pt x="3408" y="240"/>
                  </a:lnTo>
                  <a:lnTo>
                    <a:pt x="3600" y="480"/>
                  </a:lnTo>
                  <a:lnTo>
                    <a:pt x="3888" y="480"/>
                  </a:lnTo>
                  <a:lnTo>
                    <a:pt x="3792" y="0"/>
                  </a:lnTo>
                  <a:lnTo>
                    <a:pt x="192" y="0"/>
                  </a:lnTo>
                  <a:lnTo>
                    <a:pt x="0" y="480"/>
                  </a:lnTo>
                  <a:close/>
                </a:path>
              </a:pathLst>
            </a:custGeom>
            <a:solidFill>
              <a:schemeClr val="accent1"/>
            </a:solidFill>
            <a:ln w="12700" cmpd="sng">
              <a:solidFill>
                <a:schemeClr val="tx1"/>
              </a:solidFill>
              <a:rou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15376" name="Group 27"/>
            <p:cNvGrpSpPr/>
            <p:nvPr/>
          </p:nvGrpSpPr>
          <p:grpSpPr bwMode="auto">
            <a:xfrm>
              <a:off x="5464175" y="1965324"/>
              <a:ext cx="2133600" cy="779463"/>
              <a:chOff x="0" y="-98"/>
              <a:chExt cx="1344" cy="491"/>
            </a:xfrm>
          </p:grpSpPr>
          <p:sp>
            <p:nvSpPr>
              <p:cNvPr id="15377" name="Rectangle 28"/>
              <p:cNvSpPr>
                <a:spLocks noChangeArrowheads="1"/>
              </p:cNvSpPr>
              <p:nvPr/>
            </p:nvSpPr>
            <p:spPr bwMode="auto">
              <a:xfrm>
                <a:off x="635" y="46"/>
                <a:ext cx="136" cy="347"/>
              </a:xfrm>
              <a:prstGeom prst="rect">
                <a:avLst/>
              </a:prstGeom>
              <a:solidFill>
                <a:srgbClr val="993366"/>
              </a:solidFill>
              <a:ln w="12700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7" name="未知"/>
              <p:cNvSpPr/>
              <p:nvPr/>
            </p:nvSpPr>
            <p:spPr bwMode="auto">
              <a:xfrm>
                <a:off x="0" y="-98"/>
                <a:ext cx="1344" cy="1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144"/>
                  </a:cxn>
                  <a:cxn ang="0">
                    <a:pos x="1248" y="144"/>
                  </a:cxn>
                  <a:cxn ang="0">
                    <a:pos x="1344" y="0"/>
                  </a:cxn>
                  <a:cxn ang="0">
                    <a:pos x="0" y="0"/>
                  </a:cxn>
                </a:cxnLst>
                <a:rect l="0" t="0" r="r" b="b"/>
                <a:pathLst>
                  <a:path w="1344" h="144">
                    <a:moveTo>
                      <a:pt x="0" y="0"/>
                    </a:moveTo>
                    <a:lnTo>
                      <a:pt x="144" y="144"/>
                    </a:lnTo>
                    <a:lnTo>
                      <a:pt x="1248" y="144"/>
                    </a:lnTo>
                    <a:lnTo>
                      <a:pt x="134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3366"/>
              </a:solidFill>
              <a:ln w="12700" cmpd="sng">
                <a:solidFill>
                  <a:schemeClr val="tx1"/>
                </a:solidFill>
                <a:round/>
              </a:ln>
              <a:effectLst>
                <a:outerShdw dist="107763" dir="189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888" y="3054350"/>
            <a:ext cx="790575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150" y="3357563"/>
            <a:ext cx="792163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413" y="5805488"/>
            <a:ext cx="792162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747713" y="714375"/>
            <a:ext cx="835818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有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6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个大小、图案都完全一样的健身球，其中有一个轻一点，但是用手掂不出来。</a:t>
            </a:r>
          </a:p>
        </p:txBody>
      </p:sp>
      <p:pic>
        <p:nvPicPr>
          <p:cNvPr id="16388" name="图片 7" descr="绿枫叶1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7950" y="801688"/>
            <a:ext cx="6318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389" name="组合 6"/>
          <p:cNvGrpSpPr/>
          <p:nvPr/>
        </p:nvGrpSpPr>
        <p:grpSpPr bwMode="auto">
          <a:xfrm>
            <a:off x="1042988" y="3644900"/>
            <a:ext cx="6480175" cy="2232025"/>
            <a:chOff x="1143000" y="1749425"/>
            <a:chExt cx="6480175" cy="2232025"/>
          </a:xfrm>
        </p:grpSpPr>
        <p:sp>
          <p:nvSpPr>
            <p:cNvPr id="16394" name="未知"/>
            <p:cNvSpPr/>
            <p:nvPr/>
          </p:nvSpPr>
          <p:spPr bwMode="auto">
            <a:xfrm>
              <a:off x="2224088" y="2757488"/>
              <a:ext cx="4464050" cy="288925"/>
            </a:xfrm>
            <a:custGeom>
              <a:avLst/>
              <a:gdLst>
                <a:gd name="T0" fmla="*/ 0 w 2812"/>
                <a:gd name="T1" fmla="*/ 0 h 182"/>
                <a:gd name="T2" fmla="*/ 2147483647 w 2812"/>
                <a:gd name="T3" fmla="*/ 0 h 182"/>
                <a:gd name="T4" fmla="*/ 2147483647 w 2812"/>
                <a:gd name="T5" fmla="*/ 2147483647 h 182"/>
                <a:gd name="T6" fmla="*/ 2147483647 w 2812"/>
                <a:gd name="T7" fmla="*/ 2147483647 h 182"/>
                <a:gd name="T8" fmla="*/ 2147483647 w 2812"/>
                <a:gd name="T9" fmla="*/ 2147483647 h 182"/>
                <a:gd name="T10" fmla="*/ 2147483647 w 2812"/>
                <a:gd name="T11" fmla="*/ 2147483647 h 182"/>
                <a:gd name="T12" fmla="*/ 2147483647 w 2812"/>
                <a:gd name="T13" fmla="*/ 2147483647 h 182"/>
                <a:gd name="T14" fmla="*/ 0 w 2812"/>
                <a:gd name="T15" fmla="*/ 2147483647 h 182"/>
                <a:gd name="T16" fmla="*/ 0 w 2812"/>
                <a:gd name="T17" fmla="*/ 0 h 1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812"/>
                <a:gd name="T28" fmla="*/ 0 h 182"/>
                <a:gd name="T29" fmla="*/ 2812 w 2812"/>
                <a:gd name="T30" fmla="*/ 182 h 1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812" h="182">
                  <a:moveTo>
                    <a:pt x="0" y="0"/>
                  </a:moveTo>
                  <a:lnTo>
                    <a:pt x="2812" y="0"/>
                  </a:lnTo>
                  <a:lnTo>
                    <a:pt x="2812" y="91"/>
                  </a:lnTo>
                  <a:lnTo>
                    <a:pt x="2676" y="91"/>
                  </a:lnTo>
                  <a:lnTo>
                    <a:pt x="1497" y="182"/>
                  </a:lnTo>
                  <a:lnTo>
                    <a:pt x="1315" y="182"/>
                  </a:lnTo>
                  <a:lnTo>
                    <a:pt x="136" y="91"/>
                  </a:lnTo>
                  <a:lnTo>
                    <a:pt x="0" y="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3366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6395" name="Group 3"/>
            <p:cNvGrpSpPr/>
            <p:nvPr/>
          </p:nvGrpSpPr>
          <p:grpSpPr bwMode="auto">
            <a:xfrm>
              <a:off x="3808413" y="1749425"/>
              <a:ext cx="1295400" cy="1008063"/>
              <a:chOff x="0" y="0"/>
              <a:chExt cx="816" cy="635"/>
            </a:xfrm>
          </p:grpSpPr>
          <p:sp>
            <p:nvSpPr>
              <p:cNvPr id="16407" name="Rectangle 4"/>
              <p:cNvSpPr>
                <a:spLocks noChangeArrowheads="1"/>
              </p:cNvSpPr>
              <p:nvPr/>
            </p:nvSpPr>
            <p:spPr bwMode="auto">
              <a:xfrm>
                <a:off x="317" y="408"/>
                <a:ext cx="181" cy="227"/>
              </a:xfrm>
              <a:prstGeom prst="rect">
                <a:avLst/>
              </a:prstGeom>
              <a:solidFill>
                <a:srgbClr val="993366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6408" name="Group 5"/>
              <p:cNvGrpSpPr/>
              <p:nvPr/>
            </p:nvGrpSpPr>
            <p:grpSpPr bwMode="auto">
              <a:xfrm>
                <a:off x="0" y="0"/>
                <a:ext cx="816" cy="430"/>
                <a:chOff x="0" y="0"/>
                <a:chExt cx="816" cy="430"/>
              </a:xfrm>
            </p:grpSpPr>
            <p:sp>
              <p:nvSpPr>
                <p:cNvPr id="16409" name="AutoShape 6"/>
                <p:cNvSpPr>
                  <a:spLocks noChangeArrowheads="1"/>
                </p:cNvSpPr>
                <p:nvPr/>
              </p:nvSpPr>
              <p:spPr bwMode="auto">
                <a:xfrm rot="-5377123">
                  <a:off x="193" y="-193"/>
                  <a:ext cx="430" cy="815"/>
                </a:xfrm>
                <a:prstGeom prst="flowChartDelay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10" name="Line 7"/>
                <p:cNvSpPr>
                  <a:spLocks noChangeShapeType="1"/>
                </p:cNvSpPr>
                <p:nvPr/>
              </p:nvSpPr>
              <p:spPr bwMode="auto">
                <a:xfrm rot="1157402">
                  <a:off x="544" y="23"/>
                  <a:ext cx="0" cy="4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411" name="Line 8"/>
                <p:cNvSpPr>
                  <a:spLocks noChangeShapeType="1"/>
                </p:cNvSpPr>
                <p:nvPr/>
              </p:nvSpPr>
              <p:spPr bwMode="auto">
                <a:xfrm rot="-1483823">
                  <a:off x="272" y="23"/>
                  <a:ext cx="0" cy="4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412" name="Line 9"/>
                <p:cNvSpPr>
                  <a:spLocks noChangeShapeType="1"/>
                </p:cNvSpPr>
                <p:nvPr/>
              </p:nvSpPr>
              <p:spPr bwMode="auto">
                <a:xfrm rot="1665513">
                  <a:off x="680" y="68"/>
                  <a:ext cx="0" cy="4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413" name="Line 10"/>
                <p:cNvSpPr>
                  <a:spLocks noChangeShapeType="1"/>
                </p:cNvSpPr>
                <p:nvPr/>
              </p:nvSpPr>
              <p:spPr bwMode="auto">
                <a:xfrm rot="-1917902">
                  <a:off x="136" y="68"/>
                  <a:ext cx="0" cy="4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414" name="Line 11"/>
                <p:cNvSpPr>
                  <a:spLocks noChangeShapeType="1"/>
                </p:cNvSpPr>
                <p:nvPr/>
              </p:nvSpPr>
              <p:spPr bwMode="auto">
                <a:xfrm rot="3697986">
                  <a:off x="790" y="156"/>
                  <a:ext cx="1" cy="4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415" name="Line 12"/>
                <p:cNvSpPr>
                  <a:spLocks noChangeShapeType="1"/>
                </p:cNvSpPr>
                <p:nvPr/>
              </p:nvSpPr>
              <p:spPr bwMode="auto">
                <a:xfrm rot="5670126">
                  <a:off x="790" y="292"/>
                  <a:ext cx="1" cy="4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416" name="Line 13"/>
                <p:cNvSpPr>
                  <a:spLocks noChangeShapeType="1"/>
                </p:cNvSpPr>
                <p:nvPr/>
              </p:nvSpPr>
              <p:spPr bwMode="auto">
                <a:xfrm rot="9017851">
                  <a:off x="9" y="152"/>
                  <a:ext cx="32" cy="4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417" name="Line 14"/>
                <p:cNvSpPr>
                  <a:spLocks noChangeShapeType="1"/>
                </p:cNvSpPr>
                <p:nvPr/>
              </p:nvSpPr>
              <p:spPr bwMode="auto">
                <a:xfrm rot="5670126">
                  <a:off x="22" y="270"/>
                  <a:ext cx="1" cy="4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418" name="Line 15"/>
                <p:cNvSpPr>
                  <a:spLocks noChangeShapeType="1"/>
                </p:cNvSpPr>
                <p:nvPr/>
              </p:nvSpPr>
              <p:spPr bwMode="auto">
                <a:xfrm rot="352388">
                  <a:off x="408" y="23"/>
                  <a:ext cx="0" cy="4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6396" name="AutoShape 16"/>
            <p:cNvSpPr>
              <a:spLocks noChangeArrowheads="1"/>
            </p:cNvSpPr>
            <p:nvPr/>
          </p:nvSpPr>
          <p:spPr bwMode="auto">
            <a:xfrm rot="-10786517">
              <a:off x="4383088" y="1889125"/>
              <a:ext cx="127000" cy="1084263"/>
            </a:xfrm>
            <a:prstGeom prst="flowChartMerg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16397" name="Group 20"/>
            <p:cNvGrpSpPr/>
            <p:nvPr/>
          </p:nvGrpSpPr>
          <p:grpSpPr bwMode="auto">
            <a:xfrm>
              <a:off x="1216025" y="2097088"/>
              <a:ext cx="2133600" cy="779462"/>
              <a:chOff x="0" y="0"/>
              <a:chExt cx="1344" cy="491"/>
            </a:xfrm>
          </p:grpSpPr>
          <p:sp>
            <p:nvSpPr>
              <p:cNvPr id="16405" name="Rectangle 21"/>
              <p:cNvSpPr>
                <a:spLocks noChangeArrowheads="1"/>
              </p:cNvSpPr>
              <p:nvPr/>
            </p:nvSpPr>
            <p:spPr bwMode="auto">
              <a:xfrm>
                <a:off x="635" y="144"/>
                <a:ext cx="136" cy="347"/>
              </a:xfrm>
              <a:prstGeom prst="rect">
                <a:avLst/>
              </a:prstGeom>
              <a:solidFill>
                <a:srgbClr val="993366"/>
              </a:solidFill>
              <a:ln w="12700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" name="未知"/>
              <p:cNvSpPr/>
              <p:nvPr/>
            </p:nvSpPr>
            <p:spPr bwMode="auto">
              <a:xfrm>
                <a:off x="0" y="0"/>
                <a:ext cx="1344" cy="1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144"/>
                  </a:cxn>
                  <a:cxn ang="0">
                    <a:pos x="1248" y="144"/>
                  </a:cxn>
                  <a:cxn ang="0">
                    <a:pos x="1344" y="0"/>
                  </a:cxn>
                  <a:cxn ang="0">
                    <a:pos x="0" y="0"/>
                  </a:cxn>
                </a:cxnLst>
                <a:rect l="0" t="0" r="r" b="b"/>
                <a:pathLst>
                  <a:path w="1344" h="144">
                    <a:moveTo>
                      <a:pt x="0" y="0"/>
                    </a:moveTo>
                    <a:lnTo>
                      <a:pt x="144" y="144"/>
                    </a:lnTo>
                    <a:lnTo>
                      <a:pt x="1248" y="144"/>
                    </a:lnTo>
                    <a:lnTo>
                      <a:pt x="134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3366"/>
              </a:solidFill>
              <a:ln w="12700" cmpd="sng">
                <a:solidFill>
                  <a:schemeClr val="tx1"/>
                </a:solidFill>
                <a:round/>
              </a:ln>
              <a:effectLst>
                <a:outerShdw dist="107763" dir="189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6398" name="Group 23"/>
            <p:cNvGrpSpPr/>
            <p:nvPr/>
          </p:nvGrpSpPr>
          <p:grpSpPr bwMode="auto">
            <a:xfrm>
              <a:off x="4311650" y="2757488"/>
              <a:ext cx="288925" cy="719137"/>
              <a:chOff x="0" y="0"/>
              <a:chExt cx="181" cy="453"/>
            </a:xfrm>
          </p:grpSpPr>
          <p:sp>
            <p:nvSpPr>
              <p:cNvPr id="16403" name="AutoShape 24"/>
              <p:cNvSpPr>
                <a:spLocks noChangeArrowheads="1"/>
              </p:cNvSpPr>
              <p:nvPr/>
            </p:nvSpPr>
            <p:spPr bwMode="auto">
              <a:xfrm rot="5400000">
                <a:off x="-136" y="136"/>
                <a:ext cx="453" cy="181"/>
              </a:xfrm>
              <a:prstGeom prst="flowChartOnlineStorag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04" name="Oval 25"/>
              <p:cNvSpPr>
                <a:spLocks noChangeArrowheads="1"/>
              </p:cNvSpPr>
              <p:nvPr/>
            </p:nvSpPr>
            <p:spPr bwMode="auto">
              <a:xfrm>
                <a:off x="45" y="45"/>
                <a:ext cx="91" cy="9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3" name="未知"/>
            <p:cNvSpPr/>
            <p:nvPr/>
          </p:nvSpPr>
          <p:spPr bwMode="auto">
            <a:xfrm>
              <a:off x="1143000" y="3260725"/>
              <a:ext cx="6480175" cy="720725"/>
            </a:xfrm>
            <a:custGeom>
              <a:avLst/>
              <a:gdLst/>
              <a:ahLst/>
              <a:cxnLst>
                <a:cxn ang="0">
                  <a:pos x="0" y="480"/>
                </a:cxn>
                <a:cxn ang="0">
                  <a:pos x="384" y="480"/>
                </a:cxn>
                <a:cxn ang="0">
                  <a:pos x="480" y="240"/>
                </a:cxn>
                <a:cxn ang="0">
                  <a:pos x="3408" y="240"/>
                </a:cxn>
                <a:cxn ang="0">
                  <a:pos x="3600" y="480"/>
                </a:cxn>
                <a:cxn ang="0">
                  <a:pos x="3888" y="480"/>
                </a:cxn>
                <a:cxn ang="0">
                  <a:pos x="3792" y="0"/>
                </a:cxn>
                <a:cxn ang="0">
                  <a:pos x="192" y="0"/>
                </a:cxn>
                <a:cxn ang="0">
                  <a:pos x="0" y="480"/>
                </a:cxn>
              </a:cxnLst>
              <a:rect l="0" t="0" r="r" b="b"/>
              <a:pathLst>
                <a:path w="3888" h="480">
                  <a:moveTo>
                    <a:pt x="0" y="480"/>
                  </a:moveTo>
                  <a:lnTo>
                    <a:pt x="384" y="480"/>
                  </a:lnTo>
                  <a:lnTo>
                    <a:pt x="480" y="240"/>
                  </a:lnTo>
                  <a:lnTo>
                    <a:pt x="3408" y="240"/>
                  </a:lnTo>
                  <a:lnTo>
                    <a:pt x="3600" y="480"/>
                  </a:lnTo>
                  <a:lnTo>
                    <a:pt x="3888" y="480"/>
                  </a:lnTo>
                  <a:lnTo>
                    <a:pt x="3792" y="0"/>
                  </a:lnTo>
                  <a:lnTo>
                    <a:pt x="192" y="0"/>
                  </a:lnTo>
                  <a:lnTo>
                    <a:pt x="0" y="480"/>
                  </a:lnTo>
                  <a:close/>
                </a:path>
              </a:pathLst>
            </a:custGeom>
            <a:solidFill>
              <a:schemeClr val="accent1"/>
            </a:solidFill>
            <a:ln w="12700" cmpd="sng">
              <a:solidFill>
                <a:schemeClr val="tx1"/>
              </a:solidFill>
              <a:rou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16400" name="Group 27"/>
            <p:cNvGrpSpPr/>
            <p:nvPr/>
          </p:nvGrpSpPr>
          <p:grpSpPr bwMode="auto">
            <a:xfrm>
              <a:off x="5464175" y="2120900"/>
              <a:ext cx="2133600" cy="779463"/>
              <a:chOff x="0" y="0"/>
              <a:chExt cx="1344" cy="491"/>
            </a:xfrm>
          </p:grpSpPr>
          <p:sp>
            <p:nvSpPr>
              <p:cNvPr id="16401" name="Rectangle 28"/>
              <p:cNvSpPr>
                <a:spLocks noChangeArrowheads="1"/>
              </p:cNvSpPr>
              <p:nvPr/>
            </p:nvSpPr>
            <p:spPr bwMode="auto">
              <a:xfrm>
                <a:off x="635" y="144"/>
                <a:ext cx="136" cy="347"/>
              </a:xfrm>
              <a:prstGeom prst="rect">
                <a:avLst/>
              </a:prstGeom>
              <a:solidFill>
                <a:srgbClr val="993366"/>
              </a:solidFill>
              <a:ln w="12700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" name="未知"/>
              <p:cNvSpPr/>
              <p:nvPr/>
            </p:nvSpPr>
            <p:spPr bwMode="auto">
              <a:xfrm>
                <a:off x="0" y="0"/>
                <a:ext cx="1344" cy="1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144"/>
                  </a:cxn>
                  <a:cxn ang="0">
                    <a:pos x="1248" y="144"/>
                  </a:cxn>
                  <a:cxn ang="0">
                    <a:pos x="1344" y="0"/>
                  </a:cxn>
                  <a:cxn ang="0">
                    <a:pos x="0" y="0"/>
                  </a:cxn>
                </a:cxnLst>
                <a:rect l="0" t="0" r="r" b="b"/>
                <a:pathLst>
                  <a:path w="1344" h="144">
                    <a:moveTo>
                      <a:pt x="0" y="0"/>
                    </a:moveTo>
                    <a:lnTo>
                      <a:pt x="144" y="144"/>
                    </a:lnTo>
                    <a:lnTo>
                      <a:pt x="1248" y="144"/>
                    </a:lnTo>
                    <a:lnTo>
                      <a:pt x="134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3366"/>
              </a:solidFill>
              <a:ln w="12700" cmpd="sng">
                <a:solidFill>
                  <a:schemeClr val="tx1"/>
                </a:solidFill>
                <a:round/>
              </a:ln>
              <a:effectLst>
                <a:outerShdw dist="107763" dir="189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pic>
        <p:nvPicPr>
          <p:cNvPr id="16390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150" y="3181350"/>
            <a:ext cx="792163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TextBox 3"/>
          <p:cNvSpPr txBox="1">
            <a:spLocks noChangeArrowheads="1"/>
          </p:cNvSpPr>
          <p:nvPr/>
        </p:nvSpPr>
        <p:spPr bwMode="auto">
          <a:xfrm>
            <a:off x="468313" y="1916113"/>
            <a:ext cx="835818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如果天平平衡，没称的那个就是轻的健身球。</a:t>
            </a:r>
          </a:p>
        </p:txBody>
      </p:sp>
      <p:pic>
        <p:nvPicPr>
          <p:cNvPr id="16392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888" y="3203575"/>
            <a:ext cx="790575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413" y="5805488"/>
            <a:ext cx="792162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747713" y="714375"/>
            <a:ext cx="8358187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在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9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个同样的零件中，工人不小心混进了一个次品（次品重一些）。用天平称，至少称几次就一定能找出次品来？</a:t>
            </a: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" y="836613"/>
            <a:ext cx="78105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00113" y="2565400"/>
            <a:ext cx="7502525" cy="27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矩形 36"/>
          <p:cNvSpPr/>
          <p:nvPr/>
        </p:nvSpPr>
        <p:spPr>
          <a:xfrm>
            <a:off x="1403350" y="5688013"/>
            <a:ext cx="6264275" cy="9810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800" b="1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题中待测物品数量为</a:t>
            </a:r>
            <a:r>
              <a:rPr lang="en-US" altLang="zh-CN" sz="2800" b="1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9</a:t>
            </a:r>
            <a:r>
              <a:rPr lang="zh-CN" altLang="en-US" sz="2800" b="1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个，通过不同的测量方法，从中找出最优方法。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8434" name="TextBox 3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  <p:graphicFrame>
        <p:nvGraphicFramePr>
          <p:cNvPr id="6" name="Group 77"/>
          <p:cNvGraphicFramePr>
            <a:graphicFrameLocks noGrp="1"/>
          </p:cNvGraphicFramePr>
          <p:nvPr/>
        </p:nvGraphicFramePr>
        <p:xfrm>
          <a:off x="538163" y="936625"/>
          <a:ext cx="7967662" cy="5588640"/>
        </p:xfrm>
        <a:graphic>
          <a:graphicData uri="http://schemas.openxmlformats.org/drawingml/2006/table">
            <a:tbl>
              <a:tblPr/>
              <a:tblGrid>
                <a:gridCol w="2155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5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89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零件个数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分成的份数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保证能找出次品需要称的次数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4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9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九份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）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9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9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四份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，２，２，３）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9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9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三份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）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9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9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三份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）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9458" name="TextBox 3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1363663" y="739775"/>
            <a:ext cx="6908800" cy="2014538"/>
          </a:xfrm>
          <a:prstGeom prst="cloudCallout">
            <a:avLst>
              <a:gd name="adj1" fmla="val -41060"/>
              <a:gd name="adj2" fmla="val 70995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</a:ln>
        </p:spPr>
        <p:txBody>
          <a:bodyPr lIns="90000" tIns="46800" rIns="90000" bIns="46800" anchor="ctr"/>
          <a:lstStyle/>
          <a:p>
            <a:pPr algn="just"/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把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9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个零件分成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部分，并且平均分，能够保证找出次品，而且称的次数最少。</a:t>
            </a: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2292350" y="3292475"/>
            <a:ext cx="4398963" cy="2454275"/>
          </a:xfrm>
          <a:prstGeom prst="wedgeRoundRectCallout">
            <a:avLst>
              <a:gd name="adj1" fmla="val 65421"/>
              <a:gd name="adj2" fmla="val -2653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</a:ln>
        </p:spPr>
        <p:txBody>
          <a:bodyPr lIns="90000" tIns="46800" rIns="90000" bIns="46800" anchor="ctr"/>
          <a:lstStyle/>
          <a:p>
            <a:r>
              <a:rPr lang="zh-CN" altLang="en-US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是不是在所有的找次品问题中，这样平均分成</a:t>
            </a:r>
            <a:r>
              <a:rPr lang="en-US" altLang="zh-CN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3 </a:t>
            </a:r>
            <a:r>
              <a:rPr lang="zh-CN" altLang="en-US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份的方法都能保证找出次品，而且所需要的次数一定最少呢？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 </a:t>
            </a:r>
          </a:p>
        </p:txBody>
      </p:sp>
      <p:pic>
        <p:nvPicPr>
          <p:cNvPr id="19461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263" y="2908300"/>
            <a:ext cx="1817687" cy="362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图片 9" descr="82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9738" y="3284538"/>
            <a:ext cx="1935162" cy="338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20482" name="TextBox 3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  <p:pic>
        <p:nvPicPr>
          <p:cNvPr id="20483" name="Picture 3" descr="图片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2425" y="3773488"/>
            <a:ext cx="2151063" cy="273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39750" y="969963"/>
            <a:ext cx="6411913" cy="354012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利用天平找次品的时候，</a:t>
            </a:r>
          </a:p>
          <a:p>
            <a:pPr algn="just"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把待分的物品分成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3 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份，</a:t>
            </a:r>
          </a:p>
          <a:p>
            <a:pPr algn="just"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能够平均分的平均分成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3 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份；</a:t>
            </a:r>
          </a:p>
          <a:p>
            <a:pPr algn="just" eaLnBrk="1" hangingPunct="1"/>
            <a:r>
              <a:rPr lang="zh-CN" altLang="en-US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不能平均分的，</a:t>
            </a:r>
            <a:endParaRPr lang="en-US" altLang="zh-CN" sz="32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  <a:p>
            <a:pPr algn="just"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也应使多的与少的一份只差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1 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。</a:t>
            </a:r>
          </a:p>
          <a:p>
            <a:pPr algn="just"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这样不但能保证找出次品，</a:t>
            </a:r>
            <a:endParaRPr lang="en-US" altLang="zh-CN" sz="3200" b="1" dirty="0">
              <a:latin typeface="楷体_GB2312" pitchFamily="49" charset="-122"/>
              <a:ea typeface="楷体_GB2312" pitchFamily="49" charset="-122"/>
            </a:endParaRPr>
          </a:p>
          <a:p>
            <a:pPr algn="just"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而且称的次数一定最少 。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21506" name="图片 1" descr="3练一练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325" y="800100"/>
            <a:ext cx="2260600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 Box 14"/>
          <p:cNvSpPr txBox="1">
            <a:spLocks noChangeArrowheads="1"/>
          </p:cNvSpPr>
          <p:nvPr/>
        </p:nvSpPr>
        <p:spPr bwMode="auto">
          <a:xfrm>
            <a:off x="71438" y="2208213"/>
            <a:ext cx="900112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1. 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有</a:t>
            </a: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7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盒牛奶，其中有一盒略轻一些。用天平秤，至少称几次就一定能找出这盒牛奶？</a:t>
            </a:r>
          </a:p>
        </p:txBody>
      </p:sp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巩固应用</a:t>
            </a:r>
          </a:p>
        </p:txBody>
      </p:sp>
      <p:pic>
        <p:nvPicPr>
          <p:cNvPr id="21509" name="Picture 1"/>
          <p:cNvPicPr>
            <a:picLocks noChangeAspect="1" noChangeArrowheads="1"/>
          </p:cNvPicPr>
          <p:nvPr/>
        </p:nvPicPr>
        <p:blipFill>
          <a:blip r:embed="rId4">
            <a:lum bright="-10000" contrast="20000"/>
          </a:blip>
          <a:srcRect/>
          <a:stretch>
            <a:fillRect/>
          </a:stretch>
        </p:blipFill>
        <p:spPr bwMode="auto">
          <a:xfrm>
            <a:off x="428625" y="3786188"/>
            <a:ext cx="8239125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22530" name="Text Box 14"/>
          <p:cNvSpPr txBox="1">
            <a:spLocks noChangeArrowheads="1"/>
          </p:cNvSpPr>
          <p:nvPr/>
        </p:nvSpPr>
        <p:spPr bwMode="auto">
          <a:xfrm>
            <a:off x="71438" y="785813"/>
            <a:ext cx="9001125" cy="219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2. 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在</a:t>
            </a: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27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件产品中混进了意见不合格产品（不合格产品量一些）。用天平秤，至少称几次就一定能找出不合格产品？</a:t>
            </a:r>
          </a:p>
        </p:txBody>
      </p:sp>
      <p:sp>
        <p:nvSpPr>
          <p:cNvPr id="22531" name="TextBox 4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巩固应用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23554" name="Text Box 14"/>
          <p:cNvSpPr txBox="1">
            <a:spLocks noChangeArrowheads="1"/>
          </p:cNvSpPr>
          <p:nvPr/>
        </p:nvSpPr>
        <p:spPr bwMode="auto">
          <a:xfrm>
            <a:off x="71438" y="785813"/>
            <a:ext cx="90011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3. 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在</a:t>
            </a: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12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个乒乓球中有一个乒乓球的质量不合格，不合格的乒乓球球轻一些。用天平秤，至少称几次就一定能找出不合格的乒乓球</a:t>
            </a:r>
            <a:r>
              <a:rPr lang="zh-CN" altLang="en-US" sz="3200" b="1" dirty="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？ </a:t>
            </a:r>
            <a:endParaRPr lang="zh-CN" altLang="en-US" sz="3200" b="1" dirty="0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巩固应用</a:t>
            </a:r>
          </a:p>
        </p:txBody>
      </p:sp>
      <p:pic>
        <p:nvPicPr>
          <p:cNvPr id="23556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7363" y="2605088"/>
            <a:ext cx="5629275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285750" y="1541463"/>
            <a:ext cx="8553450" cy="514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1.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结合具体事例，经历讨论、交流、总结“找次品”方法的过程。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2.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了解“找次品”的一般方法，能解答简单的“找次品”问题。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3.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对“找次品”的问题充满好奇心，在与他人交流自己的想法以及合作解决问题的过程中，获得成功体验。</a:t>
            </a:r>
          </a:p>
        </p:txBody>
      </p:sp>
      <p:sp>
        <p:nvSpPr>
          <p:cNvPr id="7171" name="TextBox 4"/>
          <p:cNvSpPr txBox="1">
            <a:spLocks noChangeArrowheads="1"/>
          </p:cNvSpPr>
          <p:nvPr/>
        </p:nvSpPr>
        <p:spPr bwMode="auto">
          <a:xfrm>
            <a:off x="3038475" y="548680"/>
            <a:ext cx="3048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教学目标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8194" name="TextBox 3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  <p:sp>
        <p:nvSpPr>
          <p:cNvPr id="8195" name="TextBox 3"/>
          <p:cNvSpPr txBox="1">
            <a:spLocks noChangeArrowheads="1"/>
          </p:cNvSpPr>
          <p:nvPr/>
        </p:nvSpPr>
        <p:spPr bwMode="auto">
          <a:xfrm>
            <a:off x="747713" y="714375"/>
            <a:ext cx="835818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有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6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个大小、图案都完全一样的健身球，其中有一个轻一点，但是用手掂不出来。</a:t>
            </a:r>
          </a:p>
        </p:txBody>
      </p:sp>
      <p:pic>
        <p:nvPicPr>
          <p:cNvPr id="8196" name="图片 7" descr="绿枫叶1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7950" y="801688"/>
            <a:ext cx="6318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38" y="2214563"/>
            <a:ext cx="2590800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3500438" y="4357688"/>
            <a:ext cx="4900612" cy="178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9218" name="TextBox 3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  <p:sp>
        <p:nvSpPr>
          <p:cNvPr id="9219" name="TextBox 3"/>
          <p:cNvSpPr txBox="1">
            <a:spLocks noChangeArrowheads="1"/>
          </p:cNvSpPr>
          <p:nvPr/>
        </p:nvSpPr>
        <p:spPr bwMode="auto">
          <a:xfrm>
            <a:off x="747713" y="714375"/>
            <a:ext cx="835818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有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6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个大小、图案都完全一样的健身球，其中有一个轻一点，但是用手掂不出来。</a:t>
            </a:r>
          </a:p>
        </p:txBody>
      </p:sp>
      <p:pic>
        <p:nvPicPr>
          <p:cNvPr id="9220" name="图片 7" descr="绿枫叶1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7950" y="801688"/>
            <a:ext cx="6318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38" y="3071813"/>
            <a:ext cx="4419600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Box 3"/>
          <p:cNvSpPr txBox="1">
            <a:spLocks noChangeArrowheads="1"/>
          </p:cNvSpPr>
          <p:nvPr/>
        </p:nvSpPr>
        <p:spPr bwMode="auto">
          <a:xfrm>
            <a:off x="500063" y="1785938"/>
            <a:ext cx="8358187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两个一组称量。在天平的左右两边各放</a:t>
            </a:r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个健身球，如果平衡，平衡说明这两个都不是次品。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0242" name="TextBox 3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  <p:sp>
        <p:nvSpPr>
          <p:cNvPr id="10243" name="TextBox 3"/>
          <p:cNvSpPr txBox="1">
            <a:spLocks noChangeArrowheads="1"/>
          </p:cNvSpPr>
          <p:nvPr/>
        </p:nvSpPr>
        <p:spPr bwMode="auto">
          <a:xfrm>
            <a:off x="747713" y="714375"/>
            <a:ext cx="835818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有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6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个大小、图案都完全一样的健身球，其中有一个轻一点，但是用手掂不出来。</a:t>
            </a:r>
          </a:p>
        </p:txBody>
      </p:sp>
      <p:pic>
        <p:nvPicPr>
          <p:cNvPr id="10244" name="图片 7" descr="绿枫叶1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7950" y="801688"/>
            <a:ext cx="6318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45" name="组合 6"/>
          <p:cNvGrpSpPr/>
          <p:nvPr/>
        </p:nvGrpSpPr>
        <p:grpSpPr bwMode="auto">
          <a:xfrm>
            <a:off x="1042988" y="3644900"/>
            <a:ext cx="6480175" cy="2232025"/>
            <a:chOff x="1143000" y="1749425"/>
            <a:chExt cx="6480175" cy="2232025"/>
          </a:xfrm>
        </p:grpSpPr>
        <p:sp>
          <p:nvSpPr>
            <p:cNvPr id="10253" name="未知"/>
            <p:cNvSpPr/>
            <p:nvPr/>
          </p:nvSpPr>
          <p:spPr bwMode="auto">
            <a:xfrm>
              <a:off x="2224088" y="2757488"/>
              <a:ext cx="4464050" cy="288925"/>
            </a:xfrm>
            <a:custGeom>
              <a:avLst/>
              <a:gdLst>
                <a:gd name="T0" fmla="*/ 0 w 2812"/>
                <a:gd name="T1" fmla="*/ 0 h 182"/>
                <a:gd name="T2" fmla="*/ 2147483647 w 2812"/>
                <a:gd name="T3" fmla="*/ 0 h 182"/>
                <a:gd name="T4" fmla="*/ 2147483647 w 2812"/>
                <a:gd name="T5" fmla="*/ 2147483647 h 182"/>
                <a:gd name="T6" fmla="*/ 2147483647 w 2812"/>
                <a:gd name="T7" fmla="*/ 2147483647 h 182"/>
                <a:gd name="T8" fmla="*/ 2147483647 w 2812"/>
                <a:gd name="T9" fmla="*/ 2147483647 h 182"/>
                <a:gd name="T10" fmla="*/ 2147483647 w 2812"/>
                <a:gd name="T11" fmla="*/ 2147483647 h 182"/>
                <a:gd name="T12" fmla="*/ 2147483647 w 2812"/>
                <a:gd name="T13" fmla="*/ 2147483647 h 182"/>
                <a:gd name="T14" fmla="*/ 0 w 2812"/>
                <a:gd name="T15" fmla="*/ 2147483647 h 182"/>
                <a:gd name="T16" fmla="*/ 0 w 2812"/>
                <a:gd name="T17" fmla="*/ 0 h 1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812"/>
                <a:gd name="T28" fmla="*/ 0 h 182"/>
                <a:gd name="T29" fmla="*/ 2812 w 2812"/>
                <a:gd name="T30" fmla="*/ 182 h 1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812" h="182">
                  <a:moveTo>
                    <a:pt x="0" y="0"/>
                  </a:moveTo>
                  <a:lnTo>
                    <a:pt x="2812" y="0"/>
                  </a:lnTo>
                  <a:lnTo>
                    <a:pt x="2812" y="91"/>
                  </a:lnTo>
                  <a:lnTo>
                    <a:pt x="2676" y="91"/>
                  </a:lnTo>
                  <a:lnTo>
                    <a:pt x="1497" y="182"/>
                  </a:lnTo>
                  <a:lnTo>
                    <a:pt x="1315" y="182"/>
                  </a:lnTo>
                  <a:lnTo>
                    <a:pt x="136" y="91"/>
                  </a:lnTo>
                  <a:lnTo>
                    <a:pt x="0" y="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3366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0254" name="Group 3"/>
            <p:cNvGrpSpPr/>
            <p:nvPr/>
          </p:nvGrpSpPr>
          <p:grpSpPr bwMode="auto">
            <a:xfrm>
              <a:off x="3808413" y="1749425"/>
              <a:ext cx="1295400" cy="1008063"/>
              <a:chOff x="0" y="0"/>
              <a:chExt cx="816" cy="635"/>
            </a:xfrm>
          </p:grpSpPr>
          <p:sp>
            <p:nvSpPr>
              <p:cNvPr id="10266" name="Rectangle 4"/>
              <p:cNvSpPr>
                <a:spLocks noChangeArrowheads="1"/>
              </p:cNvSpPr>
              <p:nvPr/>
            </p:nvSpPr>
            <p:spPr bwMode="auto">
              <a:xfrm>
                <a:off x="317" y="408"/>
                <a:ext cx="181" cy="227"/>
              </a:xfrm>
              <a:prstGeom prst="rect">
                <a:avLst/>
              </a:prstGeom>
              <a:solidFill>
                <a:srgbClr val="993366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10267" name="Group 5"/>
              <p:cNvGrpSpPr/>
              <p:nvPr/>
            </p:nvGrpSpPr>
            <p:grpSpPr bwMode="auto">
              <a:xfrm>
                <a:off x="0" y="0"/>
                <a:ext cx="816" cy="430"/>
                <a:chOff x="0" y="0"/>
                <a:chExt cx="816" cy="430"/>
              </a:xfrm>
            </p:grpSpPr>
            <p:sp>
              <p:nvSpPr>
                <p:cNvPr id="10268" name="AutoShape 6"/>
                <p:cNvSpPr>
                  <a:spLocks noChangeArrowheads="1"/>
                </p:cNvSpPr>
                <p:nvPr/>
              </p:nvSpPr>
              <p:spPr bwMode="auto">
                <a:xfrm rot="-5377123">
                  <a:off x="193" y="-193"/>
                  <a:ext cx="430" cy="815"/>
                </a:xfrm>
                <a:prstGeom prst="flowChartDelay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0269" name="Line 7"/>
                <p:cNvSpPr>
                  <a:spLocks noChangeShapeType="1"/>
                </p:cNvSpPr>
                <p:nvPr/>
              </p:nvSpPr>
              <p:spPr bwMode="auto">
                <a:xfrm rot="1157402">
                  <a:off x="544" y="23"/>
                  <a:ext cx="0" cy="4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70" name="Line 8"/>
                <p:cNvSpPr>
                  <a:spLocks noChangeShapeType="1"/>
                </p:cNvSpPr>
                <p:nvPr/>
              </p:nvSpPr>
              <p:spPr bwMode="auto">
                <a:xfrm rot="-1483823">
                  <a:off x="272" y="23"/>
                  <a:ext cx="0" cy="4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71" name="Line 9"/>
                <p:cNvSpPr>
                  <a:spLocks noChangeShapeType="1"/>
                </p:cNvSpPr>
                <p:nvPr/>
              </p:nvSpPr>
              <p:spPr bwMode="auto">
                <a:xfrm rot="1665513">
                  <a:off x="680" y="68"/>
                  <a:ext cx="0" cy="4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72" name="Line 10"/>
                <p:cNvSpPr>
                  <a:spLocks noChangeShapeType="1"/>
                </p:cNvSpPr>
                <p:nvPr/>
              </p:nvSpPr>
              <p:spPr bwMode="auto">
                <a:xfrm rot="-1917902">
                  <a:off x="136" y="68"/>
                  <a:ext cx="0" cy="4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73" name="Line 11"/>
                <p:cNvSpPr>
                  <a:spLocks noChangeShapeType="1"/>
                </p:cNvSpPr>
                <p:nvPr/>
              </p:nvSpPr>
              <p:spPr bwMode="auto">
                <a:xfrm rot="3697986">
                  <a:off x="790" y="156"/>
                  <a:ext cx="1" cy="4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74" name="Line 12"/>
                <p:cNvSpPr>
                  <a:spLocks noChangeShapeType="1"/>
                </p:cNvSpPr>
                <p:nvPr/>
              </p:nvSpPr>
              <p:spPr bwMode="auto">
                <a:xfrm rot="5670126">
                  <a:off x="790" y="292"/>
                  <a:ext cx="1" cy="4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75" name="Line 13"/>
                <p:cNvSpPr>
                  <a:spLocks noChangeShapeType="1"/>
                </p:cNvSpPr>
                <p:nvPr/>
              </p:nvSpPr>
              <p:spPr bwMode="auto">
                <a:xfrm rot="9017851">
                  <a:off x="9" y="152"/>
                  <a:ext cx="32" cy="4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76" name="Line 14"/>
                <p:cNvSpPr>
                  <a:spLocks noChangeShapeType="1"/>
                </p:cNvSpPr>
                <p:nvPr/>
              </p:nvSpPr>
              <p:spPr bwMode="auto">
                <a:xfrm rot="5670126">
                  <a:off x="22" y="270"/>
                  <a:ext cx="1" cy="4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77" name="Line 15"/>
                <p:cNvSpPr>
                  <a:spLocks noChangeShapeType="1"/>
                </p:cNvSpPr>
                <p:nvPr/>
              </p:nvSpPr>
              <p:spPr bwMode="auto">
                <a:xfrm rot="352388">
                  <a:off x="408" y="23"/>
                  <a:ext cx="0" cy="4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0255" name="AutoShape 16"/>
            <p:cNvSpPr>
              <a:spLocks noChangeArrowheads="1"/>
            </p:cNvSpPr>
            <p:nvPr/>
          </p:nvSpPr>
          <p:spPr bwMode="auto">
            <a:xfrm rot="-10786517">
              <a:off x="4383088" y="1889125"/>
              <a:ext cx="127000" cy="1084263"/>
            </a:xfrm>
            <a:prstGeom prst="flowChartMerg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0256" name="Group 20"/>
            <p:cNvGrpSpPr/>
            <p:nvPr/>
          </p:nvGrpSpPr>
          <p:grpSpPr bwMode="auto">
            <a:xfrm>
              <a:off x="1216025" y="2097088"/>
              <a:ext cx="2133600" cy="779462"/>
              <a:chOff x="0" y="0"/>
              <a:chExt cx="1344" cy="491"/>
            </a:xfrm>
          </p:grpSpPr>
          <p:sp>
            <p:nvSpPr>
              <p:cNvPr id="10264" name="Rectangle 21"/>
              <p:cNvSpPr>
                <a:spLocks noChangeArrowheads="1"/>
              </p:cNvSpPr>
              <p:nvPr/>
            </p:nvSpPr>
            <p:spPr bwMode="auto">
              <a:xfrm>
                <a:off x="635" y="144"/>
                <a:ext cx="136" cy="347"/>
              </a:xfrm>
              <a:prstGeom prst="rect">
                <a:avLst/>
              </a:prstGeom>
              <a:solidFill>
                <a:srgbClr val="993366"/>
              </a:solidFill>
              <a:ln w="12700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" name="未知"/>
              <p:cNvSpPr/>
              <p:nvPr/>
            </p:nvSpPr>
            <p:spPr bwMode="auto">
              <a:xfrm>
                <a:off x="0" y="0"/>
                <a:ext cx="1344" cy="1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144"/>
                  </a:cxn>
                  <a:cxn ang="0">
                    <a:pos x="1248" y="144"/>
                  </a:cxn>
                  <a:cxn ang="0">
                    <a:pos x="1344" y="0"/>
                  </a:cxn>
                  <a:cxn ang="0">
                    <a:pos x="0" y="0"/>
                  </a:cxn>
                </a:cxnLst>
                <a:rect l="0" t="0" r="r" b="b"/>
                <a:pathLst>
                  <a:path w="1344" h="144">
                    <a:moveTo>
                      <a:pt x="0" y="0"/>
                    </a:moveTo>
                    <a:lnTo>
                      <a:pt x="144" y="144"/>
                    </a:lnTo>
                    <a:lnTo>
                      <a:pt x="1248" y="144"/>
                    </a:lnTo>
                    <a:lnTo>
                      <a:pt x="134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3366"/>
              </a:solidFill>
              <a:ln w="12700" cmpd="sng">
                <a:solidFill>
                  <a:schemeClr val="tx1"/>
                </a:solidFill>
                <a:round/>
              </a:ln>
              <a:effectLst>
                <a:outerShdw dist="107763" dir="189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0257" name="Group 23"/>
            <p:cNvGrpSpPr/>
            <p:nvPr/>
          </p:nvGrpSpPr>
          <p:grpSpPr bwMode="auto">
            <a:xfrm>
              <a:off x="4311650" y="2757488"/>
              <a:ext cx="288925" cy="719137"/>
              <a:chOff x="0" y="0"/>
              <a:chExt cx="181" cy="453"/>
            </a:xfrm>
          </p:grpSpPr>
          <p:sp>
            <p:nvSpPr>
              <p:cNvPr id="10262" name="AutoShape 24"/>
              <p:cNvSpPr>
                <a:spLocks noChangeArrowheads="1"/>
              </p:cNvSpPr>
              <p:nvPr/>
            </p:nvSpPr>
            <p:spPr bwMode="auto">
              <a:xfrm rot="5400000">
                <a:off x="-136" y="136"/>
                <a:ext cx="453" cy="181"/>
              </a:xfrm>
              <a:prstGeom prst="flowChartOnlineStorag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63" name="Oval 25"/>
              <p:cNvSpPr>
                <a:spLocks noChangeArrowheads="1"/>
              </p:cNvSpPr>
              <p:nvPr/>
            </p:nvSpPr>
            <p:spPr bwMode="auto">
              <a:xfrm>
                <a:off x="45" y="45"/>
                <a:ext cx="91" cy="9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3" name="未知"/>
            <p:cNvSpPr/>
            <p:nvPr/>
          </p:nvSpPr>
          <p:spPr bwMode="auto">
            <a:xfrm>
              <a:off x="1143000" y="3260725"/>
              <a:ext cx="6480175" cy="720725"/>
            </a:xfrm>
            <a:custGeom>
              <a:avLst/>
              <a:gdLst/>
              <a:ahLst/>
              <a:cxnLst>
                <a:cxn ang="0">
                  <a:pos x="0" y="480"/>
                </a:cxn>
                <a:cxn ang="0">
                  <a:pos x="384" y="480"/>
                </a:cxn>
                <a:cxn ang="0">
                  <a:pos x="480" y="240"/>
                </a:cxn>
                <a:cxn ang="0">
                  <a:pos x="3408" y="240"/>
                </a:cxn>
                <a:cxn ang="0">
                  <a:pos x="3600" y="480"/>
                </a:cxn>
                <a:cxn ang="0">
                  <a:pos x="3888" y="480"/>
                </a:cxn>
                <a:cxn ang="0">
                  <a:pos x="3792" y="0"/>
                </a:cxn>
                <a:cxn ang="0">
                  <a:pos x="192" y="0"/>
                </a:cxn>
                <a:cxn ang="0">
                  <a:pos x="0" y="480"/>
                </a:cxn>
              </a:cxnLst>
              <a:rect l="0" t="0" r="r" b="b"/>
              <a:pathLst>
                <a:path w="3888" h="480">
                  <a:moveTo>
                    <a:pt x="0" y="480"/>
                  </a:moveTo>
                  <a:lnTo>
                    <a:pt x="384" y="480"/>
                  </a:lnTo>
                  <a:lnTo>
                    <a:pt x="480" y="240"/>
                  </a:lnTo>
                  <a:lnTo>
                    <a:pt x="3408" y="240"/>
                  </a:lnTo>
                  <a:lnTo>
                    <a:pt x="3600" y="480"/>
                  </a:lnTo>
                  <a:lnTo>
                    <a:pt x="3888" y="480"/>
                  </a:lnTo>
                  <a:lnTo>
                    <a:pt x="3792" y="0"/>
                  </a:lnTo>
                  <a:lnTo>
                    <a:pt x="192" y="0"/>
                  </a:lnTo>
                  <a:lnTo>
                    <a:pt x="0" y="480"/>
                  </a:lnTo>
                  <a:close/>
                </a:path>
              </a:pathLst>
            </a:custGeom>
            <a:solidFill>
              <a:schemeClr val="accent1"/>
            </a:solidFill>
            <a:ln w="12700" cmpd="sng">
              <a:solidFill>
                <a:schemeClr val="tx1"/>
              </a:solidFill>
              <a:rou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grpSp>
          <p:nvGrpSpPr>
            <p:cNvPr id="10259" name="Group 27"/>
            <p:cNvGrpSpPr/>
            <p:nvPr/>
          </p:nvGrpSpPr>
          <p:grpSpPr bwMode="auto">
            <a:xfrm>
              <a:off x="5464175" y="2120900"/>
              <a:ext cx="2133600" cy="779463"/>
              <a:chOff x="0" y="0"/>
              <a:chExt cx="1344" cy="491"/>
            </a:xfrm>
          </p:grpSpPr>
          <p:sp>
            <p:nvSpPr>
              <p:cNvPr id="10260" name="Rectangle 28"/>
              <p:cNvSpPr>
                <a:spLocks noChangeArrowheads="1"/>
              </p:cNvSpPr>
              <p:nvPr/>
            </p:nvSpPr>
            <p:spPr bwMode="auto">
              <a:xfrm>
                <a:off x="635" y="144"/>
                <a:ext cx="136" cy="347"/>
              </a:xfrm>
              <a:prstGeom prst="rect">
                <a:avLst/>
              </a:prstGeom>
              <a:solidFill>
                <a:srgbClr val="993366"/>
              </a:solidFill>
              <a:ln w="12700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" name="未知"/>
              <p:cNvSpPr/>
              <p:nvPr/>
            </p:nvSpPr>
            <p:spPr bwMode="auto">
              <a:xfrm>
                <a:off x="0" y="0"/>
                <a:ext cx="1344" cy="1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144"/>
                  </a:cxn>
                  <a:cxn ang="0">
                    <a:pos x="1248" y="144"/>
                  </a:cxn>
                  <a:cxn ang="0">
                    <a:pos x="1344" y="0"/>
                  </a:cxn>
                  <a:cxn ang="0">
                    <a:pos x="0" y="0"/>
                  </a:cxn>
                </a:cxnLst>
                <a:rect l="0" t="0" r="r" b="b"/>
                <a:pathLst>
                  <a:path w="1344" h="144">
                    <a:moveTo>
                      <a:pt x="0" y="0"/>
                    </a:moveTo>
                    <a:lnTo>
                      <a:pt x="144" y="144"/>
                    </a:lnTo>
                    <a:lnTo>
                      <a:pt x="1248" y="144"/>
                    </a:lnTo>
                    <a:lnTo>
                      <a:pt x="134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3366"/>
              </a:solidFill>
              <a:ln w="12700" cmpd="sng">
                <a:solidFill>
                  <a:schemeClr val="tx1"/>
                </a:solidFill>
                <a:round/>
              </a:ln>
              <a:effectLst>
                <a:outerShdw dist="107763" dir="189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</a:endParaRPr>
              </a:p>
            </p:txBody>
          </p:sp>
        </p:grpSp>
      </p:grpSp>
      <p:pic>
        <p:nvPicPr>
          <p:cNvPr id="10246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14463" y="3192463"/>
            <a:ext cx="792162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TextBox 3"/>
          <p:cNvSpPr txBox="1">
            <a:spLocks noChangeArrowheads="1"/>
          </p:cNvSpPr>
          <p:nvPr/>
        </p:nvSpPr>
        <p:spPr bwMode="auto">
          <a:xfrm>
            <a:off x="468313" y="1773238"/>
            <a:ext cx="835818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两个两个称，如果第一次平衡，轻的健身球就在没称量的那</a:t>
            </a:r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个健身球中。</a:t>
            </a:r>
          </a:p>
        </p:txBody>
      </p:sp>
      <p:pic>
        <p:nvPicPr>
          <p:cNvPr id="10248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33613" y="3192463"/>
            <a:ext cx="792162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97538" y="3203575"/>
            <a:ext cx="792162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688" y="3203575"/>
            <a:ext cx="792162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2038" y="5649913"/>
            <a:ext cx="792162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575" y="5661025"/>
            <a:ext cx="792163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1266" name="TextBox 3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  <p:sp>
        <p:nvSpPr>
          <p:cNvPr id="11267" name="TextBox 3"/>
          <p:cNvSpPr txBox="1">
            <a:spLocks noChangeArrowheads="1"/>
          </p:cNvSpPr>
          <p:nvPr/>
        </p:nvSpPr>
        <p:spPr bwMode="auto">
          <a:xfrm>
            <a:off x="747713" y="714375"/>
            <a:ext cx="835818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有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6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个大小、图案都完全一样的健身球，其中有一个轻一点，但是用手掂不出来。</a:t>
            </a:r>
          </a:p>
        </p:txBody>
      </p:sp>
      <p:pic>
        <p:nvPicPr>
          <p:cNvPr id="11268" name="图片 7" descr="绿枫叶1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7950" y="801688"/>
            <a:ext cx="6318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269" name="组合 6"/>
          <p:cNvGrpSpPr/>
          <p:nvPr/>
        </p:nvGrpSpPr>
        <p:grpSpPr bwMode="auto">
          <a:xfrm>
            <a:off x="1042988" y="3644900"/>
            <a:ext cx="6480175" cy="2232025"/>
            <a:chOff x="1143000" y="1749425"/>
            <a:chExt cx="6480175" cy="2232025"/>
          </a:xfrm>
        </p:grpSpPr>
        <p:sp>
          <p:nvSpPr>
            <p:cNvPr id="11273" name="未知"/>
            <p:cNvSpPr/>
            <p:nvPr/>
          </p:nvSpPr>
          <p:spPr bwMode="auto">
            <a:xfrm rot="-240000">
              <a:off x="2224088" y="2757488"/>
              <a:ext cx="4464050" cy="288925"/>
            </a:xfrm>
            <a:custGeom>
              <a:avLst/>
              <a:gdLst>
                <a:gd name="T0" fmla="*/ 0 w 2812"/>
                <a:gd name="T1" fmla="*/ 0 h 182"/>
                <a:gd name="T2" fmla="*/ 2147483647 w 2812"/>
                <a:gd name="T3" fmla="*/ 0 h 182"/>
                <a:gd name="T4" fmla="*/ 2147483647 w 2812"/>
                <a:gd name="T5" fmla="*/ 2147483647 h 182"/>
                <a:gd name="T6" fmla="*/ 2147483647 w 2812"/>
                <a:gd name="T7" fmla="*/ 2147483647 h 182"/>
                <a:gd name="T8" fmla="*/ 2147483647 w 2812"/>
                <a:gd name="T9" fmla="*/ 2147483647 h 182"/>
                <a:gd name="T10" fmla="*/ 2147483647 w 2812"/>
                <a:gd name="T11" fmla="*/ 2147483647 h 182"/>
                <a:gd name="T12" fmla="*/ 2147483647 w 2812"/>
                <a:gd name="T13" fmla="*/ 2147483647 h 182"/>
                <a:gd name="T14" fmla="*/ 0 w 2812"/>
                <a:gd name="T15" fmla="*/ 2147483647 h 182"/>
                <a:gd name="T16" fmla="*/ 0 w 2812"/>
                <a:gd name="T17" fmla="*/ 0 h 1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812"/>
                <a:gd name="T28" fmla="*/ 0 h 182"/>
                <a:gd name="T29" fmla="*/ 2812 w 2812"/>
                <a:gd name="T30" fmla="*/ 182 h 1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812" h="182">
                  <a:moveTo>
                    <a:pt x="0" y="0"/>
                  </a:moveTo>
                  <a:lnTo>
                    <a:pt x="2812" y="0"/>
                  </a:lnTo>
                  <a:lnTo>
                    <a:pt x="2812" y="91"/>
                  </a:lnTo>
                  <a:lnTo>
                    <a:pt x="2676" y="91"/>
                  </a:lnTo>
                  <a:lnTo>
                    <a:pt x="1497" y="182"/>
                  </a:lnTo>
                  <a:lnTo>
                    <a:pt x="1315" y="182"/>
                  </a:lnTo>
                  <a:lnTo>
                    <a:pt x="136" y="91"/>
                  </a:lnTo>
                  <a:lnTo>
                    <a:pt x="0" y="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3366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1274" name="Group 3"/>
            <p:cNvGrpSpPr/>
            <p:nvPr/>
          </p:nvGrpSpPr>
          <p:grpSpPr bwMode="auto">
            <a:xfrm>
              <a:off x="3808413" y="1749425"/>
              <a:ext cx="1295400" cy="1008063"/>
              <a:chOff x="0" y="0"/>
              <a:chExt cx="816" cy="635"/>
            </a:xfrm>
          </p:grpSpPr>
          <p:sp>
            <p:nvSpPr>
              <p:cNvPr id="11286" name="Rectangle 4"/>
              <p:cNvSpPr>
                <a:spLocks noChangeArrowheads="1"/>
              </p:cNvSpPr>
              <p:nvPr/>
            </p:nvSpPr>
            <p:spPr bwMode="auto">
              <a:xfrm>
                <a:off x="317" y="408"/>
                <a:ext cx="181" cy="227"/>
              </a:xfrm>
              <a:prstGeom prst="rect">
                <a:avLst/>
              </a:prstGeom>
              <a:solidFill>
                <a:srgbClr val="993366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1287" name="Group 5"/>
              <p:cNvGrpSpPr/>
              <p:nvPr/>
            </p:nvGrpSpPr>
            <p:grpSpPr bwMode="auto">
              <a:xfrm>
                <a:off x="0" y="0"/>
                <a:ext cx="816" cy="430"/>
                <a:chOff x="0" y="0"/>
                <a:chExt cx="816" cy="430"/>
              </a:xfrm>
            </p:grpSpPr>
            <p:sp>
              <p:nvSpPr>
                <p:cNvPr id="11288" name="AutoShape 6"/>
                <p:cNvSpPr>
                  <a:spLocks noChangeArrowheads="1"/>
                </p:cNvSpPr>
                <p:nvPr/>
              </p:nvSpPr>
              <p:spPr bwMode="auto">
                <a:xfrm rot="-5377123">
                  <a:off x="193" y="-193"/>
                  <a:ext cx="430" cy="815"/>
                </a:xfrm>
                <a:prstGeom prst="flowChartDelay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289" name="Line 7"/>
                <p:cNvSpPr>
                  <a:spLocks noChangeShapeType="1"/>
                </p:cNvSpPr>
                <p:nvPr/>
              </p:nvSpPr>
              <p:spPr bwMode="auto">
                <a:xfrm rot="1157402">
                  <a:off x="544" y="23"/>
                  <a:ext cx="0" cy="4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290" name="Line 8"/>
                <p:cNvSpPr>
                  <a:spLocks noChangeShapeType="1"/>
                </p:cNvSpPr>
                <p:nvPr/>
              </p:nvSpPr>
              <p:spPr bwMode="auto">
                <a:xfrm rot="-1483823">
                  <a:off x="272" y="23"/>
                  <a:ext cx="0" cy="4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291" name="Line 9"/>
                <p:cNvSpPr>
                  <a:spLocks noChangeShapeType="1"/>
                </p:cNvSpPr>
                <p:nvPr/>
              </p:nvSpPr>
              <p:spPr bwMode="auto">
                <a:xfrm rot="1665513">
                  <a:off x="680" y="68"/>
                  <a:ext cx="0" cy="4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292" name="Line 10"/>
                <p:cNvSpPr>
                  <a:spLocks noChangeShapeType="1"/>
                </p:cNvSpPr>
                <p:nvPr/>
              </p:nvSpPr>
              <p:spPr bwMode="auto">
                <a:xfrm rot="-1917902">
                  <a:off x="136" y="68"/>
                  <a:ext cx="0" cy="4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293" name="Line 11"/>
                <p:cNvSpPr>
                  <a:spLocks noChangeShapeType="1"/>
                </p:cNvSpPr>
                <p:nvPr/>
              </p:nvSpPr>
              <p:spPr bwMode="auto">
                <a:xfrm rot="3697986">
                  <a:off x="790" y="156"/>
                  <a:ext cx="1" cy="4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294" name="Line 12"/>
                <p:cNvSpPr>
                  <a:spLocks noChangeShapeType="1"/>
                </p:cNvSpPr>
                <p:nvPr/>
              </p:nvSpPr>
              <p:spPr bwMode="auto">
                <a:xfrm rot="5670126">
                  <a:off x="790" y="292"/>
                  <a:ext cx="1" cy="4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295" name="Line 13"/>
                <p:cNvSpPr>
                  <a:spLocks noChangeShapeType="1"/>
                </p:cNvSpPr>
                <p:nvPr/>
              </p:nvSpPr>
              <p:spPr bwMode="auto">
                <a:xfrm rot="9017851">
                  <a:off x="9" y="152"/>
                  <a:ext cx="32" cy="4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296" name="Line 14"/>
                <p:cNvSpPr>
                  <a:spLocks noChangeShapeType="1"/>
                </p:cNvSpPr>
                <p:nvPr/>
              </p:nvSpPr>
              <p:spPr bwMode="auto">
                <a:xfrm rot="5670126">
                  <a:off x="22" y="270"/>
                  <a:ext cx="1" cy="4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297" name="Line 15"/>
                <p:cNvSpPr>
                  <a:spLocks noChangeShapeType="1"/>
                </p:cNvSpPr>
                <p:nvPr/>
              </p:nvSpPr>
              <p:spPr bwMode="auto">
                <a:xfrm rot="352388">
                  <a:off x="408" y="23"/>
                  <a:ext cx="0" cy="4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1275" name="AutoShape 16"/>
            <p:cNvSpPr>
              <a:spLocks noChangeArrowheads="1"/>
            </p:cNvSpPr>
            <p:nvPr/>
          </p:nvSpPr>
          <p:spPr bwMode="auto">
            <a:xfrm rot="10560000">
              <a:off x="4383088" y="1889125"/>
              <a:ext cx="127000" cy="1084263"/>
            </a:xfrm>
            <a:prstGeom prst="flowChartMerg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11276" name="Group 20"/>
            <p:cNvGrpSpPr/>
            <p:nvPr/>
          </p:nvGrpSpPr>
          <p:grpSpPr bwMode="auto">
            <a:xfrm>
              <a:off x="1216025" y="2265363"/>
              <a:ext cx="2133600" cy="779463"/>
              <a:chOff x="0" y="106"/>
              <a:chExt cx="1344" cy="491"/>
            </a:xfrm>
          </p:grpSpPr>
          <p:sp>
            <p:nvSpPr>
              <p:cNvPr id="11284" name="Rectangle 21"/>
              <p:cNvSpPr>
                <a:spLocks noChangeArrowheads="1"/>
              </p:cNvSpPr>
              <p:nvPr/>
            </p:nvSpPr>
            <p:spPr bwMode="auto">
              <a:xfrm>
                <a:off x="635" y="250"/>
                <a:ext cx="136" cy="347"/>
              </a:xfrm>
              <a:prstGeom prst="rect">
                <a:avLst/>
              </a:prstGeom>
              <a:solidFill>
                <a:srgbClr val="993366"/>
              </a:solidFill>
              <a:ln w="12700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" name="未知"/>
              <p:cNvSpPr/>
              <p:nvPr/>
            </p:nvSpPr>
            <p:spPr bwMode="auto">
              <a:xfrm>
                <a:off x="0" y="106"/>
                <a:ext cx="1344" cy="1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144"/>
                  </a:cxn>
                  <a:cxn ang="0">
                    <a:pos x="1248" y="144"/>
                  </a:cxn>
                  <a:cxn ang="0">
                    <a:pos x="1344" y="0"/>
                  </a:cxn>
                  <a:cxn ang="0">
                    <a:pos x="0" y="0"/>
                  </a:cxn>
                </a:cxnLst>
                <a:rect l="0" t="0" r="r" b="b"/>
                <a:pathLst>
                  <a:path w="1344" h="144">
                    <a:moveTo>
                      <a:pt x="0" y="0"/>
                    </a:moveTo>
                    <a:lnTo>
                      <a:pt x="144" y="144"/>
                    </a:lnTo>
                    <a:lnTo>
                      <a:pt x="1248" y="144"/>
                    </a:lnTo>
                    <a:lnTo>
                      <a:pt x="134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3366"/>
              </a:solidFill>
              <a:ln w="12700" cmpd="sng">
                <a:solidFill>
                  <a:schemeClr val="tx1"/>
                </a:solidFill>
                <a:round/>
              </a:ln>
              <a:effectLst>
                <a:outerShdw dist="107763" dir="189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1277" name="Group 23"/>
            <p:cNvGrpSpPr/>
            <p:nvPr/>
          </p:nvGrpSpPr>
          <p:grpSpPr bwMode="auto">
            <a:xfrm>
              <a:off x="4311650" y="2757488"/>
              <a:ext cx="288925" cy="719137"/>
              <a:chOff x="0" y="0"/>
              <a:chExt cx="181" cy="453"/>
            </a:xfrm>
          </p:grpSpPr>
          <p:sp>
            <p:nvSpPr>
              <p:cNvPr id="11282" name="AutoShape 24"/>
              <p:cNvSpPr>
                <a:spLocks noChangeArrowheads="1"/>
              </p:cNvSpPr>
              <p:nvPr/>
            </p:nvSpPr>
            <p:spPr bwMode="auto">
              <a:xfrm rot="5400000">
                <a:off x="-136" y="136"/>
                <a:ext cx="453" cy="181"/>
              </a:xfrm>
              <a:prstGeom prst="flowChartOnlineStorag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283" name="Oval 25"/>
              <p:cNvSpPr>
                <a:spLocks noChangeArrowheads="1"/>
              </p:cNvSpPr>
              <p:nvPr/>
            </p:nvSpPr>
            <p:spPr bwMode="auto">
              <a:xfrm>
                <a:off x="45" y="45"/>
                <a:ext cx="91" cy="9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3" name="未知"/>
            <p:cNvSpPr/>
            <p:nvPr/>
          </p:nvSpPr>
          <p:spPr bwMode="auto">
            <a:xfrm>
              <a:off x="1143000" y="3260725"/>
              <a:ext cx="6480175" cy="720725"/>
            </a:xfrm>
            <a:custGeom>
              <a:avLst/>
              <a:gdLst/>
              <a:ahLst/>
              <a:cxnLst>
                <a:cxn ang="0">
                  <a:pos x="0" y="480"/>
                </a:cxn>
                <a:cxn ang="0">
                  <a:pos x="384" y="480"/>
                </a:cxn>
                <a:cxn ang="0">
                  <a:pos x="480" y="240"/>
                </a:cxn>
                <a:cxn ang="0">
                  <a:pos x="3408" y="240"/>
                </a:cxn>
                <a:cxn ang="0">
                  <a:pos x="3600" y="480"/>
                </a:cxn>
                <a:cxn ang="0">
                  <a:pos x="3888" y="480"/>
                </a:cxn>
                <a:cxn ang="0">
                  <a:pos x="3792" y="0"/>
                </a:cxn>
                <a:cxn ang="0">
                  <a:pos x="192" y="0"/>
                </a:cxn>
                <a:cxn ang="0">
                  <a:pos x="0" y="480"/>
                </a:cxn>
              </a:cxnLst>
              <a:rect l="0" t="0" r="r" b="b"/>
              <a:pathLst>
                <a:path w="3888" h="480">
                  <a:moveTo>
                    <a:pt x="0" y="480"/>
                  </a:moveTo>
                  <a:lnTo>
                    <a:pt x="384" y="480"/>
                  </a:lnTo>
                  <a:lnTo>
                    <a:pt x="480" y="240"/>
                  </a:lnTo>
                  <a:lnTo>
                    <a:pt x="3408" y="240"/>
                  </a:lnTo>
                  <a:lnTo>
                    <a:pt x="3600" y="480"/>
                  </a:lnTo>
                  <a:lnTo>
                    <a:pt x="3888" y="480"/>
                  </a:lnTo>
                  <a:lnTo>
                    <a:pt x="3792" y="0"/>
                  </a:lnTo>
                  <a:lnTo>
                    <a:pt x="192" y="0"/>
                  </a:lnTo>
                  <a:lnTo>
                    <a:pt x="0" y="480"/>
                  </a:lnTo>
                  <a:close/>
                </a:path>
              </a:pathLst>
            </a:custGeom>
            <a:solidFill>
              <a:schemeClr val="accent1"/>
            </a:solidFill>
            <a:ln w="12700" cmpd="sng">
              <a:solidFill>
                <a:schemeClr val="tx1"/>
              </a:solidFill>
              <a:rou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11279" name="Group 27"/>
            <p:cNvGrpSpPr/>
            <p:nvPr/>
          </p:nvGrpSpPr>
          <p:grpSpPr bwMode="auto">
            <a:xfrm>
              <a:off x="5464175" y="1965324"/>
              <a:ext cx="2133600" cy="779463"/>
              <a:chOff x="0" y="-98"/>
              <a:chExt cx="1344" cy="491"/>
            </a:xfrm>
          </p:grpSpPr>
          <p:sp>
            <p:nvSpPr>
              <p:cNvPr id="11280" name="Rectangle 28"/>
              <p:cNvSpPr>
                <a:spLocks noChangeArrowheads="1"/>
              </p:cNvSpPr>
              <p:nvPr/>
            </p:nvSpPr>
            <p:spPr bwMode="auto">
              <a:xfrm>
                <a:off x="635" y="46"/>
                <a:ext cx="136" cy="347"/>
              </a:xfrm>
              <a:prstGeom prst="rect">
                <a:avLst/>
              </a:prstGeom>
              <a:solidFill>
                <a:srgbClr val="993366"/>
              </a:solidFill>
              <a:ln w="12700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" name="未知"/>
              <p:cNvSpPr/>
              <p:nvPr/>
            </p:nvSpPr>
            <p:spPr bwMode="auto">
              <a:xfrm>
                <a:off x="0" y="-98"/>
                <a:ext cx="1344" cy="1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144"/>
                  </a:cxn>
                  <a:cxn ang="0">
                    <a:pos x="1248" y="144"/>
                  </a:cxn>
                  <a:cxn ang="0">
                    <a:pos x="1344" y="0"/>
                  </a:cxn>
                  <a:cxn ang="0">
                    <a:pos x="0" y="0"/>
                  </a:cxn>
                </a:cxnLst>
                <a:rect l="0" t="0" r="r" b="b"/>
                <a:pathLst>
                  <a:path w="1344" h="144">
                    <a:moveTo>
                      <a:pt x="0" y="0"/>
                    </a:moveTo>
                    <a:lnTo>
                      <a:pt x="144" y="144"/>
                    </a:lnTo>
                    <a:lnTo>
                      <a:pt x="1248" y="144"/>
                    </a:lnTo>
                    <a:lnTo>
                      <a:pt x="134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3366"/>
              </a:solidFill>
              <a:ln w="12700" cmpd="sng">
                <a:solidFill>
                  <a:schemeClr val="tx1"/>
                </a:solidFill>
                <a:round/>
              </a:ln>
              <a:effectLst>
                <a:outerShdw dist="107763" dir="189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pic>
        <p:nvPicPr>
          <p:cNvPr id="11270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150" y="3348038"/>
            <a:ext cx="792163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TextBox 3"/>
          <p:cNvSpPr txBox="1">
            <a:spLocks noChangeArrowheads="1"/>
          </p:cNvSpPr>
          <p:nvPr/>
        </p:nvSpPr>
        <p:spPr bwMode="auto">
          <a:xfrm>
            <a:off x="468313" y="1773238"/>
            <a:ext cx="835818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再称量这</a:t>
            </a:r>
            <a:r>
              <a:rPr lang="en-US" altLang="zh-CN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个健身球，托盘高的一端放的就是轻的健身球。</a:t>
            </a:r>
          </a:p>
        </p:txBody>
      </p: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888" y="3054350"/>
            <a:ext cx="790575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2290" name="TextBox 3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  <p:sp>
        <p:nvSpPr>
          <p:cNvPr id="12291" name="TextBox 3"/>
          <p:cNvSpPr txBox="1">
            <a:spLocks noChangeArrowheads="1"/>
          </p:cNvSpPr>
          <p:nvPr/>
        </p:nvSpPr>
        <p:spPr bwMode="auto">
          <a:xfrm>
            <a:off x="747713" y="714375"/>
            <a:ext cx="835818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有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6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个大小、图案都完全一样的健身球，其中有一个轻一点，但是用手掂不出来。</a:t>
            </a:r>
          </a:p>
        </p:txBody>
      </p:sp>
      <p:pic>
        <p:nvPicPr>
          <p:cNvPr id="12292" name="图片 7" descr="绿枫叶1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7950" y="801688"/>
            <a:ext cx="6318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Box 3"/>
          <p:cNvSpPr txBox="1">
            <a:spLocks noChangeArrowheads="1"/>
          </p:cNvSpPr>
          <p:nvPr/>
        </p:nvSpPr>
        <p:spPr bwMode="auto">
          <a:xfrm>
            <a:off x="468313" y="1773238"/>
            <a:ext cx="835818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两个两个称，如果第一次不平衡，轻的健身球就在托盘高的那</a:t>
            </a:r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个健身球中。</a:t>
            </a:r>
          </a:p>
        </p:txBody>
      </p:sp>
      <p:grpSp>
        <p:nvGrpSpPr>
          <p:cNvPr id="12294" name="组合 6"/>
          <p:cNvGrpSpPr/>
          <p:nvPr/>
        </p:nvGrpSpPr>
        <p:grpSpPr bwMode="auto">
          <a:xfrm>
            <a:off x="1042988" y="3644900"/>
            <a:ext cx="6480175" cy="2232025"/>
            <a:chOff x="1143000" y="1749425"/>
            <a:chExt cx="6480175" cy="2232025"/>
          </a:xfrm>
        </p:grpSpPr>
        <p:sp>
          <p:nvSpPr>
            <p:cNvPr id="12301" name="未知"/>
            <p:cNvSpPr/>
            <p:nvPr/>
          </p:nvSpPr>
          <p:spPr bwMode="auto">
            <a:xfrm rot="-240000">
              <a:off x="2224088" y="2757488"/>
              <a:ext cx="4464050" cy="288925"/>
            </a:xfrm>
            <a:custGeom>
              <a:avLst/>
              <a:gdLst>
                <a:gd name="T0" fmla="*/ 0 w 2812"/>
                <a:gd name="T1" fmla="*/ 0 h 182"/>
                <a:gd name="T2" fmla="*/ 2147483647 w 2812"/>
                <a:gd name="T3" fmla="*/ 0 h 182"/>
                <a:gd name="T4" fmla="*/ 2147483647 w 2812"/>
                <a:gd name="T5" fmla="*/ 2147483647 h 182"/>
                <a:gd name="T6" fmla="*/ 2147483647 w 2812"/>
                <a:gd name="T7" fmla="*/ 2147483647 h 182"/>
                <a:gd name="T8" fmla="*/ 2147483647 w 2812"/>
                <a:gd name="T9" fmla="*/ 2147483647 h 182"/>
                <a:gd name="T10" fmla="*/ 2147483647 w 2812"/>
                <a:gd name="T11" fmla="*/ 2147483647 h 182"/>
                <a:gd name="T12" fmla="*/ 2147483647 w 2812"/>
                <a:gd name="T13" fmla="*/ 2147483647 h 182"/>
                <a:gd name="T14" fmla="*/ 0 w 2812"/>
                <a:gd name="T15" fmla="*/ 2147483647 h 182"/>
                <a:gd name="T16" fmla="*/ 0 w 2812"/>
                <a:gd name="T17" fmla="*/ 0 h 1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812"/>
                <a:gd name="T28" fmla="*/ 0 h 182"/>
                <a:gd name="T29" fmla="*/ 2812 w 2812"/>
                <a:gd name="T30" fmla="*/ 182 h 1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812" h="182">
                  <a:moveTo>
                    <a:pt x="0" y="0"/>
                  </a:moveTo>
                  <a:lnTo>
                    <a:pt x="2812" y="0"/>
                  </a:lnTo>
                  <a:lnTo>
                    <a:pt x="2812" y="91"/>
                  </a:lnTo>
                  <a:lnTo>
                    <a:pt x="2676" y="91"/>
                  </a:lnTo>
                  <a:lnTo>
                    <a:pt x="1497" y="182"/>
                  </a:lnTo>
                  <a:lnTo>
                    <a:pt x="1315" y="182"/>
                  </a:lnTo>
                  <a:lnTo>
                    <a:pt x="136" y="91"/>
                  </a:lnTo>
                  <a:lnTo>
                    <a:pt x="0" y="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3366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2302" name="Group 3"/>
            <p:cNvGrpSpPr/>
            <p:nvPr/>
          </p:nvGrpSpPr>
          <p:grpSpPr bwMode="auto">
            <a:xfrm>
              <a:off x="3808413" y="1749425"/>
              <a:ext cx="1295400" cy="1008063"/>
              <a:chOff x="0" y="0"/>
              <a:chExt cx="816" cy="635"/>
            </a:xfrm>
          </p:grpSpPr>
          <p:sp>
            <p:nvSpPr>
              <p:cNvPr id="12314" name="Rectangle 4"/>
              <p:cNvSpPr>
                <a:spLocks noChangeArrowheads="1"/>
              </p:cNvSpPr>
              <p:nvPr/>
            </p:nvSpPr>
            <p:spPr bwMode="auto">
              <a:xfrm>
                <a:off x="317" y="408"/>
                <a:ext cx="181" cy="227"/>
              </a:xfrm>
              <a:prstGeom prst="rect">
                <a:avLst/>
              </a:prstGeom>
              <a:solidFill>
                <a:srgbClr val="993366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2315" name="Group 5"/>
              <p:cNvGrpSpPr/>
              <p:nvPr/>
            </p:nvGrpSpPr>
            <p:grpSpPr bwMode="auto">
              <a:xfrm>
                <a:off x="0" y="0"/>
                <a:ext cx="816" cy="430"/>
                <a:chOff x="0" y="0"/>
                <a:chExt cx="816" cy="430"/>
              </a:xfrm>
            </p:grpSpPr>
            <p:sp>
              <p:nvSpPr>
                <p:cNvPr id="12316" name="AutoShape 6"/>
                <p:cNvSpPr>
                  <a:spLocks noChangeArrowheads="1"/>
                </p:cNvSpPr>
                <p:nvPr/>
              </p:nvSpPr>
              <p:spPr bwMode="auto">
                <a:xfrm rot="-5377123">
                  <a:off x="193" y="-193"/>
                  <a:ext cx="430" cy="815"/>
                </a:xfrm>
                <a:prstGeom prst="flowChartDelay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317" name="Line 7"/>
                <p:cNvSpPr>
                  <a:spLocks noChangeShapeType="1"/>
                </p:cNvSpPr>
                <p:nvPr/>
              </p:nvSpPr>
              <p:spPr bwMode="auto">
                <a:xfrm rot="1157402">
                  <a:off x="544" y="23"/>
                  <a:ext cx="0" cy="4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18" name="Line 8"/>
                <p:cNvSpPr>
                  <a:spLocks noChangeShapeType="1"/>
                </p:cNvSpPr>
                <p:nvPr/>
              </p:nvSpPr>
              <p:spPr bwMode="auto">
                <a:xfrm rot="-1483823">
                  <a:off x="272" y="23"/>
                  <a:ext cx="0" cy="4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19" name="Line 9"/>
                <p:cNvSpPr>
                  <a:spLocks noChangeShapeType="1"/>
                </p:cNvSpPr>
                <p:nvPr/>
              </p:nvSpPr>
              <p:spPr bwMode="auto">
                <a:xfrm rot="1665513">
                  <a:off x="680" y="68"/>
                  <a:ext cx="0" cy="4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20" name="Line 10"/>
                <p:cNvSpPr>
                  <a:spLocks noChangeShapeType="1"/>
                </p:cNvSpPr>
                <p:nvPr/>
              </p:nvSpPr>
              <p:spPr bwMode="auto">
                <a:xfrm rot="-1917902">
                  <a:off x="136" y="68"/>
                  <a:ext cx="0" cy="4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21" name="Line 11"/>
                <p:cNvSpPr>
                  <a:spLocks noChangeShapeType="1"/>
                </p:cNvSpPr>
                <p:nvPr/>
              </p:nvSpPr>
              <p:spPr bwMode="auto">
                <a:xfrm rot="3697986">
                  <a:off x="790" y="156"/>
                  <a:ext cx="1" cy="4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22" name="Line 12"/>
                <p:cNvSpPr>
                  <a:spLocks noChangeShapeType="1"/>
                </p:cNvSpPr>
                <p:nvPr/>
              </p:nvSpPr>
              <p:spPr bwMode="auto">
                <a:xfrm rot="5670126">
                  <a:off x="790" y="292"/>
                  <a:ext cx="1" cy="4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23" name="Line 13"/>
                <p:cNvSpPr>
                  <a:spLocks noChangeShapeType="1"/>
                </p:cNvSpPr>
                <p:nvPr/>
              </p:nvSpPr>
              <p:spPr bwMode="auto">
                <a:xfrm rot="9017851">
                  <a:off x="9" y="152"/>
                  <a:ext cx="32" cy="4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24" name="Line 14"/>
                <p:cNvSpPr>
                  <a:spLocks noChangeShapeType="1"/>
                </p:cNvSpPr>
                <p:nvPr/>
              </p:nvSpPr>
              <p:spPr bwMode="auto">
                <a:xfrm rot="5670126">
                  <a:off x="22" y="270"/>
                  <a:ext cx="1" cy="4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25" name="Line 15"/>
                <p:cNvSpPr>
                  <a:spLocks noChangeShapeType="1"/>
                </p:cNvSpPr>
                <p:nvPr/>
              </p:nvSpPr>
              <p:spPr bwMode="auto">
                <a:xfrm rot="352388">
                  <a:off x="408" y="23"/>
                  <a:ext cx="0" cy="4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2303" name="AutoShape 16"/>
            <p:cNvSpPr>
              <a:spLocks noChangeArrowheads="1"/>
            </p:cNvSpPr>
            <p:nvPr/>
          </p:nvSpPr>
          <p:spPr bwMode="auto">
            <a:xfrm rot="10560000">
              <a:off x="4383088" y="1889125"/>
              <a:ext cx="127000" cy="1084263"/>
            </a:xfrm>
            <a:prstGeom prst="flowChartMerg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12304" name="Group 20"/>
            <p:cNvGrpSpPr/>
            <p:nvPr/>
          </p:nvGrpSpPr>
          <p:grpSpPr bwMode="auto">
            <a:xfrm>
              <a:off x="1216025" y="2265363"/>
              <a:ext cx="2133600" cy="779463"/>
              <a:chOff x="0" y="106"/>
              <a:chExt cx="1344" cy="491"/>
            </a:xfrm>
          </p:grpSpPr>
          <p:sp>
            <p:nvSpPr>
              <p:cNvPr id="12312" name="Rectangle 21"/>
              <p:cNvSpPr>
                <a:spLocks noChangeArrowheads="1"/>
              </p:cNvSpPr>
              <p:nvPr/>
            </p:nvSpPr>
            <p:spPr bwMode="auto">
              <a:xfrm>
                <a:off x="635" y="250"/>
                <a:ext cx="136" cy="347"/>
              </a:xfrm>
              <a:prstGeom prst="rect">
                <a:avLst/>
              </a:prstGeom>
              <a:solidFill>
                <a:srgbClr val="993366"/>
              </a:solidFill>
              <a:ln w="12700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1" name="未知"/>
              <p:cNvSpPr/>
              <p:nvPr/>
            </p:nvSpPr>
            <p:spPr bwMode="auto">
              <a:xfrm>
                <a:off x="0" y="106"/>
                <a:ext cx="1344" cy="1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144"/>
                  </a:cxn>
                  <a:cxn ang="0">
                    <a:pos x="1248" y="144"/>
                  </a:cxn>
                  <a:cxn ang="0">
                    <a:pos x="1344" y="0"/>
                  </a:cxn>
                  <a:cxn ang="0">
                    <a:pos x="0" y="0"/>
                  </a:cxn>
                </a:cxnLst>
                <a:rect l="0" t="0" r="r" b="b"/>
                <a:pathLst>
                  <a:path w="1344" h="144">
                    <a:moveTo>
                      <a:pt x="0" y="0"/>
                    </a:moveTo>
                    <a:lnTo>
                      <a:pt x="144" y="144"/>
                    </a:lnTo>
                    <a:lnTo>
                      <a:pt x="1248" y="144"/>
                    </a:lnTo>
                    <a:lnTo>
                      <a:pt x="134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3366"/>
              </a:solidFill>
              <a:ln w="12700" cmpd="sng">
                <a:solidFill>
                  <a:schemeClr val="tx1"/>
                </a:solidFill>
                <a:round/>
              </a:ln>
              <a:effectLst>
                <a:outerShdw dist="107763" dir="189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2305" name="Group 23"/>
            <p:cNvGrpSpPr/>
            <p:nvPr/>
          </p:nvGrpSpPr>
          <p:grpSpPr bwMode="auto">
            <a:xfrm>
              <a:off x="4311650" y="2757488"/>
              <a:ext cx="288925" cy="719137"/>
              <a:chOff x="0" y="0"/>
              <a:chExt cx="181" cy="453"/>
            </a:xfrm>
          </p:grpSpPr>
          <p:sp>
            <p:nvSpPr>
              <p:cNvPr id="12310" name="AutoShape 24"/>
              <p:cNvSpPr>
                <a:spLocks noChangeArrowheads="1"/>
              </p:cNvSpPr>
              <p:nvPr/>
            </p:nvSpPr>
            <p:spPr bwMode="auto">
              <a:xfrm rot="5400000">
                <a:off x="-136" y="136"/>
                <a:ext cx="453" cy="181"/>
              </a:xfrm>
              <a:prstGeom prst="flowChartOnlineStorag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11" name="Oval 25"/>
              <p:cNvSpPr>
                <a:spLocks noChangeArrowheads="1"/>
              </p:cNvSpPr>
              <p:nvPr/>
            </p:nvSpPr>
            <p:spPr bwMode="auto">
              <a:xfrm>
                <a:off x="45" y="45"/>
                <a:ext cx="91" cy="9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4" name="未知"/>
            <p:cNvSpPr/>
            <p:nvPr/>
          </p:nvSpPr>
          <p:spPr bwMode="auto">
            <a:xfrm>
              <a:off x="1143000" y="3260725"/>
              <a:ext cx="6480175" cy="720725"/>
            </a:xfrm>
            <a:custGeom>
              <a:avLst/>
              <a:gdLst/>
              <a:ahLst/>
              <a:cxnLst>
                <a:cxn ang="0">
                  <a:pos x="0" y="480"/>
                </a:cxn>
                <a:cxn ang="0">
                  <a:pos x="384" y="480"/>
                </a:cxn>
                <a:cxn ang="0">
                  <a:pos x="480" y="240"/>
                </a:cxn>
                <a:cxn ang="0">
                  <a:pos x="3408" y="240"/>
                </a:cxn>
                <a:cxn ang="0">
                  <a:pos x="3600" y="480"/>
                </a:cxn>
                <a:cxn ang="0">
                  <a:pos x="3888" y="480"/>
                </a:cxn>
                <a:cxn ang="0">
                  <a:pos x="3792" y="0"/>
                </a:cxn>
                <a:cxn ang="0">
                  <a:pos x="192" y="0"/>
                </a:cxn>
                <a:cxn ang="0">
                  <a:pos x="0" y="480"/>
                </a:cxn>
              </a:cxnLst>
              <a:rect l="0" t="0" r="r" b="b"/>
              <a:pathLst>
                <a:path w="3888" h="480">
                  <a:moveTo>
                    <a:pt x="0" y="480"/>
                  </a:moveTo>
                  <a:lnTo>
                    <a:pt x="384" y="480"/>
                  </a:lnTo>
                  <a:lnTo>
                    <a:pt x="480" y="240"/>
                  </a:lnTo>
                  <a:lnTo>
                    <a:pt x="3408" y="240"/>
                  </a:lnTo>
                  <a:lnTo>
                    <a:pt x="3600" y="480"/>
                  </a:lnTo>
                  <a:lnTo>
                    <a:pt x="3888" y="480"/>
                  </a:lnTo>
                  <a:lnTo>
                    <a:pt x="3792" y="0"/>
                  </a:lnTo>
                  <a:lnTo>
                    <a:pt x="192" y="0"/>
                  </a:lnTo>
                  <a:lnTo>
                    <a:pt x="0" y="480"/>
                  </a:lnTo>
                  <a:close/>
                </a:path>
              </a:pathLst>
            </a:custGeom>
            <a:solidFill>
              <a:schemeClr val="accent1"/>
            </a:solidFill>
            <a:ln w="12700" cmpd="sng">
              <a:solidFill>
                <a:schemeClr val="tx1"/>
              </a:solidFill>
              <a:rou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12307" name="Group 27"/>
            <p:cNvGrpSpPr/>
            <p:nvPr/>
          </p:nvGrpSpPr>
          <p:grpSpPr bwMode="auto">
            <a:xfrm>
              <a:off x="5464175" y="1965324"/>
              <a:ext cx="2133600" cy="779463"/>
              <a:chOff x="0" y="-98"/>
              <a:chExt cx="1344" cy="491"/>
            </a:xfrm>
          </p:grpSpPr>
          <p:sp>
            <p:nvSpPr>
              <p:cNvPr id="12308" name="Rectangle 28"/>
              <p:cNvSpPr>
                <a:spLocks noChangeArrowheads="1"/>
              </p:cNvSpPr>
              <p:nvPr/>
            </p:nvSpPr>
            <p:spPr bwMode="auto">
              <a:xfrm>
                <a:off x="635" y="46"/>
                <a:ext cx="136" cy="347"/>
              </a:xfrm>
              <a:prstGeom prst="rect">
                <a:avLst/>
              </a:prstGeom>
              <a:solidFill>
                <a:srgbClr val="993366"/>
              </a:solidFill>
              <a:ln w="12700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7" name="未知"/>
              <p:cNvSpPr/>
              <p:nvPr/>
            </p:nvSpPr>
            <p:spPr bwMode="auto">
              <a:xfrm>
                <a:off x="0" y="-98"/>
                <a:ext cx="1344" cy="1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144"/>
                  </a:cxn>
                  <a:cxn ang="0">
                    <a:pos x="1248" y="144"/>
                  </a:cxn>
                  <a:cxn ang="0">
                    <a:pos x="1344" y="0"/>
                  </a:cxn>
                  <a:cxn ang="0">
                    <a:pos x="0" y="0"/>
                  </a:cxn>
                </a:cxnLst>
                <a:rect l="0" t="0" r="r" b="b"/>
                <a:pathLst>
                  <a:path w="1344" h="144">
                    <a:moveTo>
                      <a:pt x="0" y="0"/>
                    </a:moveTo>
                    <a:lnTo>
                      <a:pt x="144" y="144"/>
                    </a:lnTo>
                    <a:lnTo>
                      <a:pt x="1248" y="144"/>
                    </a:lnTo>
                    <a:lnTo>
                      <a:pt x="134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3366"/>
              </a:solidFill>
              <a:ln w="12700" cmpd="sng">
                <a:solidFill>
                  <a:schemeClr val="tx1"/>
                </a:solidFill>
                <a:round/>
              </a:ln>
              <a:effectLst>
                <a:outerShdw dist="107763" dir="189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pic>
        <p:nvPicPr>
          <p:cNvPr id="12295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8538" y="3357563"/>
            <a:ext cx="790575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350" y="3357563"/>
            <a:ext cx="792163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1925" y="3059113"/>
            <a:ext cx="792163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8325" y="3059113"/>
            <a:ext cx="792163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9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2038" y="5649913"/>
            <a:ext cx="792162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0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575" y="5661025"/>
            <a:ext cx="792163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747713" y="714375"/>
            <a:ext cx="835818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有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6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个大小、图案都完全一样的健身球，其中有一个轻一点，但是用手掂不出来。</a:t>
            </a:r>
          </a:p>
        </p:txBody>
      </p:sp>
      <p:pic>
        <p:nvPicPr>
          <p:cNvPr id="13316" name="图片 7" descr="绿枫叶1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7950" y="801688"/>
            <a:ext cx="6318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17" name="组合 6"/>
          <p:cNvGrpSpPr/>
          <p:nvPr/>
        </p:nvGrpSpPr>
        <p:grpSpPr bwMode="auto">
          <a:xfrm>
            <a:off x="1042988" y="3644900"/>
            <a:ext cx="6480175" cy="2232025"/>
            <a:chOff x="1143000" y="1749425"/>
            <a:chExt cx="6480175" cy="2232025"/>
          </a:xfrm>
        </p:grpSpPr>
        <p:sp>
          <p:nvSpPr>
            <p:cNvPr id="13321" name="未知"/>
            <p:cNvSpPr/>
            <p:nvPr/>
          </p:nvSpPr>
          <p:spPr bwMode="auto">
            <a:xfrm rot="-240000">
              <a:off x="2224088" y="2757488"/>
              <a:ext cx="4464050" cy="288925"/>
            </a:xfrm>
            <a:custGeom>
              <a:avLst/>
              <a:gdLst>
                <a:gd name="T0" fmla="*/ 0 w 2812"/>
                <a:gd name="T1" fmla="*/ 0 h 182"/>
                <a:gd name="T2" fmla="*/ 2147483647 w 2812"/>
                <a:gd name="T3" fmla="*/ 0 h 182"/>
                <a:gd name="T4" fmla="*/ 2147483647 w 2812"/>
                <a:gd name="T5" fmla="*/ 2147483647 h 182"/>
                <a:gd name="T6" fmla="*/ 2147483647 w 2812"/>
                <a:gd name="T7" fmla="*/ 2147483647 h 182"/>
                <a:gd name="T8" fmla="*/ 2147483647 w 2812"/>
                <a:gd name="T9" fmla="*/ 2147483647 h 182"/>
                <a:gd name="T10" fmla="*/ 2147483647 w 2812"/>
                <a:gd name="T11" fmla="*/ 2147483647 h 182"/>
                <a:gd name="T12" fmla="*/ 2147483647 w 2812"/>
                <a:gd name="T13" fmla="*/ 2147483647 h 182"/>
                <a:gd name="T14" fmla="*/ 0 w 2812"/>
                <a:gd name="T15" fmla="*/ 2147483647 h 182"/>
                <a:gd name="T16" fmla="*/ 0 w 2812"/>
                <a:gd name="T17" fmla="*/ 0 h 1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812"/>
                <a:gd name="T28" fmla="*/ 0 h 182"/>
                <a:gd name="T29" fmla="*/ 2812 w 2812"/>
                <a:gd name="T30" fmla="*/ 182 h 1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812" h="182">
                  <a:moveTo>
                    <a:pt x="0" y="0"/>
                  </a:moveTo>
                  <a:lnTo>
                    <a:pt x="2812" y="0"/>
                  </a:lnTo>
                  <a:lnTo>
                    <a:pt x="2812" y="91"/>
                  </a:lnTo>
                  <a:lnTo>
                    <a:pt x="2676" y="91"/>
                  </a:lnTo>
                  <a:lnTo>
                    <a:pt x="1497" y="182"/>
                  </a:lnTo>
                  <a:lnTo>
                    <a:pt x="1315" y="182"/>
                  </a:lnTo>
                  <a:lnTo>
                    <a:pt x="136" y="91"/>
                  </a:lnTo>
                  <a:lnTo>
                    <a:pt x="0" y="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3366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3322" name="Group 3"/>
            <p:cNvGrpSpPr/>
            <p:nvPr/>
          </p:nvGrpSpPr>
          <p:grpSpPr bwMode="auto">
            <a:xfrm>
              <a:off x="3808413" y="1749425"/>
              <a:ext cx="1295400" cy="1008063"/>
              <a:chOff x="0" y="0"/>
              <a:chExt cx="816" cy="635"/>
            </a:xfrm>
          </p:grpSpPr>
          <p:sp>
            <p:nvSpPr>
              <p:cNvPr id="13334" name="Rectangle 4"/>
              <p:cNvSpPr>
                <a:spLocks noChangeArrowheads="1"/>
              </p:cNvSpPr>
              <p:nvPr/>
            </p:nvSpPr>
            <p:spPr bwMode="auto">
              <a:xfrm>
                <a:off x="317" y="408"/>
                <a:ext cx="181" cy="227"/>
              </a:xfrm>
              <a:prstGeom prst="rect">
                <a:avLst/>
              </a:prstGeom>
              <a:solidFill>
                <a:srgbClr val="993366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3335" name="Group 5"/>
              <p:cNvGrpSpPr/>
              <p:nvPr/>
            </p:nvGrpSpPr>
            <p:grpSpPr bwMode="auto">
              <a:xfrm>
                <a:off x="0" y="0"/>
                <a:ext cx="816" cy="430"/>
                <a:chOff x="0" y="0"/>
                <a:chExt cx="816" cy="430"/>
              </a:xfrm>
            </p:grpSpPr>
            <p:sp>
              <p:nvSpPr>
                <p:cNvPr id="13336" name="AutoShape 6"/>
                <p:cNvSpPr>
                  <a:spLocks noChangeArrowheads="1"/>
                </p:cNvSpPr>
                <p:nvPr/>
              </p:nvSpPr>
              <p:spPr bwMode="auto">
                <a:xfrm rot="-5377123">
                  <a:off x="193" y="-193"/>
                  <a:ext cx="430" cy="815"/>
                </a:xfrm>
                <a:prstGeom prst="flowChartDelay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37" name="Line 7"/>
                <p:cNvSpPr>
                  <a:spLocks noChangeShapeType="1"/>
                </p:cNvSpPr>
                <p:nvPr/>
              </p:nvSpPr>
              <p:spPr bwMode="auto">
                <a:xfrm rot="1157402">
                  <a:off x="544" y="23"/>
                  <a:ext cx="0" cy="4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38" name="Line 8"/>
                <p:cNvSpPr>
                  <a:spLocks noChangeShapeType="1"/>
                </p:cNvSpPr>
                <p:nvPr/>
              </p:nvSpPr>
              <p:spPr bwMode="auto">
                <a:xfrm rot="-1483823">
                  <a:off x="272" y="23"/>
                  <a:ext cx="0" cy="4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39" name="Line 9"/>
                <p:cNvSpPr>
                  <a:spLocks noChangeShapeType="1"/>
                </p:cNvSpPr>
                <p:nvPr/>
              </p:nvSpPr>
              <p:spPr bwMode="auto">
                <a:xfrm rot="1665513">
                  <a:off x="680" y="68"/>
                  <a:ext cx="0" cy="4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40" name="Line 10"/>
                <p:cNvSpPr>
                  <a:spLocks noChangeShapeType="1"/>
                </p:cNvSpPr>
                <p:nvPr/>
              </p:nvSpPr>
              <p:spPr bwMode="auto">
                <a:xfrm rot="-1917902">
                  <a:off x="136" y="68"/>
                  <a:ext cx="0" cy="4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41" name="Line 11"/>
                <p:cNvSpPr>
                  <a:spLocks noChangeShapeType="1"/>
                </p:cNvSpPr>
                <p:nvPr/>
              </p:nvSpPr>
              <p:spPr bwMode="auto">
                <a:xfrm rot="3697986">
                  <a:off x="790" y="156"/>
                  <a:ext cx="1" cy="4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42" name="Line 12"/>
                <p:cNvSpPr>
                  <a:spLocks noChangeShapeType="1"/>
                </p:cNvSpPr>
                <p:nvPr/>
              </p:nvSpPr>
              <p:spPr bwMode="auto">
                <a:xfrm rot="5670126">
                  <a:off x="790" y="292"/>
                  <a:ext cx="1" cy="4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43" name="Line 13"/>
                <p:cNvSpPr>
                  <a:spLocks noChangeShapeType="1"/>
                </p:cNvSpPr>
                <p:nvPr/>
              </p:nvSpPr>
              <p:spPr bwMode="auto">
                <a:xfrm rot="9017851">
                  <a:off x="9" y="152"/>
                  <a:ext cx="32" cy="4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44" name="Line 14"/>
                <p:cNvSpPr>
                  <a:spLocks noChangeShapeType="1"/>
                </p:cNvSpPr>
                <p:nvPr/>
              </p:nvSpPr>
              <p:spPr bwMode="auto">
                <a:xfrm rot="5670126">
                  <a:off x="22" y="270"/>
                  <a:ext cx="1" cy="4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45" name="Line 15"/>
                <p:cNvSpPr>
                  <a:spLocks noChangeShapeType="1"/>
                </p:cNvSpPr>
                <p:nvPr/>
              </p:nvSpPr>
              <p:spPr bwMode="auto">
                <a:xfrm rot="352388">
                  <a:off x="408" y="23"/>
                  <a:ext cx="0" cy="4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3323" name="AutoShape 16"/>
            <p:cNvSpPr>
              <a:spLocks noChangeArrowheads="1"/>
            </p:cNvSpPr>
            <p:nvPr/>
          </p:nvSpPr>
          <p:spPr bwMode="auto">
            <a:xfrm rot="10560000">
              <a:off x="4383088" y="1889125"/>
              <a:ext cx="127000" cy="1084263"/>
            </a:xfrm>
            <a:prstGeom prst="flowChartMerg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13324" name="Group 20"/>
            <p:cNvGrpSpPr/>
            <p:nvPr/>
          </p:nvGrpSpPr>
          <p:grpSpPr bwMode="auto">
            <a:xfrm>
              <a:off x="1216025" y="2265363"/>
              <a:ext cx="2133600" cy="779463"/>
              <a:chOff x="0" y="106"/>
              <a:chExt cx="1344" cy="491"/>
            </a:xfrm>
          </p:grpSpPr>
          <p:sp>
            <p:nvSpPr>
              <p:cNvPr id="13332" name="Rectangle 21"/>
              <p:cNvSpPr>
                <a:spLocks noChangeArrowheads="1"/>
              </p:cNvSpPr>
              <p:nvPr/>
            </p:nvSpPr>
            <p:spPr bwMode="auto">
              <a:xfrm>
                <a:off x="635" y="250"/>
                <a:ext cx="136" cy="347"/>
              </a:xfrm>
              <a:prstGeom prst="rect">
                <a:avLst/>
              </a:prstGeom>
              <a:solidFill>
                <a:srgbClr val="993366"/>
              </a:solidFill>
              <a:ln w="12700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" name="未知"/>
              <p:cNvSpPr/>
              <p:nvPr/>
            </p:nvSpPr>
            <p:spPr bwMode="auto">
              <a:xfrm>
                <a:off x="0" y="106"/>
                <a:ext cx="1344" cy="1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144"/>
                  </a:cxn>
                  <a:cxn ang="0">
                    <a:pos x="1248" y="144"/>
                  </a:cxn>
                  <a:cxn ang="0">
                    <a:pos x="1344" y="0"/>
                  </a:cxn>
                  <a:cxn ang="0">
                    <a:pos x="0" y="0"/>
                  </a:cxn>
                </a:cxnLst>
                <a:rect l="0" t="0" r="r" b="b"/>
                <a:pathLst>
                  <a:path w="1344" h="144">
                    <a:moveTo>
                      <a:pt x="0" y="0"/>
                    </a:moveTo>
                    <a:lnTo>
                      <a:pt x="144" y="144"/>
                    </a:lnTo>
                    <a:lnTo>
                      <a:pt x="1248" y="144"/>
                    </a:lnTo>
                    <a:lnTo>
                      <a:pt x="134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3366"/>
              </a:solidFill>
              <a:ln w="12700" cmpd="sng">
                <a:solidFill>
                  <a:schemeClr val="tx1"/>
                </a:solidFill>
                <a:round/>
              </a:ln>
              <a:effectLst>
                <a:outerShdw dist="107763" dir="189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3325" name="Group 23"/>
            <p:cNvGrpSpPr/>
            <p:nvPr/>
          </p:nvGrpSpPr>
          <p:grpSpPr bwMode="auto">
            <a:xfrm>
              <a:off x="4311650" y="2757488"/>
              <a:ext cx="288925" cy="719137"/>
              <a:chOff x="0" y="0"/>
              <a:chExt cx="181" cy="453"/>
            </a:xfrm>
          </p:grpSpPr>
          <p:sp>
            <p:nvSpPr>
              <p:cNvPr id="13330" name="AutoShape 24"/>
              <p:cNvSpPr>
                <a:spLocks noChangeArrowheads="1"/>
              </p:cNvSpPr>
              <p:nvPr/>
            </p:nvSpPr>
            <p:spPr bwMode="auto">
              <a:xfrm rot="5400000">
                <a:off x="-136" y="136"/>
                <a:ext cx="453" cy="181"/>
              </a:xfrm>
              <a:prstGeom prst="flowChartOnlineStorag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31" name="Oval 25"/>
              <p:cNvSpPr>
                <a:spLocks noChangeArrowheads="1"/>
              </p:cNvSpPr>
              <p:nvPr/>
            </p:nvSpPr>
            <p:spPr bwMode="auto">
              <a:xfrm>
                <a:off x="45" y="45"/>
                <a:ext cx="91" cy="9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3" name="未知"/>
            <p:cNvSpPr/>
            <p:nvPr/>
          </p:nvSpPr>
          <p:spPr bwMode="auto">
            <a:xfrm>
              <a:off x="1143000" y="3260725"/>
              <a:ext cx="6480175" cy="720725"/>
            </a:xfrm>
            <a:custGeom>
              <a:avLst/>
              <a:gdLst/>
              <a:ahLst/>
              <a:cxnLst>
                <a:cxn ang="0">
                  <a:pos x="0" y="480"/>
                </a:cxn>
                <a:cxn ang="0">
                  <a:pos x="384" y="480"/>
                </a:cxn>
                <a:cxn ang="0">
                  <a:pos x="480" y="240"/>
                </a:cxn>
                <a:cxn ang="0">
                  <a:pos x="3408" y="240"/>
                </a:cxn>
                <a:cxn ang="0">
                  <a:pos x="3600" y="480"/>
                </a:cxn>
                <a:cxn ang="0">
                  <a:pos x="3888" y="480"/>
                </a:cxn>
                <a:cxn ang="0">
                  <a:pos x="3792" y="0"/>
                </a:cxn>
                <a:cxn ang="0">
                  <a:pos x="192" y="0"/>
                </a:cxn>
                <a:cxn ang="0">
                  <a:pos x="0" y="480"/>
                </a:cxn>
              </a:cxnLst>
              <a:rect l="0" t="0" r="r" b="b"/>
              <a:pathLst>
                <a:path w="3888" h="480">
                  <a:moveTo>
                    <a:pt x="0" y="480"/>
                  </a:moveTo>
                  <a:lnTo>
                    <a:pt x="384" y="480"/>
                  </a:lnTo>
                  <a:lnTo>
                    <a:pt x="480" y="240"/>
                  </a:lnTo>
                  <a:lnTo>
                    <a:pt x="3408" y="240"/>
                  </a:lnTo>
                  <a:lnTo>
                    <a:pt x="3600" y="480"/>
                  </a:lnTo>
                  <a:lnTo>
                    <a:pt x="3888" y="480"/>
                  </a:lnTo>
                  <a:lnTo>
                    <a:pt x="3792" y="0"/>
                  </a:lnTo>
                  <a:lnTo>
                    <a:pt x="192" y="0"/>
                  </a:lnTo>
                  <a:lnTo>
                    <a:pt x="0" y="480"/>
                  </a:lnTo>
                  <a:close/>
                </a:path>
              </a:pathLst>
            </a:custGeom>
            <a:solidFill>
              <a:schemeClr val="accent1"/>
            </a:solidFill>
            <a:ln w="12700" cmpd="sng">
              <a:solidFill>
                <a:schemeClr val="tx1"/>
              </a:solidFill>
              <a:rou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13327" name="Group 27"/>
            <p:cNvGrpSpPr/>
            <p:nvPr/>
          </p:nvGrpSpPr>
          <p:grpSpPr bwMode="auto">
            <a:xfrm>
              <a:off x="5464175" y="1965324"/>
              <a:ext cx="2133600" cy="779463"/>
              <a:chOff x="0" y="-98"/>
              <a:chExt cx="1344" cy="491"/>
            </a:xfrm>
          </p:grpSpPr>
          <p:sp>
            <p:nvSpPr>
              <p:cNvPr id="13328" name="Rectangle 28"/>
              <p:cNvSpPr>
                <a:spLocks noChangeArrowheads="1"/>
              </p:cNvSpPr>
              <p:nvPr/>
            </p:nvSpPr>
            <p:spPr bwMode="auto">
              <a:xfrm>
                <a:off x="635" y="46"/>
                <a:ext cx="136" cy="347"/>
              </a:xfrm>
              <a:prstGeom prst="rect">
                <a:avLst/>
              </a:prstGeom>
              <a:solidFill>
                <a:srgbClr val="993366"/>
              </a:solidFill>
              <a:ln w="12700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" name="未知"/>
              <p:cNvSpPr/>
              <p:nvPr/>
            </p:nvSpPr>
            <p:spPr bwMode="auto">
              <a:xfrm>
                <a:off x="0" y="-98"/>
                <a:ext cx="1344" cy="1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144"/>
                  </a:cxn>
                  <a:cxn ang="0">
                    <a:pos x="1248" y="144"/>
                  </a:cxn>
                  <a:cxn ang="0">
                    <a:pos x="1344" y="0"/>
                  </a:cxn>
                  <a:cxn ang="0">
                    <a:pos x="0" y="0"/>
                  </a:cxn>
                </a:cxnLst>
                <a:rect l="0" t="0" r="r" b="b"/>
                <a:pathLst>
                  <a:path w="1344" h="144">
                    <a:moveTo>
                      <a:pt x="0" y="0"/>
                    </a:moveTo>
                    <a:lnTo>
                      <a:pt x="144" y="144"/>
                    </a:lnTo>
                    <a:lnTo>
                      <a:pt x="1248" y="144"/>
                    </a:lnTo>
                    <a:lnTo>
                      <a:pt x="134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3366"/>
              </a:solidFill>
              <a:ln w="12700" cmpd="sng">
                <a:solidFill>
                  <a:schemeClr val="tx1"/>
                </a:solidFill>
                <a:round/>
              </a:ln>
              <a:effectLst>
                <a:outerShdw dist="107763" dir="189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pic>
        <p:nvPicPr>
          <p:cNvPr id="13318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150" y="3348038"/>
            <a:ext cx="792163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TextBox 3"/>
          <p:cNvSpPr txBox="1">
            <a:spLocks noChangeArrowheads="1"/>
          </p:cNvSpPr>
          <p:nvPr/>
        </p:nvSpPr>
        <p:spPr bwMode="auto">
          <a:xfrm>
            <a:off x="468313" y="1773238"/>
            <a:ext cx="835818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再称量这</a:t>
            </a:r>
            <a:r>
              <a:rPr lang="en-US" altLang="zh-CN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个健身球，托盘高的一端放的就是轻的健身球。</a:t>
            </a:r>
          </a:p>
        </p:txBody>
      </p: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888" y="3054350"/>
            <a:ext cx="790575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747713" y="714375"/>
            <a:ext cx="835818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有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6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个大小、图案都完全一样的健身球，其中有一个轻一点，但是用手掂不出来。</a:t>
            </a:r>
          </a:p>
        </p:txBody>
      </p:sp>
      <p:pic>
        <p:nvPicPr>
          <p:cNvPr id="14340" name="图片 7" descr="绿枫叶1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7950" y="801688"/>
            <a:ext cx="6318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Box 3"/>
          <p:cNvSpPr txBox="1">
            <a:spLocks noChangeArrowheads="1"/>
          </p:cNvSpPr>
          <p:nvPr/>
        </p:nvSpPr>
        <p:spPr bwMode="auto">
          <a:xfrm>
            <a:off x="468313" y="1773238"/>
            <a:ext cx="835818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在天平左右托盘各放</a:t>
            </a:r>
            <a:r>
              <a:rPr lang="en-US" altLang="zh-CN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个健身球，轻的健身球就在托盘高的</a:t>
            </a:r>
            <a:r>
              <a:rPr lang="en-US" altLang="zh-CN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个健身球中。</a:t>
            </a:r>
          </a:p>
        </p:txBody>
      </p:sp>
      <p:grpSp>
        <p:nvGrpSpPr>
          <p:cNvPr id="14342" name="组合 6"/>
          <p:cNvGrpSpPr/>
          <p:nvPr/>
        </p:nvGrpSpPr>
        <p:grpSpPr bwMode="auto">
          <a:xfrm>
            <a:off x="1042988" y="3644900"/>
            <a:ext cx="6480175" cy="2232025"/>
            <a:chOff x="1143000" y="1749425"/>
            <a:chExt cx="6480175" cy="2232025"/>
          </a:xfrm>
        </p:grpSpPr>
        <p:sp>
          <p:nvSpPr>
            <p:cNvPr id="14349" name="未知"/>
            <p:cNvSpPr/>
            <p:nvPr/>
          </p:nvSpPr>
          <p:spPr bwMode="auto">
            <a:xfrm rot="-240000">
              <a:off x="2224088" y="2757488"/>
              <a:ext cx="4464050" cy="288925"/>
            </a:xfrm>
            <a:custGeom>
              <a:avLst/>
              <a:gdLst>
                <a:gd name="T0" fmla="*/ 0 w 2812"/>
                <a:gd name="T1" fmla="*/ 0 h 182"/>
                <a:gd name="T2" fmla="*/ 2147483647 w 2812"/>
                <a:gd name="T3" fmla="*/ 0 h 182"/>
                <a:gd name="T4" fmla="*/ 2147483647 w 2812"/>
                <a:gd name="T5" fmla="*/ 2147483647 h 182"/>
                <a:gd name="T6" fmla="*/ 2147483647 w 2812"/>
                <a:gd name="T7" fmla="*/ 2147483647 h 182"/>
                <a:gd name="T8" fmla="*/ 2147483647 w 2812"/>
                <a:gd name="T9" fmla="*/ 2147483647 h 182"/>
                <a:gd name="T10" fmla="*/ 2147483647 w 2812"/>
                <a:gd name="T11" fmla="*/ 2147483647 h 182"/>
                <a:gd name="T12" fmla="*/ 2147483647 w 2812"/>
                <a:gd name="T13" fmla="*/ 2147483647 h 182"/>
                <a:gd name="T14" fmla="*/ 0 w 2812"/>
                <a:gd name="T15" fmla="*/ 2147483647 h 182"/>
                <a:gd name="T16" fmla="*/ 0 w 2812"/>
                <a:gd name="T17" fmla="*/ 0 h 1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812"/>
                <a:gd name="T28" fmla="*/ 0 h 182"/>
                <a:gd name="T29" fmla="*/ 2812 w 2812"/>
                <a:gd name="T30" fmla="*/ 182 h 1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812" h="182">
                  <a:moveTo>
                    <a:pt x="0" y="0"/>
                  </a:moveTo>
                  <a:lnTo>
                    <a:pt x="2812" y="0"/>
                  </a:lnTo>
                  <a:lnTo>
                    <a:pt x="2812" y="91"/>
                  </a:lnTo>
                  <a:lnTo>
                    <a:pt x="2676" y="91"/>
                  </a:lnTo>
                  <a:lnTo>
                    <a:pt x="1497" y="182"/>
                  </a:lnTo>
                  <a:lnTo>
                    <a:pt x="1315" y="182"/>
                  </a:lnTo>
                  <a:lnTo>
                    <a:pt x="136" y="91"/>
                  </a:lnTo>
                  <a:lnTo>
                    <a:pt x="0" y="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3366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4350" name="Group 3"/>
            <p:cNvGrpSpPr/>
            <p:nvPr/>
          </p:nvGrpSpPr>
          <p:grpSpPr bwMode="auto">
            <a:xfrm>
              <a:off x="3808413" y="1749425"/>
              <a:ext cx="1295400" cy="1008063"/>
              <a:chOff x="0" y="0"/>
              <a:chExt cx="816" cy="635"/>
            </a:xfrm>
          </p:grpSpPr>
          <p:sp>
            <p:nvSpPr>
              <p:cNvPr id="14362" name="Rectangle 4"/>
              <p:cNvSpPr>
                <a:spLocks noChangeArrowheads="1"/>
              </p:cNvSpPr>
              <p:nvPr/>
            </p:nvSpPr>
            <p:spPr bwMode="auto">
              <a:xfrm>
                <a:off x="317" y="408"/>
                <a:ext cx="181" cy="227"/>
              </a:xfrm>
              <a:prstGeom prst="rect">
                <a:avLst/>
              </a:prstGeom>
              <a:solidFill>
                <a:srgbClr val="993366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4363" name="Group 5"/>
              <p:cNvGrpSpPr/>
              <p:nvPr/>
            </p:nvGrpSpPr>
            <p:grpSpPr bwMode="auto">
              <a:xfrm>
                <a:off x="0" y="0"/>
                <a:ext cx="816" cy="430"/>
                <a:chOff x="0" y="0"/>
                <a:chExt cx="816" cy="430"/>
              </a:xfrm>
            </p:grpSpPr>
            <p:sp>
              <p:nvSpPr>
                <p:cNvPr id="14364" name="AutoShape 6"/>
                <p:cNvSpPr>
                  <a:spLocks noChangeArrowheads="1"/>
                </p:cNvSpPr>
                <p:nvPr/>
              </p:nvSpPr>
              <p:spPr bwMode="auto">
                <a:xfrm rot="-5377123">
                  <a:off x="193" y="-193"/>
                  <a:ext cx="430" cy="815"/>
                </a:xfrm>
                <a:prstGeom prst="flowChartDelay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365" name="Line 7"/>
                <p:cNvSpPr>
                  <a:spLocks noChangeShapeType="1"/>
                </p:cNvSpPr>
                <p:nvPr/>
              </p:nvSpPr>
              <p:spPr bwMode="auto">
                <a:xfrm rot="1157402">
                  <a:off x="544" y="23"/>
                  <a:ext cx="0" cy="4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66" name="Line 8"/>
                <p:cNvSpPr>
                  <a:spLocks noChangeShapeType="1"/>
                </p:cNvSpPr>
                <p:nvPr/>
              </p:nvSpPr>
              <p:spPr bwMode="auto">
                <a:xfrm rot="-1483823">
                  <a:off x="272" y="23"/>
                  <a:ext cx="0" cy="4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67" name="Line 9"/>
                <p:cNvSpPr>
                  <a:spLocks noChangeShapeType="1"/>
                </p:cNvSpPr>
                <p:nvPr/>
              </p:nvSpPr>
              <p:spPr bwMode="auto">
                <a:xfrm rot="1665513">
                  <a:off x="680" y="68"/>
                  <a:ext cx="0" cy="4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68" name="Line 10"/>
                <p:cNvSpPr>
                  <a:spLocks noChangeShapeType="1"/>
                </p:cNvSpPr>
                <p:nvPr/>
              </p:nvSpPr>
              <p:spPr bwMode="auto">
                <a:xfrm rot="-1917902">
                  <a:off x="136" y="68"/>
                  <a:ext cx="0" cy="4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69" name="Line 11"/>
                <p:cNvSpPr>
                  <a:spLocks noChangeShapeType="1"/>
                </p:cNvSpPr>
                <p:nvPr/>
              </p:nvSpPr>
              <p:spPr bwMode="auto">
                <a:xfrm rot="3697986">
                  <a:off x="790" y="156"/>
                  <a:ext cx="1" cy="4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70" name="Line 12"/>
                <p:cNvSpPr>
                  <a:spLocks noChangeShapeType="1"/>
                </p:cNvSpPr>
                <p:nvPr/>
              </p:nvSpPr>
              <p:spPr bwMode="auto">
                <a:xfrm rot="5670126">
                  <a:off x="790" y="292"/>
                  <a:ext cx="1" cy="4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71" name="Line 13"/>
                <p:cNvSpPr>
                  <a:spLocks noChangeShapeType="1"/>
                </p:cNvSpPr>
                <p:nvPr/>
              </p:nvSpPr>
              <p:spPr bwMode="auto">
                <a:xfrm rot="9017851">
                  <a:off x="9" y="152"/>
                  <a:ext cx="32" cy="4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72" name="Line 14"/>
                <p:cNvSpPr>
                  <a:spLocks noChangeShapeType="1"/>
                </p:cNvSpPr>
                <p:nvPr/>
              </p:nvSpPr>
              <p:spPr bwMode="auto">
                <a:xfrm rot="5670126">
                  <a:off x="22" y="270"/>
                  <a:ext cx="1" cy="4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73" name="Line 15"/>
                <p:cNvSpPr>
                  <a:spLocks noChangeShapeType="1"/>
                </p:cNvSpPr>
                <p:nvPr/>
              </p:nvSpPr>
              <p:spPr bwMode="auto">
                <a:xfrm rot="352388">
                  <a:off x="408" y="23"/>
                  <a:ext cx="0" cy="4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4351" name="AutoShape 16"/>
            <p:cNvSpPr>
              <a:spLocks noChangeArrowheads="1"/>
            </p:cNvSpPr>
            <p:nvPr/>
          </p:nvSpPr>
          <p:spPr bwMode="auto">
            <a:xfrm rot="10560000">
              <a:off x="4383088" y="1889125"/>
              <a:ext cx="127000" cy="1084263"/>
            </a:xfrm>
            <a:prstGeom prst="flowChartMerg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14352" name="Group 20"/>
            <p:cNvGrpSpPr/>
            <p:nvPr/>
          </p:nvGrpSpPr>
          <p:grpSpPr bwMode="auto">
            <a:xfrm>
              <a:off x="1216025" y="2265363"/>
              <a:ext cx="2133600" cy="779463"/>
              <a:chOff x="0" y="106"/>
              <a:chExt cx="1344" cy="491"/>
            </a:xfrm>
          </p:grpSpPr>
          <p:sp>
            <p:nvSpPr>
              <p:cNvPr id="14360" name="Rectangle 21"/>
              <p:cNvSpPr>
                <a:spLocks noChangeArrowheads="1"/>
              </p:cNvSpPr>
              <p:nvPr/>
            </p:nvSpPr>
            <p:spPr bwMode="auto">
              <a:xfrm>
                <a:off x="635" y="250"/>
                <a:ext cx="136" cy="347"/>
              </a:xfrm>
              <a:prstGeom prst="rect">
                <a:avLst/>
              </a:prstGeom>
              <a:solidFill>
                <a:srgbClr val="993366"/>
              </a:solidFill>
              <a:ln w="12700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1" name="未知"/>
              <p:cNvSpPr/>
              <p:nvPr/>
            </p:nvSpPr>
            <p:spPr bwMode="auto">
              <a:xfrm>
                <a:off x="0" y="106"/>
                <a:ext cx="1344" cy="1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144"/>
                  </a:cxn>
                  <a:cxn ang="0">
                    <a:pos x="1248" y="144"/>
                  </a:cxn>
                  <a:cxn ang="0">
                    <a:pos x="1344" y="0"/>
                  </a:cxn>
                  <a:cxn ang="0">
                    <a:pos x="0" y="0"/>
                  </a:cxn>
                </a:cxnLst>
                <a:rect l="0" t="0" r="r" b="b"/>
                <a:pathLst>
                  <a:path w="1344" h="144">
                    <a:moveTo>
                      <a:pt x="0" y="0"/>
                    </a:moveTo>
                    <a:lnTo>
                      <a:pt x="144" y="144"/>
                    </a:lnTo>
                    <a:lnTo>
                      <a:pt x="1248" y="144"/>
                    </a:lnTo>
                    <a:lnTo>
                      <a:pt x="134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3366"/>
              </a:solidFill>
              <a:ln w="12700" cmpd="sng">
                <a:solidFill>
                  <a:schemeClr val="tx1"/>
                </a:solidFill>
                <a:round/>
              </a:ln>
              <a:effectLst>
                <a:outerShdw dist="107763" dir="189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4353" name="Group 23"/>
            <p:cNvGrpSpPr/>
            <p:nvPr/>
          </p:nvGrpSpPr>
          <p:grpSpPr bwMode="auto">
            <a:xfrm>
              <a:off x="4311650" y="2757488"/>
              <a:ext cx="288925" cy="719137"/>
              <a:chOff x="0" y="0"/>
              <a:chExt cx="181" cy="453"/>
            </a:xfrm>
          </p:grpSpPr>
          <p:sp>
            <p:nvSpPr>
              <p:cNvPr id="14358" name="AutoShape 24"/>
              <p:cNvSpPr>
                <a:spLocks noChangeArrowheads="1"/>
              </p:cNvSpPr>
              <p:nvPr/>
            </p:nvSpPr>
            <p:spPr bwMode="auto">
              <a:xfrm rot="5400000">
                <a:off x="-136" y="136"/>
                <a:ext cx="453" cy="181"/>
              </a:xfrm>
              <a:prstGeom prst="flowChartOnlineStorag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4359" name="Oval 25"/>
              <p:cNvSpPr>
                <a:spLocks noChangeArrowheads="1"/>
              </p:cNvSpPr>
              <p:nvPr/>
            </p:nvSpPr>
            <p:spPr bwMode="auto">
              <a:xfrm>
                <a:off x="45" y="45"/>
                <a:ext cx="91" cy="9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4" name="未知"/>
            <p:cNvSpPr/>
            <p:nvPr/>
          </p:nvSpPr>
          <p:spPr bwMode="auto">
            <a:xfrm>
              <a:off x="1143000" y="3260725"/>
              <a:ext cx="6480175" cy="720725"/>
            </a:xfrm>
            <a:custGeom>
              <a:avLst/>
              <a:gdLst/>
              <a:ahLst/>
              <a:cxnLst>
                <a:cxn ang="0">
                  <a:pos x="0" y="480"/>
                </a:cxn>
                <a:cxn ang="0">
                  <a:pos x="384" y="480"/>
                </a:cxn>
                <a:cxn ang="0">
                  <a:pos x="480" y="240"/>
                </a:cxn>
                <a:cxn ang="0">
                  <a:pos x="3408" y="240"/>
                </a:cxn>
                <a:cxn ang="0">
                  <a:pos x="3600" y="480"/>
                </a:cxn>
                <a:cxn ang="0">
                  <a:pos x="3888" y="480"/>
                </a:cxn>
                <a:cxn ang="0">
                  <a:pos x="3792" y="0"/>
                </a:cxn>
                <a:cxn ang="0">
                  <a:pos x="192" y="0"/>
                </a:cxn>
                <a:cxn ang="0">
                  <a:pos x="0" y="480"/>
                </a:cxn>
              </a:cxnLst>
              <a:rect l="0" t="0" r="r" b="b"/>
              <a:pathLst>
                <a:path w="3888" h="480">
                  <a:moveTo>
                    <a:pt x="0" y="480"/>
                  </a:moveTo>
                  <a:lnTo>
                    <a:pt x="384" y="480"/>
                  </a:lnTo>
                  <a:lnTo>
                    <a:pt x="480" y="240"/>
                  </a:lnTo>
                  <a:lnTo>
                    <a:pt x="3408" y="240"/>
                  </a:lnTo>
                  <a:lnTo>
                    <a:pt x="3600" y="480"/>
                  </a:lnTo>
                  <a:lnTo>
                    <a:pt x="3888" y="480"/>
                  </a:lnTo>
                  <a:lnTo>
                    <a:pt x="3792" y="0"/>
                  </a:lnTo>
                  <a:lnTo>
                    <a:pt x="192" y="0"/>
                  </a:lnTo>
                  <a:lnTo>
                    <a:pt x="0" y="480"/>
                  </a:lnTo>
                  <a:close/>
                </a:path>
              </a:pathLst>
            </a:custGeom>
            <a:solidFill>
              <a:schemeClr val="accent1"/>
            </a:solidFill>
            <a:ln w="12700" cmpd="sng">
              <a:solidFill>
                <a:schemeClr val="tx1"/>
              </a:solidFill>
              <a:rou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14355" name="Group 27"/>
            <p:cNvGrpSpPr/>
            <p:nvPr/>
          </p:nvGrpSpPr>
          <p:grpSpPr bwMode="auto">
            <a:xfrm>
              <a:off x="5464175" y="1965324"/>
              <a:ext cx="2133600" cy="779463"/>
              <a:chOff x="0" y="-98"/>
              <a:chExt cx="1344" cy="491"/>
            </a:xfrm>
          </p:grpSpPr>
          <p:sp>
            <p:nvSpPr>
              <p:cNvPr id="14356" name="Rectangle 28"/>
              <p:cNvSpPr>
                <a:spLocks noChangeArrowheads="1"/>
              </p:cNvSpPr>
              <p:nvPr/>
            </p:nvSpPr>
            <p:spPr bwMode="auto">
              <a:xfrm>
                <a:off x="635" y="46"/>
                <a:ext cx="136" cy="347"/>
              </a:xfrm>
              <a:prstGeom prst="rect">
                <a:avLst/>
              </a:prstGeom>
              <a:solidFill>
                <a:srgbClr val="993366"/>
              </a:solidFill>
              <a:ln w="12700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7" name="未知"/>
              <p:cNvSpPr/>
              <p:nvPr/>
            </p:nvSpPr>
            <p:spPr bwMode="auto">
              <a:xfrm>
                <a:off x="0" y="-98"/>
                <a:ext cx="1344" cy="1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144"/>
                  </a:cxn>
                  <a:cxn ang="0">
                    <a:pos x="1248" y="144"/>
                  </a:cxn>
                  <a:cxn ang="0">
                    <a:pos x="1344" y="0"/>
                  </a:cxn>
                  <a:cxn ang="0">
                    <a:pos x="0" y="0"/>
                  </a:cxn>
                </a:cxnLst>
                <a:rect l="0" t="0" r="r" b="b"/>
                <a:pathLst>
                  <a:path w="1344" h="144">
                    <a:moveTo>
                      <a:pt x="0" y="0"/>
                    </a:moveTo>
                    <a:lnTo>
                      <a:pt x="144" y="144"/>
                    </a:lnTo>
                    <a:lnTo>
                      <a:pt x="1248" y="144"/>
                    </a:lnTo>
                    <a:lnTo>
                      <a:pt x="134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3366"/>
              </a:solidFill>
              <a:ln w="12700" cmpd="sng">
                <a:solidFill>
                  <a:schemeClr val="tx1"/>
                </a:solidFill>
                <a:round/>
              </a:ln>
              <a:effectLst>
                <a:outerShdw dist="107763" dir="189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pic>
        <p:nvPicPr>
          <p:cNvPr id="14343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150" y="3348038"/>
            <a:ext cx="792163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888" y="3054350"/>
            <a:ext cx="790575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2988" y="3348038"/>
            <a:ext cx="792162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6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0963" y="3357563"/>
            <a:ext cx="792162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725" y="3041650"/>
            <a:ext cx="792163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69113" y="3051175"/>
            <a:ext cx="792162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878</Words>
  <Application>Microsoft Office PowerPoint</Application>
  <PresentationFormat>全屏显示(4:3)</PresentationFormat>
  <Paragraphs>91</Paragraphs>
  <Slides>18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7" baseType="lpstr">
      <vt:lpstr>汉仪中宋简</vt:lpstr>
      <vt:lpstr>华文楷体</vt:lpstr>
      <vt:lpstr>楷体_GB2312</vt:lpstr>
      <vt:lpstr>宋体</vt:lpstr>
      <vt:lpstr>微软雅黑</vt:lpstr>
      <vt:lpstr>Arial</vt:lpstr>
      <vt:lpstr>Calibri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2014-12-20T03:24:00Z</dcterms:created>
  <dcterms:modified xsi:type="dcterms:W3CDTF">2023-01-17T03:24:54Z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A0991F1D345F43F7A0C5EAE212127083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