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63" r:id="rId4"/>
    <p:sldId id="325" r:id="rId5"/>
    <p:sldId id="264" r:id="rId6"/>
    <p:sldId id="326" r:id="rId7"/>
    <p:sldId id="306" r:id="rId8"/>
    <p:sldId id="270" r:id="rId9"/>
    <p:sldId id="308" r:id="rId10"/>
    <p:sldId id="328" r:id="rId11"/>
    <p:sldId id="330" r:id="rId12"/>
    <p:sldId id="283" r:id="rId13"/>
    <p:sldId id="332" r:id="rId14"/>
    <p:sldId id="333" r:id="rId15"/>
    <p:sldId id="329" r:id="rId16"/>
    <p:sldId id="327" r:id="rId17"/>
    <p:sldId id="334" r:id="rId18"/>
    <p:sldId id="323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5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45"/>
        <p:guide pos="2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A27C-4A92-467D-BB2A-1998BD33586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D9A31-9E44-49CE-A4D4-DE9823E763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685800" y="2381234"/>
            <a:ext cx="7852410" cy="119199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1029860" y="1408228"/>
            <a:ext cx="7164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Sports and Good Health</a:t>
            </a:r>
            <a:endParaRPr lang="zh-CN" altLang="en-US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64759" y="55352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352" y="1388882"/>
            <a:ext cx="7899888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(2)There are so many kinds of mobile phones in the shop. We can't decide________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what to buy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when to buy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which to buy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where to buy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6076" y="196674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702" y="4172504"/>
            <a:ext cx="8348295" cy="168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句意：商店里有许多种手机，我们不能决定买哪一部。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decide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后用“疑问词＋不定式”结构；表示“哪一个”应用疑问词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which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，故选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C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。</a:t>
            </a:r>
            <a:endParaRPr lang="zh-CN" altLang="en-US" sz="24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55155"/>
            <a:ext cx="453970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470" y="111158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as usual   </a:t>
            </a:r>
            <a:r>
              <a:rPr lang="zh-CN" altLang="en-US" sz="3000" b="1" dirty="0" smtClean="0"/>
              <a:t>像往常一样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35654" y="1942086"/>
            <a:ext cx="8186057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Yesterday evening, I ate ten donuts </a:t>
            </a:r>
            <a:r>
              <a:rPr lang="en-US" altLang="zh-CN" sz="2400" i="1" dirty="0" smtClean="0"/>
              <a:t>as usual</a:t>
            </a:r>
            <a:r>
              <a:rPr lang="en-US" altLang="zh-CN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昨天晚上我像往常一样吃了十个面包圈。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42551" y="3578488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usual</a:t>
            </a:r>
            <a:r>
              <a:rPr lang="zh-CN" altLang="en-US" sz="2400" dirty="0" smtClean="0"/>
              <a:t>是形容词，意为“</a:t>
            </a:r>
            <a:r>
              <a:rPr lang="en-US" altLang="zh-CN" sz="2400" dirty="0" smtClean="0"/>
              <a:t>__________”</a:t>
            </a:r>
            <a:r>
              <a:rPr lang="zh-CN" altLang="en-US" sz="2400" dirty="0" smtClean="0"/>
              <a:t>，常构成短语</a:t>
            </a:r>
            <a:r>
              <a:rPr lang="en-US" altLang="zh-CN" sz="2400" dirty="0" smtClean="0"/>
              <a:t>as usual</a:t>
            </a:r>
            <a:r>
              <a:rPr lang="zh-CN" altLang="en-US" sz="2400" dirty="0" smtClean="0"/>
              <a:t>，意为“像往常一样”，表示一种习惯性动作的重复。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12062" y="5074762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usually</a:t>
            </a:r>
            <a:r>
              <a:rPr lang="zh-CN" altLang="en-US" sz="2400" dirty="0" smtClean="0"/>
              <a:t>作副词，意为“通常”。如：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I usually go to school by bike.</a:t>
            </a:r>
            <a:r>
              <a:rPr lang="zh-CN" altLang="en-US" sz="2400" dirty="0" smtClean="0"/>
              <a:t>我通常骑自行车去上学。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9370" y="357848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通常的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1374" y="1691951"/>
            <a:ext cx="7690996" cy="145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．他像往常一样来得最早。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He came the earliest ________ ________</a:t>
            </a:r>
            <a:r>
              <a:rPr lang="zh-CN" altLang="en-US" sz="2400" dirty="0" smtClean="0"/>
              <a:t>．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3380" y="2599678"/>
            <a:ext cx="231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               usual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470" y="111158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health  n. </a:t>
            </a:r>
            <a:r>
              <a:rPr lang="zh-CN" altLang="en-US" sz="3000" b="1" dirty="0" smtClean="0"/>
              <a:t>健康；健康状态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35654" y="1942086"/>
            <a:ext cx="8186057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It's not good for your </a:t>
            </a:r>
            <a:r>
              <a:rPr lang="en-US" altLang="zh-CN" sz="2400" i="1" dirty="0" smtClean="0"/>
              <a:t>health</a:t>
            </a:r>
            <a:r>
              <a:rPr lang="en-US" altLang="zh-CN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这对你的健康没有好处。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Eating vegetables is good for your </a:t>
            </a:r>
            <a:r>
              <a:rPr lang="en-US" altLang="zh-CN" sz="2400" i="1" dirty="0" smtClean="0"/>
              <a:t>health</a:t>
            </a:r>
            <a:r>
              <a:rPr lang="en-US" altLang="zh-CN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吃蔬菜对你的健康有好处。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30727" y="5132493"/>
            <a:ext cx="8312834" cy="580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health </a:t>
            </a:r>
            <a:r>
              <a:rPr lang="zh-CN" altLang="en-US" sz="2400" dirty="0" smtClean="0"/>
              <a:t>是不可数名词，其形容词形式为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71364" y="513249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healthy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71183" y="1664366"/>
            <a:ext cx="8312834" cy="16884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healthy</a:t>
            </a:r>
            <a:r>
              <a:rPr lang="zh-CN" altLang="en-US" sz="2400" dirty="0" smtClean="0"/>
              <a:t>是由名词</a:t>
            </a:r>
            <a:r>
              <a:rPr lang="en-US" altLang="zh-CN" sz="2400" dirty="0" smtClean="0"/>
              <a:t>health</a:t>
            </a:r>
            <a:r>
              <a:rPr lang="zh-CN" altLang="en-US" sz="2400" dirty="0" smtClean="0"/>
              <a:t>加“</a:t>
            </a:r>
            <a:r>
              <a:rPr lang="en-US" altLang="zh-CN" sz="2400" dirty="0" smtClean="0"/>
              <a:t>­y”</a:t>
            </a:r>
            <a:r>
              <a:rPr lang="zh-CN" altLang="en-US" sz="2400" dirty="0" smtClean="0"/>
              <a:t>构成的，名词加“</a:t>
            </a:r>
            <a:r>
              <a:rPr lang="en-US" altLang="zh-CN" sz="2400" dirty="0" smtClean="0"/>
              <a:t>­y”</a:t>
            </a:r>
            <a:r>
              <a:rPr lang="zh-CN" altLang="en-US" sz="2400" dirty="0" smtClean="0"/>
              <a:t>变形容词是英语中派生构词法的一种。类似的单词还有</a:t>
            </a:r>
            <a:r>
              <a:rPr lang="en-US" altLang="zh-CN" sz="2400" dirty="0" smtClean="0"/>
              <a:t>rain—rainy, cloud—cloudy, snow—snowy, wind—windy</a:t>
            </a:r>
            <a:r>
              <a:rPr lang="zh-CN" altLang="en-US" sz="2400" dirty="0" smtClean="0"/>
              <a:t>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308" y="1562543"/>
            <a:ext cx="8353148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3.</a:t>
            </a:r>
            <a:r>
              <a:rPr lang="zh-CN" altLang="en-US" sz="2400" dirty="0" smtClean="0"/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(1)It is important for us to have a________(health) body.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(2)It________ heavily yes­terday. It is still __________ today.(rain)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2337" y="214344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healthy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2415" y="2710473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rained                                                rainy/raining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7923" y="112055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954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●To tell you the truth, I decided to change my eating habits.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说实话， 我决定改变我的饮食习惯。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9783" y="3741521"/>
            <a:ext cx="8503242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(1)to tell the truth</a:t>
            </a:r>
            <a:r>
              <a:rPr lang="zh-CN" altLang="en-US" sz="2400" dirty="0" smtClean="0"/>
              <a:t>意为“说实话”， 其中</a:t>
            </a:r>
            <a:r>
              <a:rPr lang="en-US" altLang="zh-CN" sz="2400" dirty="0" smtClean="0"/>
              <a:t>truth</a:t>
            </a:r>
            <a:r>
              <a:rPr lang="zh-CN" altLang="en-US" sz="2400" dirty="0" smtClean="0"/>
              <a:t>是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词， 意为“真相；真实”， 其形容词形式为</a:t>
            </a:r>
            <a:r>
              <a:rPr lang="en-US" altLang="zh-CN" sz="2400" dirty="0" smtClean="0"/>
              <a:t>true</a:t>
            </a:r>
            <a:r>
              <a:rPr lang="zh-CN" altLang="en-US" sz="2400" dirty="0" smtClean="0"/>
              <a:t>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(2)habit</a:t>
            </a:r>
            <a:r>
              <a:rPr lang="zh-CN" altLang="en-US" sz="2400" dirty="0" smtClean="0"/>
              <a:t>是名词， 意为“习惯；行为”。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" y="438785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788284"/>
            <a:ext cx="8312834" cy="27964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habit </a:t>
            </a:r>
            <a:r>
              <a:rPr lang="zh-CN" altLang="en-US" sz="2400" dirty="0" smtClean="0"/>
              <a:t>的常用搭配：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eating/living habits </a:t>
            </a:r>
            <a:r>
              <a:rPr lang="zh-CN" altLang="en-US" sz="2400" dirty="0" smtClean="0"/>
              <a:t>饮食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生活习惯　　　　　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good/bad habits </a:t>
            </a:r>
            <a:r>
              <a:rPr lang="zh-CN" altLang="en-US" sz="2400" dirty="0" smtClean="0"/>
              <a:t>好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坏习惯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develop a habit </a:t>
            </a:r>
            <a:r>
              <a:rPr lang="zh-CN" altLang="en-US" sz="2400" dirty="0" smtClean="0"/>
              <a:t>养成习惯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change the habit </a:t>
            </a:r>
            <a:r>
              <a:rPr lang="zh-CN" altLang="en-US" sz="2400" dirty="0" smtClean="0"/>
              <a:t>改变习惯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2275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256" y="2059355"/>
            <a:ext cx="81333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(1)</a:t>
            </a:r>
            <a:r>
              <a:rPr lang="zh-CN" altLang="en-US" sz="2400" dirty="0" smtClean="0"/>
              <a:t>说实话， 我觉得这部电影很无聊。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________ ________ ________ ________</a:t>
            </a:r>
            <a:r>
              <a:rPr lang="zh-CN" altLang="en-US" sz="2400" dirty="0" smtClean="0"/>
              <a:t>， </a:t>
            </a:r>
            <a:r>
              <a:rPr lang="en-US" altLang="en-US" sz="2400" dirty="0" smtClean="0"/>
              <a:t>I think the movie is boring.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(2)</a:t>
            </a:r>
            <a:r>
              <a:rPr lang="zh-CN" altLang="en-US" sz="2400" dirty="0" smtClean="0"/>
              <a:t>多吃蔬菜是一个好习惯。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Eating more vegetables is a ________  ________． </a:t>
            </a:r>
          </a:p>
        </p:txBody>
      </p:sp>
      <p:sp>
        <p:nvSpPr>
          <p:cNvPr id="7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442" y="2608324"/>
            <a:ext cx="676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              tell           you           the           truth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5913" y="4246495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good         habit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1294" y="2031532"/>
          <a:ext cx="8097222" cy="3314026"/>
        </p:xfrm>
        <a:graphic>
          <a:graphicData uri="http://schemas.openxmlformats.org/drawingml/2006/table">
            <a:tbl>
              <a:tblPr/>
              <a:tblGrid>
                <a:gridCol w="562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402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决定；作出判断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dɪ'saɪd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．改变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tʃeɪndʒ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&amp;n.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．习惯；行为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hæbɪt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．通常的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juːʒʊəl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adj. ________→adv.________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5355364" y="2564729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decide 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563144" y="322688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change</a:t>
            </a:r>
          </a:p>
        </p:txBody>
      </p:sp>
      <p:sp>
        <p:nvSpPr>
          <p:cNvPr id="14" name="矩形 13"/>
          <p:cNvSpPr/>
          <p:nvPr/>
        </p:nvSpPr>
        <p:spPr>
          <a:xfrm>
            <a:off x="4775982" y="3936330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habit  </a:t>
            </a:r>
          </a:p>
        </p:txBody>
      </p:sp>
      <p:sp>
        <p:nvSpPr>
          <p:cNvPr id="15" name="矩形 14"/>
          <p:cNvSpPr/>
          <p:nvPr/>
        </p:nvSpPr>
        <p:spPr>
          <a:xfrm>
            <a:off x="4539497" y="4598480"/>
            <a:ext cx="3828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usual                         usually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66726" y="1860330"/>
          <a:ext cx="8437372" cy="2815527"/>
        </p:xfrm>
        <a:graphic>
          <a:graphicData uri="http://schemas.openxmlformats.org/drawingml/2006/table">
            <a:tbl>
              <a:tblPr/>
              <a:tblGrid>
                <a:gridCol w="67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25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5.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健康；健康状态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hel</a:t>
                      </a:r>
                      <a:r>
                        <a:rPr lang="el-GR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θ]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________→adj.________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terrible adj.→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近义词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7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true adj.→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名词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5154353" y="2279966"/>
            <a:ext cx="3696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health                healthy </a:t>
            </a:r>
          </a:p>
        </p:txBody>
      </p:sp>
      <p:sp>
        <p:nvSpPr>
          <p:cNvPr id="7" name="矩形 6"/>
          <p:cNvSpPr/>
          <p:nvPr/>
        </p:nvSpPr>
        <p:spPr>
          <a:xfrm>
            <a:off x="4574971" y="3053461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awful </a:t>
            </a:r>
          </a:p>
        </p:txBody>
      </p:sp>
      <p:sp>
        <p:nvSpPr>
          <p:cNvPr id="8" name="矩形 7"/>
          <p:cNvSpPr/>
          <p:nvPr/>
        </p:nvSpPr>
        <p:spPr>
          <a:xfrm>
            <a:off x="3912820" y="3778673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truth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73346" y="1485900"/>
          <a:ext cx="7096124" cy="4278122"/>
        </p:xfrm>
        <a:graphic>
          <a:graphicData uri="http://schemas.openxmlformats.org/drawingml/2006/table">
            <a:tbl>
              <a:tblPr/>
              <a:tblGrid>
                <a:gridCol w="56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做梦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．对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有益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．说实话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像往常一样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something very strange________________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6．decide to…________________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814105" y="1664842"/>
            <a:ext cx="1956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a dream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5" name="矩形 4"/>
          <p:cNvSpPr/>
          <p:nvPr/>
        </p:nvSpPr>
        <p:spPr>
          <a:xfrm>
            <a:off x="3760042" y="2326995"/>
            <a:ext cx="1743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good for </a:t>
            </a:r>
          </a:p>
        </p:txBody>
      </p:sp>
      <p:sp>
        <p:nvSpPr>
          <p:cNvPr id="6" name="矩形 5"/>
          <p:cNvSpPr/>
          <p:nvPr/>
        </p:nvSpPr>
        <p:spPr>
          <a:xfrm>
            <a:off x="2944178" y="3004910"/>
            <a:ext cx="2731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tell you the truth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01936" y="3730127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usual</a:t>
            </a:r>
          </a:p>
        </p:txBody>
      </p:sp>
      <p:sp>
        <p:nvSpPr>
          <p:cNvPr id="9" name="矩形 8"/>
          <p:cNvSpPr/>
          <p:nvPr/>
        </p:nvSpPr>
        <p:spPr>
          <a:xfrm>
            <a:off x="4836038" y="4392275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一些非常奇怪的事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29978" y="5174971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决定做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05471" y="1583073"/>
          <a:ext cx="8357554" cy="3540720"/>
        </p:xfrm>
        <a:graphic>
          <a:graphicData uri="http://schemas.openxmlformats.org/drawingml/2006/table">
            <a:tbl>
              <a:tblPr/>
              <a:tblGrid>
                <a:gridCol w="594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2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它里面有许多不同的蔬菜。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many different vegetables in it.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说实话，我决定改变我的饮食习惯。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tell you the truth, I   ________  ________  ________  my eating habits.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499997" y="2507299"/>
            <a:ext cx="238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            are</a:t>
            </a:r>
          </a:p>
        </p:txBody>
      </p:sp>
      <p:sp>
        <p:nvSpPr>
          <p:cNvPr id="4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5" name="矩形 4"/>
          <p:cNvSpPr/>
          <p:nvPr/>
        </p:nvSpPr>
        <p:spPr>
          <a:xfrm>
            <a:off x="4278671" y="3622774"/>
            <a:ext cx="4413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decided      to              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2451" y="1420211"/>
          <a:ext cx="8375432" cy="2891611"/>
        </p:xfrm>
        <a:graphic>
          <a:graphicData uri="http://schemas.openxmlformats.org/drawingml/2006/table">
            <a:tbl>
              <a:tblPr/>
              <a:tblGrid>
                <a:gridCol w="59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16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你不应该吃这么多的面包圈。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________ eat ________ ________ donuts.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昨天晚上我像往常一样吃了十个面包圈。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Yesterday evening, I ate ten donuts _______ _______．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5" name="矩形 4"/>
          <p:cNvSpPr/>
          <p:nvPr/>
        </p:nvSpPr>
        <p:spPr>
          <a:xfrm>
            <a:off x="1742061" y="2293804"/>
            <a:ext cx="4588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shouldn't         so            many</a:t>
            </a:r>
          </a:p>
        </p:txBody>
      </p:sp>
      <p:sp>
        <p:nvSpPr>
          <p:cNvPr id="6" name="矩形 5"/>
          <p:cNvSpPr/>
          <p:nvPr/>
        </p:nvSpPr>
        <p:spPr>
          <a:xfrm>
            <a:off x="6123242" y="3382610"/>
            <a:ext cx="2180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         usual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403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decide  v. </a:t>
            </a:r>
            <a:r>
              <a:rPr lang="zh-CN" altLang="en-US" sz="3000" b="1" dirty="0" smtClean="0"/>
              <a:t>决定；作出判断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5"/>
            <a:ext cx="8186057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Li Ming </a:t>
            </a:r>
            <a:r>
              <a:rPr lang="en-US" altLang="zh-CN" sz="2400" i="1" dirty="0" smtClean="0"/>
              <a:t>decides</a:t>
            </a:r>
            <a:r>
              <a:rPr lang="en-US" altLang="zh-CN" sz="2400" dirty="0" smtClean="0"/>
              <a:t> to buy a new bike.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李明决定买一辆新自行车。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can't </a:t>
            </a:r>
            <a:r>
              <a:rPr lang="en-US" altLang="zh-CN" sz="2400" i="1" dirty="0" smtClean="0"/>
              <a:t>decide</a:t>
            </a:r>
            <a:r>
              <a:rPr lang="en-US" altLang="zh-CN" sz="2400" dirty="0" smtClean="0"/>
              <a:t> which book to buy. </a:t>
            </a:r>
            <a:r>
              <a:rPr lang="zh-CN" altLang="en-US" sz="2400" dirty="0" smtClean="0"/>
              <a:t>我不能决定买哪本书。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6135" y="1585441"/>
            <a:ext cx="8312834" cy="4458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decide</a:t>
            </a:r>
            <a:r>
              <a:rPr lang="zh-CN" altLang="en-US" sz="2400" dirty="0" smtClean="0"/>
              <a:t>的具体用法如下：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(1)decide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＝</a:t>
            </a:r>
            <a:r>
              <a:rPr lang="en-US" altLang="zh-CN" sz="2400" dirty="0" smtClean="0"/>
              <a:t>make up one's mind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，意为“</a:t>
            </a:r>
            <a:r>
              <a:rPr lang="en-US" altLang="zh-CN" sz="2400" dirty="0" smtClean="0"/>
              <a:t>_______________”</a:t>
            </a:r>
            <a:r>
              <a:rPr lang="zh-CN" altLang="en-US" sz="2400" dirty="0" smtClean="0"/>
              <a:t>，其否定形式是</a:t>
            </a:r>
            <a:r>
              <a:rPr lang="en-US" altLang="zh-CN" sz="2400" dirty="0" smtClean="0"/>
              <a:t>decide not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Tom decided to go home during the Spring Festival.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汤姆决定春节期间回家。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(2)decide</a:t>
            </a:r>
            <a:r>
              <a:rPr lang="zh-CN" altLang="en-US" sz="2400" dirty="0" smtClean="0"/>
              <a:t>＋疑问词＋不定式　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Did she decide when to start? </a:t>
            </a:r>
            <a:r>
              <a:rPr lang="zh-CN" altLang="en-US" sz="2400" dirty="0" smtClean="0"/>
              <a:t>她决定什么时候出发了吗？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  <p:sp>
        <p:nvSpPr>
          <p:cNvPr id="9" name="矩形 8"/>
          <p:cNvSpPr/>
          <p:nvPr/>
        </p:nvSpPr>
        <p:spPr>
          <a:xfrm>
            <a:off x="913384" y="2686423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下定决心做某事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4099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110" y="1861847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(1)2018•</a:t>
            </a:r>
            <a:r>
              <a:rPr lang="zh-CN" altLang="en-US" sz="2400" dirty="0" smtClean="0"/>
              <a:t>甘肃  </a:t>
            </a:r>
            <a:r>
              <a:rPr lang="en-US" altLang="zh-CN" sz="2400" dirty="0" smtClean="0"/>
              <a:t>My two cousins decide _____ a business together.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start</a:t>
            </a:r>
            <a:r>
              <a:rPr lang="zh-CN" altLang="en-US" sz="2400" dirty="0" smtClean="0"/>
              <a:t>　　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starting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start  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started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4276" y="183280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 Are What You Eat!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890</Words>
  <Application>Microsoft Office PowerPoint</Application>
  <PresentationFormat>全屏显示(4:3)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9B05A32940FE466BBAA2127527A0D253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