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73" r:id="rId2"/>
    <p:sldId id="299" r:id="rId3"/>
    <p:sldId id="361" r:id="rId4"/>
    <p:sldId id="362" r:id="rId5"/>
    <p:sldId id="363" r:id="rId6"/>
    <p:sldId id="364" r:id="rId7"/>
    <p:sldId id="365" r:id="rId8"/>
    <p:sldId id="366" r:id="rId9"/>
    <p:sldId id="302" r:id="rId10"/>
    <p:sldId id="303" r:id="rId11"/>
    <p:sldId id="304" r:id="rId12"/>
    <p:sldId id="305" r:id="rId13"/>
    <p:sldId id="306" r:id="rId14"/>
    <p:sldId id="308" r:id="rId15"/>
    <p:sldId id="307" r:id="rId16"/>
    <p:sldId id="368" r:id="rId17"/>
    <p:sldId id="369" r:id="rId18"/>
    <p:sldId id="370" r:id="rId19"/>
    <p:sldId id="309" r:id="rId20"/>
    <p:sldId id="310" r:id="rId21"/>
    <p:sldId id="311" r:id="rId22"/>
    <p:sldId id="338" r:id="rId23"/>
    <p:sldId id="342" r:id="rId24"/>
    <p:sldId id="341" r:id="rId25"/>
    <p:sldId id="343" r:id="rId26"/>
    <p:sldId id="339" r:id="rId27"/>
    <p:sldId id="312" r:id="rId28"/>
    <p:sldId id="313" r:id="rId29"/>
    <p:sldId id="314" r:id="rId30"/>
    <p:sldId id="371" r:id="rId31"/>
    <p:sldId id="336" r:id="rId32"/>
    <p:sldId id="315" r:id="rId33"/>
    <p:sldId id="347" r:id="rId34"/>
    <p:sldId id="348" r:id="rId35"/>
    <p:sldId id="349" r:id="rId36"/>
    <p:sldId id="350" r:id="rId37"/>
    <p:sldId id="345" r:id="rId38"/>
    <p:sldId id="346" r:id="rId39"/>
    <p:sldId id="351" r:id="rId40"/>
    <p:sldId id="354" r:id="rId41"/>
    <p:sldId id="372" r:id="rId42"/>
    <p:sldId id="355" r:id="rId43"/>
    <p:sldId id="353" r:id="rId44"/>
    <p:sldId id="356" r:id="rId45"/>
    <p:sldId id="357" r:id="rId46"/>
    <p:sldId id="358" r:id="rId47"/>
    <p:sldId id="359" r:id="rId48"/>
    <p:sldId id="318" r:id="rId49"/>
    <p:sldId id="319" r:id="rId50"/>
    <p:sldId id="331" r:id="rId51"/>
    <p:sldId id="332" r:id="rId5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385D93D-4AF6-4323-A276-98E7694AADF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E5F4C9-BAB5-4369-88BF-A2838A28315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4B8C764E-405F-4C6E-8CF2-75582415AA7D}" type="slidenum">
              <a:rPr lang="zh-CN" altLang="en-US" sz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1</a:t>
            </a:fld>
            <a:endParaRPr lang="en-US" altLang="zh-CN" sz="120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5112C33-66E5-4B32-AA69-989CAA715316}" type="slidenum">
              <a:rPr lang="zh-CN" altLang="en-US" smtClean="0">
                <a:latin typeface="Calibri" panose="020F0502020204030204" pitchFamily="34" charset="0"/>
              </a:rPr>
              <a:t>18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906BC3B-6B3A-4220-8DF0-D823BCA9B2AC}" type="slidenum">
              <a:rPr lang="zh-CN" altLang="en-US" smtClean="0">
                <a:latin typeface="Calibri" panose="020F0502020204030204" pitchFamily="34" charset="0"/>
              </a:rPr>
              <a:t>29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FC83774-5844-4594-8AF0-A163A79F819D}" type="slidenum">
              <a:rPr lang="zh-CN" altLang="en-US" smtClean="0">
                <a:latin typeface="Calibri" panose="020F0502020204030204" pitchFamily="34" charset="0"/>
              </a:rPr>
              <a:t>49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C30B0-6930-4EAF-B3A7-A769937AD9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C0E8-5FDC-47FB-BB93-1A5E8F5881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05BD-2592-4664-B3DB-DC3AF6C1EA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D88B-8EF4-4E83-B3DE-2E733EA3A6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19129-2348-4170-B481-652B16AA61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02A7-B4D4-40B0-99A1-AF33595062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A53E-D038-42B7-8512-B54D69C212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7E30-AFCE-4BC7-9D8B-D964B6D05C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B6D9-72C5-4FAC-8199-014B87B2EF9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F9D4-9B6A-49C9-B29D-425F06C775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4617-ECA5-4AE6-BC95-73E4D4141FE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413B-7477-4B38-A068-1C9FD0E427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2C3F-80D3-4618-ABFC-761E21C1AD5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3F09-AE3F-43BA-B697-A8CD4A4E8B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F2BD-FCD6-4762-B7D2-A68513D271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4201-A505-477C-B1EE-1931720A3A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BC7F-9354-44CB-8955-F365427F44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59F7-F57E-4B48-A30F-A5130D8626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D2C6-304D-47F1-8C46-5ECC6A89BD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3FF5-E7E9-472D-8D3C-A7285B883D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EA8239-372B-48C2-ABED-F945F813CC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35AF92-43E7-49A8-86FE-51D0ACA2891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file:///D:\&#23385;&#32654;&#33521;\18-19&#19978;&#35838;&#20214;\&#32487;&#25991;\9&#24180;&#32423;&#26032;&#30446;&#26631;&#65288;&#20840;&#20876;&#65289;B\Unit%2011\&#35838;&#20214;\Section%20A-2\Section%20A%203a.mp3" TargetMode="External"/><Relationship Id="rId1" Type="http://schemas.microsoft.com/office/2007/relationships/media" Target="file:///D:\&#23385;&#32654;&#33521;\18-19&#19978;&#35838;&#20214;\&#32487;&#25991;\9&#24180;&#32423;&#26032;&#30446;&#26631;&#65288;&#20840;&#20876;&#65289;B\Unit%2011\&#35838;&#20214;\Section%20A-2\Section%20A%203a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23385;&#32654;&#33521;\18-19&#19978;&#35838;&#20214;\&#32487;&#25991;\9&#24180;&#32423;&#26032;&#30446;&#26631;&#65288;&#20840;&#20876;&#65289;B\Unit%2011\&#35838;&#20214;\Section%20A-2\The%20Cascades-Rhythm%20Of%20The%20Rain(&#32511;&#31661;&#21475;&#39321;&#31958;&#24191;&#21578;&#27468;&#26354;).mp3" TargetMode="External"/><Relationship Id="rId1" Type="http://schemas.microsoft.com/office/2007/relationships/media" Target="file:///D:\&#23385;&#32654;&#33521;\18-19&#19978;&#35838;&#20214;\&#32487;&#25991;\9&#24180;&#32423;&#26032;&#30446;&#26631;&#65288;&#20840;&#20876;&#65289;B\Unit%2011\&#35838;&#20214;\Section%20A-2\The%20Cascades-Rhythm%20Of%20The%20Rain(&#32511;&#31661;&#21475;&#39321;&#31958;&#24191;&#21578;&#27468;&#26354;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677" y="1628800"/>
            <a:ext cx="9143999" cy="15696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algn="ctr">
              <a:defRPr/>
            </a:pP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movies make me </a:t>
            </a:r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</a:t>
            </a:r>
            <a:endParaRPr lang="en-US" altLang="zh-C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0885" y="3861048"/>
            <a:ext cx="184730" cy="92333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4824" y="3568660"/>
            <a:ext cx="3411127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A  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课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</a:p>
        </p:txBody>
      </p:sp>
      <p:sp>
        <p:nvSpPr>
          <p:cNvPr id="10" name="矩形 9"/>
          <p:cNvSpPr/>
          <p:nvPr/>
        </p:nvSpPr>
        <p:spPr>
          <a:xfrm>
            <a:off x="3203286" y="501317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43375" y="5214938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sing</a:t>
            </a:r>
          </a:p>
        </p:txBody>
      </p:sp>
      <p:pic>
        <p:nvPicPr>
          <p:cNvPr id="14339" name="Picture 6" descr="http://img1.imgtn.bdimg.com/it/u=880119148,3435052747&amp;fm=21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785813"/>
            <a:ext cx="31019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14688" y="4929188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get a cute pet</a:t>
            </a:r>
          </a:p>
        </p:txBody>
      </p:sp>
      <p:pic>
        <p:nvPicPr>
          <p:cNvPr id="15363" name="Picture 6" descr="http://img4.imgtn.bdimg.com/it/u=655852522,621677286&amp;fm=21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571625"/>
            <a:ext cx="42862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85938" y="5143500"/>
            <a:ext cx="5786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travel in a beautiful place</a:t>
            </a:r>
          </a:p>
        </p:txBody>
      </p:sp>
      <p:pic>
        <p:nvPicPr>
          <p:cNvPr id="16387" name="Picture 6" descr="http://img3.imgtn.bdimg.com/it/u=3939865970,2383392797&amp;fm=21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500188"/>
            <a:ext cx="364331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28875" y="4929188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watch a funny show</a:t>
            </a:r>
          </a:p>
        </p:txBody>
      </p:sp>
      <p:pic>
        <p:nvPicPr>
          <p:cNvPr id="17411" name="Picture 6" descr="http://img5.imgtn.bdimg.com/it/u=3736201517,1049036428&amp;fm=21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214438"/>
            <a:ext cx="51435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000125" y="428625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Read and check the sentences below with T or F. 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157288" y="1871663"/>
            <a:ext cx="73437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1. In the rich and beautiful country, there lived an unhappy queen.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2. The doctor wanted to come to the palace to help with him.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3. The king needed a shirt of a happy man to wear to become happy.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4. The king’s top general was unhappy as the prime minister.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1857375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36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3000375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36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" y="4071938"/>
            <a:ext cx="57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36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5143500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3600"/>
          </a:p>
        </p:txBody>
      </p:sp>
      <p:pic>
        <p:nvPicPr>
          <p:cNvPr id="8" name="Picture 20" descr="播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暂停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53200" y="585787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停止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ection A 3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43000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08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08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85875" y="714375"/>
            <a:ext cx="6500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Read again, then answer the following questions.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14438" y="2714625"/>
            <a:ext cx="685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1. How does the king behave in Paragraph 1?</a:t>
            </a:r>
          </a:p>
          <a:p>
            <a:pPr eaLnBrk="1" hangingPunct="1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He couldn’t sleep well or eat well, and often cried for no reason.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714500" y="2000250"/>
            <a:ext cx="60721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2. What’s the advice that the doctor gives?</a:t>
            </a:r>
          </a:p>
          <a:p>
            <a:pPr>
              <a:spcBef>
                <a:spcPct val="25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To wear the shirt of a happy person.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1357313" y="1928813"/>
            <a:ext cx="65008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3. According to the story, who are also unhappy?</a:t>
            </a:r>
          </a:p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The prime minister, the king’s banker and the palace singer.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0"/>
            <a:ext cx="8286750" cy="64611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According to the text, complete the chart. 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2875" y="714375"/>
          <a:ext cx="8858250" cy="585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2726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people who</a:t>
                      </a:r>
                      <a:r>
                        <a:rPr lang="en-US" altLang="zh-CN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also unhappy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their reasons of</a:t>
                      </a:r>
                      <a:r>
                        <a:rPr lang="en-US" altLang="zh-CN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being unhappy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336"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3063"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3600"/>
                        </a:lnSpc>
                      </a:pPr>
                      <a:endParaRPr lang="en-US" altLang="zh-CN" sz="32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85813" y="2357438"/>
            <a:ext cx="279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 minister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00563" y="1785938"/>
            <a:ext cx="44291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always worried about losing his power. Many people are trying to take his position.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57250" y="4071938"/>
            <a:ext cx="259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king’s banker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500563" y="3429000"/>
            <a:ext cx="4572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always worried about losing his money. Someone tries to steal his money every day.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57250" y="5572125"/>
            <a:ext cx="247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palace singer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00563" y="5143500"/>
            <a:ext cx="4572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always worried about being followed by others. He cannot be free.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1000125" y="500063"/>
            <a:ext cx="73771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r>
              <a:rPr lang="en-US" altLang="zh-CN" sz="3600" b="1">
                <a:latin typeface="Times New Roman" panose="02020603050405020304" pitchFamily="18" charset="0"/>
              </a:rPr>
              <a:t> Find words or phrases from the story with meanings similar to these phrases.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313" y="2571750"/>
            <a:ext cx="8715375" cy="3432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</a:rPr>
              <a:t>1. did not want to eat          _________________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</a:rPr>
              <a:t>2. was asked to come           _________________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</a:rPr>
              <a:t>    and help                         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</a:rPr>
              <a:t>3. look carefully at               _________________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</a:rPr>
              <a:t>4. becoming less important _________________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</a:rPr>
              <a:t>5. get my job                         _________________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929188" y="2500313"/>
            <a:ext cx="392906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feel like eating</a:t>
            </a:r>
          </a:p>
          <a:p>
            <a:pPr eaLnBrk="1" hangingPunct="1">
              <a:spcAft>
                <a:spcPts val="600"/>
              </a:spcAft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called in</a:t>
            </a:r>
          </a:p>
          <a:p>
            <a:pPr eaLnBrk="1" hangingPunct="1">
              <a:spcAft>
                <a:spcPts val="600"/>
              </a:spcAft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spcAft>
                <a:spcPts val="600"/>
              </a:spcAft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</a:p>
          <a:p>
            <a:pPr eaLnBrk="1" hangingPunct="1">
              <a:spcAft>
                <a:spcPts val="600"/>
              </a:spcAft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losing power</a:t>
            </a:r>
          </a:p>
          <a:p>
            <a:pPr eaLnBrk="1" hangingPunct="1">
              <a:spcAft>
                <a:spcPts val="600"/>
              </a:spcAft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my position                                </a:t>
            </a:r>
            <a:endParaRPr kumimoji="1" lang="en-US" altLang="zh-C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3214688" y="214313"/>
            <a:ext cx="2857500" cy="1000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/>
                <a:cs typeface="Times New Roman" panose="02020603050405020304"/>
              </a:rPr>
              <a:t>Review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57188" y="1428750"/>
            <a:ext cx="478631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would rather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drive sb. crazy / mad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have a lot in common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be friends with sb.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leave out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feel left out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… that …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fun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more… the more…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29125" y="1428750"/>
            <a:ext cx="4500563" cy="514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宁愿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使人发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疯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发狂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有很多相同之处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成为某人的朋友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忽略，不提及，不包括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感到受冷落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如此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…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以至于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…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玩得开心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越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，就越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285750" y="857250"/>
            <a:ext cx="86439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625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Once ______ a time, there lived an _______ king in a rich and beautiful _______. He slept ______ and didn’t feel like _______. The queen and his people were very _______. They sent the most famous doctor to _______ him. The doctor said _______ could help the king except a happy man’s _____. The prime minister, the banker and the ______ singer were called in to the palace at once, but _____ of them said they were happy and ____ of them had their own worries. Finally, the king’s __________ was sent to find a happy man ___________  time.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7375" y="785813"/>
            <a:ext cx="121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endParaRPr lang="zh-CN" altLang="en-US" sz="3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15125" y="785813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unhappy</a:t>
            </a:r>
            <a:endParaRPr lang="zh-CN" altLang="en-US" sz="32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0" y="1285875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endParaRPr lang="zh-CN" altLang="en-US" sz="32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1714500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badly</a:t>
            </a:r>
            <a:endParaRPr lang="zh-CN" altLang="en-US" sz="32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2063" y="1714500"/>
            <a:ext cx="1390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endParaRPr lang="zh-CN" altLang="en-US" sz="32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2214563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worried</a:t>
            </a:r>
            <a:endParaRPr lang="zh-CN" altLang="en-US" sz="32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4813" y="2643188"/>
            <a:ext cx="164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endParaRPr lang="zh-CN" altLang="en-US" sz="32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1563" y="3143250"/>
            <a:ext cx="164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endParaRPr lang="zh-CN" altLang="en-US" sz="32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28750" y="3571875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endParaRPr lang="zh-CN" altLang="en-US" sz="32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81163" y="4000500"/>
            <a:ext cx="153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palace</a:t>
            </a:r>
            <a:endParaRPr lang="zh-CN" altLang="en-US" sz="32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43313" y="4487863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endParaRPr lang="zh-CN" altLang="en-US" sz="32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14563" y="4929188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endParaRPr lang="zh-CN" altLang="en-US" sz="32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00438" y="5416550"/>
            <a:ext cx="224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zh-CN" altLang="en-US" sz="32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57438" y="5857875"/>
            <a:ext cx="2605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three days’</a:t>
            </a:r>
            <a:endParaRPr lang="zh-CN" altLang="en-US" sz="3200"/>
          </a:p>
        </p:txBody>
      </p:sp>
      <p:sp>
        <p:nvSpPr>
          <p:cNvPr id="20" name="矩形 19"/>
          <p:cNvSpPr/>
          <p:nvPr/>
        </p:nvSpPr>
        <p:spPr>
          <a:xfrm>
            <a:off x="3214678" y="0"/>
            <a:ext cx="28392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Retelling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1143000" y="2786063"/>
            <a:ext cx="7072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Make conversations with your partner and then choose several of your classmates to act out this story in class.</a:t>
            </a:r>
          </a:p>
        </p:txBody>
      </p:sp>
      <p:sp>
        <p:nvSpPr>
          <p:cNvPr id="4" name="矩形 3"/>
          <p:cNvSpPr/>
          <p:nvPr/>
        </p:nvSpPr>
        <p:spPr>
          <a:xfrm>
            <a:off x="3000364" y="1142984"/>
            <a:ext cx="334739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Role-play</a:t>
            </a:r>
            <a:endParaRPr lang="zh-CN" alt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00125" y="2071688"/>
            <a:ext cx="75723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Imagine the king’s top general finds a happy man. Can you continue the story? Write it into a short passage about 150 words.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Finally, the king’s top general found a happy man …</a:t>
            </a:r>
          </a:p>
        </p:txBody>
      </p:sp>
      <p:sp>
        <p:nvSpPr>
          <p:cNvPr id="4" name="矩形 3"/>
          <p:cNvSpPr/>
          <p:nvPr/>
        </p:nvSpPr>
        <p:spPr>
          <a:xfrm>
            <a:off x="3071802" y="785794"/>
            <a:ext cx="342902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</a:t>
            </a:r>
            <a:endParaRPr lang="zh-CN" alt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1071563" y="1143000"/>
            <a:ext cx="728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600" b="1" i="1">
                <a:latin typeface="Times New Roman" panose="02020603050405020304" pitchFamily="18" charset="0"/>
              </a:rPr>
              <a:t>The Happy Man’s Shirt </a:t>
            </a:r>
            <a:r>
              <a:rPr lang="en-US" altLang="zh-CN" sz="3600" b="1">
                <a:latin typeface="Times New Roman" panose="02020603050405020304" pitchFamily="18" charset="0"/>
              </a:rPr>
              <a:t>– An Italian Tale</a:t>
            </a:r>
          </a:p>
        </p:txBody>
      </p:sp>
      <p:pic>
        <p:nvPicPr>
          <p:cNvPr id="27651" name="Picture 2" descr="http://www.bookganga.com/eBooks/Content/images/books/d31a9c5124344b41997fa5d0cca7671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2214563"/>
            <a:ext cx="2500313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dn-media-1.lifehack.org/wp-content/files/2014/01/5-simple-rules-for-guaranteed-happiness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1285875"/>
            <a:ext cx="7286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uddytricks.com/wp-content/uploads/2014/04/7stepstohappines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714375"/>
            <a:ext cx="635952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ristianaziraldo.altervista.org/wp-content/uploads/2013/03/happine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500063"/>
            <a:ext cx="55245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71625" y="428625"/>
            <a:ext cx="58594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Proverbs about </a:t>
            </a:r>
            <a:r>
              <a:rPr kumimoji="1" lang="en-US" altLang="zh-CN" sz="4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happiness</a:t>
            </a: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571500" y="3786188"/>
            <a:ext cx="80724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Happiness is a form of courage.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— H. Jackson</a:t>
            </a: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幸福是勇气的一种形式。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—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杰克逊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H.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00063" y="1500188"/>
            <a:ext cx="82867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Man is the artificer of his own happiness. 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— Henry David Thoreau</a:t>
            </a: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人是自己幸福的设计者。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—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亨利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大卫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梭罗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00063" y="642938"/>
            <a:ext cx="81438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 contented mind is the greatest blessing a man can enjoy in this world. 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— Joseph Addison</a:t>
            </a: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知足是人生在世最大的幸事。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—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约瑟夫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艾迪生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8625" y="3286125"/>
            <a:ext cx="8358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Happiness grows at our own firesides, and is not to be picked in strangers’ garden. 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— D. W. Jerrold</a:t>
            </a: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幸福生长在我们自己的火炉边，而不能从别人的花园中采得。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—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杰罗尔德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D. W.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00063" y="1071563"/>
            <a:ext cx="81438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To fill the hour — that is happiness. 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— Ralph Waldo Emerson</a:t>
            </a: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让时间过得充实些，那才是幸福。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—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拉尔夫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瓦尔多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爱默生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00063" y="3429000"/>
            <a:ext cx="8143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True happiness is of a retired nature, and an enemy to pomp and noise.  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— Joseph Addison</a:t>
            </a: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真正的幸福不显山露水，它摒弃浮华和喧嚣。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—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约瑟夫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艾迪生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143000" y="2928938"/>
            <a:ext cx="7170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How do you feel about these photos? 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171" name="图片 3" descr="px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786313"/>
            <a:ext cx="24193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143250" y="928688"/>
            <a:ext cx="3071813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/>
                <a:cs typeface="Times New Roman" panose="02020603050405020304"/>
              </a:rPr>
              <a:t>Free Talk</a:t>
            </a:r>
            <a:endParaRPr lang="zh-CN" altLang="en-US" sz="4000" b="1" kern="10" spc="-360">
              <a:ln w="12700">
                <a:solidFill>
                  <a:srgbClr val="000099"/>
                </a:solidFill>
                <a:round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28625" y="1143000"/>
            <a:ext cx="8001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Happiness lies not in the mere possession of money; it lies in the joy of achievement, in the thrill of creative effort.       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— Franklin Roosevelt</a:t>
            </a: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幸福不在于拥有金钱，而在于获得成就时的喜悦以及产生创造力的激情。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—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富兰克林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罗斯福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图片 2" descr="动图浣熊博士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50" y="4572000"/>
            <a:ext cx="20716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1071563" y="857250"/>
            <a:ext cx="686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Enjoy a song </a:t>
            </a:r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Rhythm of the Rain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AutoShape 4" descr="http://img2.imgtn.bdimg.com/it/u=3276783058,289669888&amp;fm=23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AutoShape 6" descr="http://img2.imgtn.bdimg.com/it/u=3276783058,289669888&amp;fm=23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5845" name="Picture 7" descr="C:\Documents and Settings\zhengli\桌面\QQ截图20140828143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2143125"/>
            <a:ext cx="50577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he Cascades-Rhythm Of The Rain(绿箭口香糖广告歌曲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071688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14625" y="571500"/>
            <a:ext cx="4000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375" y="1500188"/>
            <a:ext cx="7858125" cy="4524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…,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 lived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an unhappy king. 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There be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结构中的谓语动词有时不用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，而用其他动词，使语言表达更生动形象，如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live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stand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lie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等词。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Once upon a time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 lived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king in China.</a:t>
            </a: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从前中国有一位国王。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Then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 came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knock at the door.</a:t>
            </a: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接着听到敲门声。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938" y="1000125"/>
            <a:ext cx="7643812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2. He slept badly and didn’t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feel like </a:t>
            </a:r>
            <a:r>
              <a:rPr lang="en-US" altLang="zh-CN" sz="3200" b="1" dirty="0">
                <a:latin typeface="Times New Roman" panose="02020603050405020304" pitchFamily="18" charset="0"/>
              </a:rPr>
              <a:t>eating.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feel like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感觉起来像，觉得好像，想要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It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feels like </a:t>
            </a:r>
            <a:r>
              <a:rPr lang="en-US" altLang="zh-CN" sz="3200" b="1" dirty="0">
                <a:latin typeface="Times New Roman" panose="02020603050405020304" pitchFamily="18" charset="0"/>
              </a:rPr>
              <a:t>silk.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latin typeface="Times New Roman" panose="02020603050405020304" pitchFamily="18" charset="0"/>
              </a:rPr>
              <a:t>    它摸起来像绸缎。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What she sings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feels like </a:t>
            </a:r>
            <a:r>
              <a:rPr lang="en-US" altLang="zh-CN" sz="3200" b="1" dirty="0">
                <a:latin typeface="Times New Roman" panose="02020603050405020304" pitchFamily="18" charset="0"/>
              </a:rPr>
              <a:t>a story.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latin typeface="Times New Roman" panose="02020603050405020304" pitchFamily="18" charset="0"/>
              </a:rPr>
              <a:t>    她唱的歌感觉好像是一个故事。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Do you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 feel like</a:t>
            </a:r>
            <a:r>
              <a:rPr lang="en-US" altLang="zh-CN" sz="3200" b="1" dirty="0">
                <a:latin typeface="Times New Roman" panose="02020603050405020304" pitchFamily="18" charset="0"/>
              </a:rPr>
              <a:t> going to a movie?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你想看电影吗？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625" y="785813"/>
            <a:ext cx="8429625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feel like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would like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意思很相近，但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feel like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后面常跟名词、动名词。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构成：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feel like (doing)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sth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，而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would like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一般接名词、动词不定式，构成：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would like (to do)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sth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的句式。如：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① 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feel like (having) 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drink.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I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would like (to have)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 drink.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我想喝一杯。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② 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feel like taking 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walk.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Would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you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like to 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take a walk?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你想散步吗？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28688" y="1214438"/>
            <a:ext cx="7358062" cy="452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Hi, Julie. What would you like to have for supper?</a:t>
            </a:r>
          </a:p>
          <a:p>
            <a:pPr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Oh, mom, I feel terrible and don’t feel like ____ anything.  </a:t>
            </a:r>
          </a:p>
          <a:p>
            <a:pPr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A. eat                      B. to eat   </a:t>
            </a:r>
          </a:p>
          <a:p>
            <a:pPr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C. eating                D. ate </a:t>
            </a:r>
          </a:p>
          <a:p>
            <a:pPr>
              <a:defRPr/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解析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句中的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feel like doing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sth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意为 “想做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”，选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28813" y="2714625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2"/>
          <p:cNvSpPr>
            <a:spLocks noChangeArrowheads="1"/>
          </p:cNvSpPr>
          <p:nvPr/>
        </p:nvSpPr>
        <p:spPr bwMode="auto">
          <a:xfrm>
            <a:off x="928688" y="1214438"/>
            <a:ext cx="7358062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feel like going for a walk this afternoon. 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改为同义句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______ ______ _______ go for a walk this afternoon.</a:t>
            </a:r>
          </a:p>
          <a:p>
            <a:pPr>
              <a:spcAft>
                <a:spcPts val="600"/>
              </a:spcAft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我想喝杯茶。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(feel like)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63" y="4572000"/>
            <a:ext cx="600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feel like (drinking) a cup of tea.</a:t>
            </a:r>
            <a:endParaRPr lang="zh-CN" altLang="en-US" sz="320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57313" y="2273300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would     like         to </a:t>
            </a:r>
            <a:endParaRPr lang="zh-CN" altLang="en-US" sz="3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5813" y="1071563"/>
            <a:ext cx="7858125" cy="490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His face was always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pale as chalk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     (as) pale as chalk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是一种明喻修辞结构，相当于汉语的“惨白；苍白”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You looked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 pale as chalk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when you went into hospital.</a:t>
            </a:r>
          </a:p>
          <a:p>
            <a:pPr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你进医院时面色苍白。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You look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 pale as chalk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today. What’s wrong?</a:t>
            </a:r>
          </a:p>
          <a:p>
            <a:pPr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今天你看上去面色苍白，哪里不舒服吗？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43000" y="1500188"/>
            <a:ext cx="74295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汉语描述不健康的人的面部颜色时常用“白”字，如“煞白；苍白；灰白”等，英语常用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pale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来表达。如：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3200" b="1">
                <a:latin typeface="Times New Roman" panose="02020603050405020304" pitchFamily="18" charset="0"/>
              </a:rPr>
              <a:t>He suddenly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went pale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zh-CN" altLang="en-US" sz="3200" b="1">
                <a:latin typeface="Times New Roman" panose="02020603050405020304" pitchFamily="18" charset="0"/>
              </a:rPr>
              <a:t>      他突然脸色苍白。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3200" b="1">
                <a:latin typeface="Times New Roman" panose="02020603050405020304" pitchFamily="18" charset="0"/>
              </a:rPr>
              <a:t>She was 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pale</a:t>
            </a:r>
            <a:r>
              <a:rPr lang="en-US" altLang="zh-CN" sz="3200" b="1">
                <a:latin typeface="Times New Roman" panose="02020603050405020304" pitchFamily="18" charset="0"/>
              </a:rPr>
              <a:t> with fear.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3200" b="1">
                <a:latin typeface="Times New Roman" panose="02020603050405020304" pitchFamily="18" charset="0"/>
              </a:rPr>
              <a:t>      </a:t>
            </a:r>
            <a:r>
              <a:rPr lang="zh-CN" altLang="en-US" sz="3200" b="1">
                <a:latin typeface="Times New Roman" panose="02020603050405020304" pitchFamily="18" charset="0"/>
              </a:rPr>
              <a:t>她吓得脸色发白。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5813" y="785813"/>
            <a:ext cx="7858125" cy="550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One day a doctor was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called in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to examine the king.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     call in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找（请）来；召来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How many friends did you 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call in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你邀请了多少朋友？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 is ill; you should 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call in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 the doctor right away.  </a:t>
            </a: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他病了，你应该立即请大夫来。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Police were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called in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to break up the meeting.  </a:t>
            </a:r>
          </a:p>
          <a:p>
            <a:pPr indent="-51435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出动了警察将集会驱散。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286375" y="1214438"/>
            <a:ext cx="1954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pollution</a:t>
            </a:r>
            <a:endParaRPr lang="en-US" altLang="zh-CN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Picture 7" descr="c792fec4fc69d8b512bb17bbc28aafc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357188"/>
            <a:ext cx="27146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1" name="Group 31"/>
          <p:cNvGraphicFramePr>
            <a:graphicFrameLocks noGrp="1"/>
          </p:cNvGraphicFramePr>
          <p:nvPr/>
        </p:nvGraphicFramePr>
        <p:xfrm>
          <a:off x="857250" y="3286125"/>
          <a:ext cx="7777163" cy="2919413"/>
        </p:xfrm>
        <a:graphic>
          <a:graphicData uri="http://schemas.openxmlformats.org/drawingml/2006/table">
            <a:tbl>
              <a:tblPr/>
              <a:tblGrid>
                <a:gridCol w="777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How do you feel about pollution?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B: It makes me kind of angry. How about you?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It makes me want to join a clean-up campaign.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2938" y="1357313"/>
            <a:ext cx="8001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call off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放弃；取消；叫走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Please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call off </a:t>
            </a:r>
            <a:r>
              <a:rPr lang="en-US" altLang="zh-CN" sz="3200" b="1" dirty="0">
                <a:latin typeface="Times New Roman" panose="02020603050405020304" pitchFamily="18" charset="0"/>
              </a:rPr>
              <a:t>the dog; it’s barking at the children. </a:t>
            </a:r>
          </a:p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</a:rPr>
              <a:t>    请把这条狗赶走，它在对着孩子们吠叫。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call on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拜访（某人）； 叫； 号召； 要求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I’m going to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call on </a:t>
            </a:r>
            <a:r>
              <a:rPr lang="en-US" altLang="zh-CN" sz="3200" b="1" dirty="0">
                <a:latin typeface="Times New Roman" panose="02020603050405020304" pitchFamily="18" charset="0"/>
              </a:rPr>
              <a:t>one of my former classmates.</a:t>
            </a:r>
          </a:p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</a:rPr>
              <a:t>    我要去看望我的一位老同学。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7638" y="142875"/>
            <a:ext cx="2209800" cy="64135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知识拓展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43000" y="785813"/>
            <a:ext cx="69294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call up 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打电话；召集；召唤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Johnny, why don’t you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call up </a:t>
            </a:r>
            <a:r>
              <a:rPr lang="en-US" altLang="zh-CN" sz="3200" b="1">
                <a:latin typeface="Times New Roman" panose="02020603050405020304" pitchFamily="18" charset="0"/>
              </a:rPr>
              <a:t>your mother? 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</a:rPr>
              <a:t>Johnny</a:t>
            </a:r>
            <a:r>
              <a:rPr lang="zh-CN" altLang="en-US" sz="3200" b="1">
                <a:latin typeface="Times New Roman" panose="02020603050405020304" pitchFamily="18" charset="0"/>
              </a:rPr>
              <a:t>，为什么不给你妈打电话？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call for 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需要，要求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call for help 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需要求助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next thing I did was to 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for help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接下来我做的事是呼救</a:t>
            </a:r>
            <a:r>
              <a:rPr lang="zh-CN" altLang="en-US" sz="3200"/>
              <a:t>。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3"/>
          <p:cNvSpPr>
            <a:spLocks noChangeArrowheads="1"/>
          </p:cNvSpPr>
          <p:nvPr/>
        </p:nvSpPr>
        <p:spPr bwMode="auto">
          <a:xfrm>
            <a:off x="928688" y="1571625"/>
            <a:ext cx="77866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Clean-up Day is only two weeks from now. How should we make more people know it? </a:t>
            </a:r>
            <a:b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We could ______ our classmates to hand out advertisements after school.                                  </a:t>
            </a: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A. call up           B. hand out </a:t>
            </a:r>
            <a:b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C. put off            D. think up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00438" y="3000375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5813" y="1285875"/>
            <a:ext cx="7715250" cy="430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Neither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medicine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rest can help him.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neither … nor …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既不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…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也不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…</a:t>
            </a:r>
          </a:p>
          <a:p>
            <a:pPr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Neither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you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 he is out of money.  </a:t>
            </a:r>
          </a:p>
          <a:p>
            <a:pPr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你不缺钱，他也不缺钱。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We are going to play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neither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basketball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volleyball.  </a:t>
            </a:r>
          </a:p>
          <a:p>
            <a:pPr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我们既不打算打篮球也不打算打排球。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63" y="928688"/>
            <a:ext cx="828675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 neither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）作代词时是对两者都进行否定，意思为“两者都不”，作主语时谓语动词用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单数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；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I know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neither</a:t>
            </a:r>
            <a:r>
              <a:rPr lang="en-US" altLang="zh-CN" sz="3200" b="1">
                <a:latin typeface="Times New Roman" panose="02020603050405020304" pitchFamily="18" charset="0"/>
              </a:rPr>
              <a:t> of them.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       他们两个我都不认识。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Neither </a:t>
            </a:r>
            <a:r>
              <a:rPr lang="en-US" altLang="zh-CN" sz="3200" b="1">
                <a:latin typeface="Times New Roman" panose="02020603050405020304" pitchFamily="18" charset="0"/>
              </a:rPr>
              <a:t>of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the boys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3200" b="1">
                <a:latin typeface="Times New Roman" panose="02020603050405020304" pitchFamily="18" charset="0"/>
              </a:rPr>
              <a:t>from England.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       这两个男孩都不是来自英国。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28625" y="500063"/>
            <a:ext cx="8286750" cy="5754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）作形容词时也修饰单数名词，意思与作代词时相同；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）作连词时，一般与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搭配，表示 “既不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…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也不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”。作主语时，谓语动词遵循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就近原则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She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neither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ate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drank yesterday. 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她昨天既不吃也不喝。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Neither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he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we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football on Sundays.   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他和我们星期天都不踢球。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85813" y="1000125"/>
            <a:ext cx="7786687" cy="550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either … or 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表示两者选其一，意思是“不是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就是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；要么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要么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”。作主语时，谓语动词遵循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就近原则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Either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he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right.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不是他是对的，就是我是对的。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Either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my sister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my parents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coming to see me.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不是我姐姐就是我父母要来看我。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313" y="142875"/>
            <a:ext cx="2209800" cy="64135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知识链接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625" y="149225"/>
            <a:ext cx="8358188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 Mom, when shall we go to </a:t>
            </a:r>
            <a:r>
              <a:rPr lang="en-US" altLang="zh-CN" sz="32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Weifang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Museum this weekend?   </a:t>
            </a:r>
          </a:p>
          <a:p>
            <a:pPr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 Oh, sorry. I’m going to Beijing for a meeting. ____  Saturday ____ Sunday is OK.  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Neither; nor           B. Both; and     </a:t>
            </a:r>
          </a:p>
          <a:p>
            <a:pPr marL="514350" indent="-514350"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Either; or               D. Not only; but also  </a:t>
            </a: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解析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】neither … nor 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意为“既不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也不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”；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both … and 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意为“两者都”；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either … or 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意为“或者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或者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”；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 only … but also 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意为“不但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而且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”。 句意为“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妈妈，这个周末我们什么时候去潍坊博物馆？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哦，对不起。我将去北京开会。周六和周日都不行。”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0" y="1500188"/>
            <a:ext cx="73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71563" y="1500188"/>
            <a:ext cx="6786562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6. Although I have a lot of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power</a:t>
            </a:r>
            <a:r>
              <a:rPr lang="en-US" altLang="zh-CN" sz="3200" b="1">
                <a:latin typeface="Times New Roman" panose="02020603050405020304" pitchFamily="18" charset="0"/>
              </a:rPr>
              <a:t>, …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 power   </a:t>
            </a: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权力；力量，能力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It is within my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power.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5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     那是在我的权力以内。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The police have the 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power</a:t>
            </a:r>
            <a:r>
              <a:rPr lang="en-US" altLang="zh-CN" sz="3200" b="1">
                <a:latin typeface="Times New Roman" panose="02020603050405020304" pitchFamily="18" charset="0"/>
              </a:rPr>
              <a:t> of arrest.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  </a:t>
            </a:r>
            <a:r>
              <a:rPr lang="zh-CN" altLang="en-US" sz="3200" b="1">
                <a:latin typeface="Times New Roman" panose="02020603050405020304" pitchFamily="18" charset="0"/>
              </a:rPr>
              <a:t>警方有权拘捕。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57250" y="1785938"/>
            <a:ext cx="7500938" cy="3662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come to (into) power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取得政权；（开始）掌权，执政，当权，上台</a:t>
            </a:r>
          </a:p>
          <a:p>
            <a:pPr>
              <a:spcBef>
                <a:spcPct val="25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great power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大国，强国</a:t>
            </a: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beyond (out of) one’s powers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力所不及，不能胜任</a:t>
            </a: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in one’s power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en-US" altLang="zh-CN" sz="3200" b="1" dirty="0">
                <a:latin typeface="+mn-ea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的能力范围之内</a:t>
            </a: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all in one’s power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全力以赴，竭力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4313" y="285750"/>
            <a:ext cx="2209800" cy="64135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知识拓展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072063" y="1500188"/>
            <a:ext cx="268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heavy traffic</a:t>
            </a:r>
          </a:p>
        </p:txBody>
      </p:sp>
      <p:pic>
        <p:nvPicPr>
          <p:cNvPr id="9219" name="Picture 7" descr="traffic-jam_quadrat"/>
          <p:cNvPicPr>
            <a:picLocks noChangeAspect="1" noChangeArrowheads="1"/>
          </p:cNvPicPr>
          <p:nvPr/>
        </p:nvPicPr>
        <p:blipFill>
          <a:blip r:embed="rId2" cstate="email"/>
          <a:srcRect l="-2"/>
          <a:stretch>
            <a:fillRect/>
          </a:stretch>
        </p:blipFill>
        <p:spPr bwMode="auto">
          <a:xfrm>
            <a:off x="928688" y="571500"/>
            <a:ext cx="32416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82" name="Group 18"/>
          <p:cNvGraphicFramePr>
            <a:graphicFrameLocks noGrp="1"/>
          </p:cNvGraphicFramePr>
          <p:nvPr/>
        </p:nvGraphicFramePr>
        <p:xfrm>
          <a:off x="1000125" y="3571875"/>
          <a:ext cx="7572375" cy="2468844"/>
        </p:xfrm>
        <a:graphic>
          <a:graphicData uri="http://schemas.openxmlformats.org/drawingml/2006/table">
            <a:tbl>
              <a:tblPr/>
              <a:tblGrid>
                <a:gridCol w="757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How do you feel about …?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B: It makes me … How about you?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It makes me …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3000" y="857250"/>
            <a:ext cx="6929438" cy="5108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7. I have a lot of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wealth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but …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wealth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财富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为不可数名词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His own 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wealth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 grew.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他的个人财富在增长。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Health is better than 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wealth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[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谚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健康胜于财富。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 is a man of great 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wealth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  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他是个大款。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0125" y="1428750"/>
            <a:ext cx="7286625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wealth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丰富；大量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a wealth of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大量的，丰富的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 wealth of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books in the library.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这个图书馆藏书丰富。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 has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wealth of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knowledge about China.</a:t>
            </a:r>
          </a:p>
          <a:p>
            <a:pPr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她对中国很了解。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5750" y="357188"/>
            <a:ext cx="2209800" cy="64135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知识拓展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5500688" y="1357313"/>
            <a:ext cx="2600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endangered </a:t>
            </a:r>
          </a:p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animals</a:t>
            </a:r>
          </a:p>
        </p:txBody>
      </p:sp>
      <p:pic>
        <p:nvPicPr>
          <p:cNvPr id="10243" name="Picture 9" descr="Endangered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3"/>
            <a:ext cx="36433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09" name="Group 21"/>
          <p:cNvGraphicFramePr>
            <a:graphicFrameLocks noGrp="1"/>
          </p:cNvGraphicFramePr>
          <p:nvPr/>
        </p:nvGraphicFramePr>
        <p:xfrm>
          <a:off x="785813" y="3786188"/>
          <a:ext cx="7572375" cy="2468844"/>
        </p:xfrm>
        <a:graphic>
          <a:graphicData uri="http://schemas.openxmlformats.org/drawingml/2006/table">
            <a:tbl>
              <a:tblPr/>
              <a:tblGrid>
                <a:gridCol w="757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How do you feel about …?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B: It makes me …  How about you?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It makes me …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715000" y="1643063"/>
            <a:ext cx="185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smoking</a:t>
            </a:r>
          </a:p>
        </p:txBody>
      </p:sp>
      <p:graphicFrame>
        <p:nvGraphicFramePr>
          <p:cNvPr id="13331" name="Group 19"/>
          <p:cNvGraphicFramePr>
            <a:graphicFrameLocks noGrp="1"/>
          </p:cNvGraphicFramePr>
          <p:nvPr/>
        </p:nvGraphicFramePr>
        <p:xfrm>
          <a:off x="795338" y="3813175"/>
          <a:ext cx="7572375" cy="2176565"/>
        </p:xfrm>
        <a:graphic>
          <a:graphicData uri="http://schemas.openxmlformats.org/drawingml/2006/table">
            <a:tbl>
              <a:tblPr/>
              <a:tblGrid>
                <a:gridCol w="757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How do you feel about …?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B: It makes me … How about you?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It makes me …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77" name="Picture 15" descr="http://p3.so.qhimgs1.com/bdr/_240_/t01f01dcb5afa3d26b3.gif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928688" y="571500"/>
            <a:ext cx="364331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714875" y="1071563"/>
            <a:ext cx="357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people who keep you waiting</a:t>
            </a:r>
          </a:p>
        </p:txBody>
      </p:sp>
      <p:graphicFrame>
        <p:nvGraphicFramePr>
          <p:cNvPr id="14357" name="Group 21"/>
          <p:cNvGraphicFramePr>
            <a:graphicFrameLocks noGrp="1"/>
          </p:cNvGraphicFramePr>
          <p:nvPr/>
        </p:nvGraphicFramePr>
        <p:xfrm>
          <a:off x="714375" y="3714750"/>
          <a:ext cx="7572375" cy="2138781"/>
        </p:xfrm>
        <a:graphic>
          <a:graphicData uri="http://schemas.openxmlformats.org/drawingml/2006/table">
            <a:tbl>
              <a:tblPr/>
              <a:tblGrid>
                <a:gridCol w="757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How do you feel about …?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B: It makes me … How about you?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It makes me …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01" name="Picture 15" descr="http://img0.imgtn.bdimg.com/it/u=573940192,368183534&amp;fm=21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"/>
            <a:ext cx="3717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裸熊纸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000372"/>
            <a:ext cx="2143140" cy="3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云形标注 5"/>
          <p:cNvSpPr/>
          <p:nvPr/>
        </p:nvSpPr>
        <p:spPr>
          <a:xfrm>
            <a:off x="2928938" y="571500"/>
            <a:ext cx="5572125" cy="3286125"/>
          </a:xfrm>
          <a:prstGeom prst="cloudCallout">
            <a:avLst>
              <a:gd name="adj1" fmla="val -53653"/>
              <a:gd name="adj2" fmla="val 42403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you are happy? How do you make yourself happy?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2153</Words>
  <Application>Microsoft Office PowerPoint</Application>
  <PresentationFormat>全屏显示(4:3)</PresentationFormat>
  <Paragraphs>276</Paragraphs>
  <Slides>51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7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2022-01-14T03:11:37Z</dcterms:created>
  <dcterms:modified xsi:type="dcterms:W3CDTF">2023-01-17T03:25:38Z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440CD8DCCD3E4004B3E34782E5A276E3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