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308" r:id="rId2"/>
    <p:sldId id="269" r:id="rId3"/>
    <p:sldId id="351" r:id="rId4"/>
    <p:sldId id="332" r:id="rId5"/>
    <p:sldId id="333" r:id="rId6"/>
    <p:sldId id="312" r:id="rId7"/>
    <p:sldId id="313" r:id="rId8"/>
    <p:sldId id="352" r:id="rId9"/>
    <p:sldId id="271" r:id="rId10"/>
    <p:sldId id="334" r:id="rId11"/>
    <p:sldId id="318" r:id="rId12"/>
    <p:sldId id="358" r:id="rId13"/>
    <p:sldId id="359" r:id="rId14"/>
    <p:sldId id="321" r:id="rId15"/>
    <p:sldId id="353" r:id="rId16"/>
    <p:sldId id="360" r:id="rId17"/>
    <p:sldId id="354" r:id="rId18"/>
    <p:sldId id="287" r:id="rId19"/>
    <p:sldId id="335" r:id="rId20"/>
    <p:sldId id="336" r:id="rId21"/>
    <p:sldId id="337" r:id="rId22"/>
    <p:sldId id="322" r:id="rId23"/>
    <p:sldId id="355" r:id="rId24"/>
    <p:sldId id="356" r:id="rId25"/>
    <p:sldId id="357" r:id="rId26"/>
    <p:sldId id="340" r:id="rId27"/>
    <p:sldId id="339" r:id="rId28"/>
    <p:sldId id="361"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autoAdjust="0"/>
  </p:normalViewPr>
  <p:slideViewPr>
    <p:cSldViewPr snapToGrid="0">
      <p:cViewPr varScale="1">
        <p:scale>
          <a:sx n="116" d="100"/>
          <a:sy n="116" d="100"/>
        </p:scale>
        <p:origin x="-3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1">
          <a:blip r:embed="rId2" cstate="email"/>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cstate="email"/>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17425" y="1228622"/>
            <a:ext cx="9695056" cy="3404748"/>
            <a:chOff x="3775" y="887"/>
            <a:chExt cx="11282" cy="4953"/>
          </a:xfrm>
        </p:grpSpPr>
        <p:sp>
          <p:nvSpPr>
            <p:cNvPr id="9" name="Rectangle 5"/>
            <p:cNvSpPr/>
            <p:nvPr/>
          </p:nvSpPr>
          <p:spPr>
            <a:xfrm>
              <a:off x="3775" y="4810"/>
              <a:ext cx="11117" cy="1030"/>
            </a:xfrm>
            <a:prstGeom prst="rect">
              <a:avLst/>
            </a:prstGeom>
            <a:noFill/>
            <a:ln w="9525">
              <a:noFill/>
            </a:ln>
          </p:spPr>
          <p:txBody>
            <a:bodyPr wrap="square" anchor="ctr">
              <a:spAutoFit/>
              <a:scene3d>
                <a:camera prst="orthographicFront"/>
                <a:lightRig rig="threePt" dir="t"/>
              </a:scene3d>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sz="4000" b="1" dirty="0" smtClean="0">
                  <a:solidFill>
                    <a:srgbClr val="C50023"/>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第</a:t>
              </a:r>
              <a:r>
                <a:rPr lang="en-US" altLang="zh-CN" sz="4000" b="1" dirty="0" smtClean="0">
                  <a:solidFill>
                    <a:srgbClr val="C50023"/>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2</a:t>
              </a:r>
              <a:r>
                <a:rPr lang="zh-CN" altLang="en-US" sz="4000" b="1" dirty="0" smtClean="0">
                  <a:solidFill>
                    <a:srgbClr val="C50023"/>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课时</a:t>
              </a:r>
            </a:p>
          </p:txBody>
        </p:sp>
        <p:sp>
          <p:nvSpPr>
            <p:cNvPr id="10" name="文本框 5"/>
            <p:cNvSpPr txBox="1"/>
            <p:nvPr/>
          </p:nvSpPr>
          <p:spPr>
            <a:xfrm>
              <a:off x="3956" y="887"/>
              <a:ext cx="11101" cy="3358"/>
            </a:xfrm>
            <a:prstGeom prst="rect">
              <a:avLst/>
            </a:prstGeom>
            <a:noFill/>
          </p:spPr>
          <p:txBody>
            <a:bodyPr wrap="square" rtlCol="0">
              <a:spAutoFit/>
            </a:bodyPr>
            <a:lstStyle/>
            <a:p>
              <a:pPr algn="ctr"/>
              <a:r>
                <a:rPr lang="en-US" altLang="zh-CN" sz="4800" b="1" dirty="0" smtClean="0">
                  <a:latin typeface="Times New Roman" panose="02020603050405020304" pitchFamily="18" charset="0"/>
                  <a:ea typeface="微软雅黑" panose="020B0503020204020204" charset="-122"/>
                  <a:cs typeface="Times New Roman" panose="02020603050405020304" pitchFamily="18" charset="0"/>
                </a:rPr>
                <a:t>Unit 14</a:t>
              </a:r>
            </a:p>
            <a:p>
              <a:pPr algn="ctr"/>
              <a:r>
                <a:rPr lang="en-US" altLang="zh-CN" sz="4800" b="1" dirty="0" smtClean="0">
                  <a:latin typeface="Times New Roman" panose="02020603050405020304" pitchFamily="18" charset="0"/>
                  <a:ea typeface="微软雅黑" panose="020B0503020204020204" charset="-122"/>
                  <a:cs typeface="Times New Roman" panose="02020603050405020304" pitchFamily="18" charset="0"/>
                </a:rPr>
                <a:t>I remember meeting all of you in Grade 7.</a:t>
              </a:r>
              <a:endParaRPr lang="zh-CN" altLang="en-US" sz="4800" b="1" dirty="0">
                <a:latin typeface="Times New Roman" panose="02020603050405020304" pitchFamily="18" charset="0"/>
                <a:ea typeface="微软雅黑" panose="020B0503020204020204" charset="-122"/>
                <a:cs typeface="Times New Roman" panose="02020603050405020304" pitchFamily="18" charset="0"/>
              </a:endParaRPr>
            </a:p>
          </p:txBody>
        </p:sp>
      </p:grpSp>
      <p:pic>
        <p:nvPicPr>
          <p:cNvPr id="11" name="Picture 4"/>
          <p:cNvPicPr>
            <a:picLocks noChangeAspect="1"/>
          </p:cNvPicPr>
          <p:nvPr/>
        </p:nvPicPr>
        <p:blipFill>
          <a:blip r:embed="rId2" cstate="email"/>
          <a:stretch>
            <a:fillRect/>
          </a:stretch>
        </p:blipFill>
        <p:spPr>
          <a:xfrm>
            <a:off x="937681" y="1659446"/>
            <a:ext cx="379412" cy="1127125"/>
          </a:xfrm>
          <a:prstGeom prst="rect">
            <a:avLst/>
          </a:prstGeom>
          <a:noFill/>
          <a:ln w="9525">
            <a:noFill/>
          </a:ln>
        </p:spPr>
      </p:pic>
      <p:sp>
        <p:nvSpPr>
          <p:cNvPr id="12" name="矩形 11"/>
          <p:cNvSpPr/>
          <p:nvPr/>
        </p:nvSpPr>
        <p:spPr>
          <a:xfrm>
            <a:off x="0" y="5752286"/>
            <a:ext cx="12192000" cy="565150"/>
          </a:xfrm>
          <a:prstGeom prst="rect">
            <a:avLst/>
          </a:prstGeom>
        </p:spPr>
        <p:txBody>
          <a:bodyPr wrap="square">
            <a:spAutoFit/>
          </a:bodyPr>
          <a:lstStyle/>
          <a:p>
            <a:pPr marL="342900" marR="0" lvl="0" indent="-342900" algn="ctr" defTabSz="914400" rtl="0" eaLnBrk="1" fontAlgn="base" latinLnBrk="0" hangingPunct="1">
              <a:lnSpc>
                <a:spcPct val="110000"/>
              </a:lnSpc>
              <a:spcBef>
                <a:spcPct val="0"/>
              </a:spcBef>
              <a:spcAft>
                <a:spcPct val="0"/>
              </a:spcAft>
              <a:buClrTx/>
              <a:buSzTx/>
              <a:buFont typeface="Arial" panose="020B0604020202020204" pitchFamily="34" charset="0"/>
              <a:buNone/>
              <a:defRPr/>
            </a:pPr>
            <a:r>
              <a:rPr lang="en-US" altLang="zh-CN" sz="2800" b="1" kern="0" noProof="0" smtClean="0">
                <a:ln>
                  <a:noFill/>
                </a:ln>
                <a:solidFill>
                  <a:srgbClr val="000000"/>
                </a:solidFill>
                <a:effectLst/>
                <a:uLnTx/>
                <a:uFillTx/>
                <a:latin typeface="微软雅黑" panose="020B0503020204020204" charset="-122"/>
                <a:ea typeface="微软雅黑" panose="020B0503020204020204" charset="-122"/>
                <a:sym typeface="+mn-ea"/>
              </a:rPr>
              <a:t>WWW.PPT818.COM</a:t>
            </a:r>
            <a:endParaRPr lang="en-US" altLang="zh-CN" sz="2800" b="1" kern="0" dirty="0">
              <a:solidFill>
                <a:srgbClr val="0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700089" y="1188630"/>
            <a:ext cx="10564837" cy="4339650"/>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)2.—I think it's necessary to learn how to work in groups.</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—I quite agree. Sometimes it's even ________ than grades.</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less important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more important</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the least important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the most important</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1147867" y="1403857"/>
            <a:ext cx="38985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1" name="TextBox 10"/>
          <p:cNvSpPr txBox="1"/>
          <p:nvPr/>
        </p:nvSpPr>
        <p:spPr>
          <a:xfrm>
            <a:off x="746303" y="1666903"/>
            <a:ext cx="10199077" cy="2399183"/>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解析</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600" b="1" dirty="0" smtClean="0">
                <a:latin typeface="仿宋" panose="02010609060101010101" charset="-122"/>
                <a:ea typeface="仿宋" panose="02010609060101010101" charset="-122"/>
                <a:cs typeface="Times New Roman" panose="02020603050405020304" pitchFamily="18" charset="0"/>
              </a:rPr>
              <a:t>考查比较级的用法。由</a:t>
            </a:r>
            <a:r>
              <a:rPr lang="en-US" altLang="zh-CN" sz="2600" b="1" dirty="0" smtClean="0">
                <a:latin typeface="仿宋" panose="02010609060101010101" charset="-122"/>
                <a:ea typeface="仿宋" panose="02010609060101010101" charset="-122"/>
                <a:cs typeface="Times New Roman" panose="02020603050405020304" pitchFamily="18" charset="0"/>
              </a:rPr>
              <a:t>than</a:t>
            </a:r>
            <a:r>
              <a:rPr lang="zh-CN" altLang="zh-CN" sz="2600" b="1" dirty="0" smtClean="0">
                <a:latin typeface="仿宋" panose="02010609060101010101" charset="-122"/>
                <a:ea typeface="仿宋" panose="02010609060101010101" charset="-122"/>
                <a:cs typeface="Times New Roman" panose="02020603050405020304" pitchFamily="18" charset="0"/>
              </a:rPr>
              <a:t>可知要用比较级，先排除</a:t>
            </a:r>
            <a:r>
              <a:rPr lang="en-US" altLang="zh-CN" sz="2600" b="1" dirty="0" smtClean="0">
                <a:latin typeface="仿宋" panose="02010609060101010101" charset="-122"/>
                <a:ea typeface="仿宋" panose="02010609060101010101" charset="-122"/>
                <a:cs typeface="Times New Roman" panose="02020603050405020304" pitchFamily="18" charset="0"/>
              </a:rPr>
              <a:t>C</a:t>
            </a:r>
            <a:r>
              <a:rPr lang="zh-CN" altLang="zh-CN" sz="2600" b="1" dirty="0" smtClean="0">
                <a:latin typeface="仿宋" panose="02010609060101010101" charset="-122"/>
                <a:ea typeface="仿宋" panose="02010609060101010101" charset="-122"/>
                <a:cs typeface="Times New Roman" panose="02020603050405020304" pitchFamily="18" charset="0"/>
              </a:rPr>
              <a:t>和</a:t>
            </a:r>
            <a:r>
              <a:rPr lang="en-US" altLang="zh-CN" sz="2600" b="1" dirty="0" smtClean="0">
                <a:latin typeface="仿宋" panose="02010609060101010101" charset="-122"/>
                <a:ea typeface="仿宋" panose="02010609060101010101" charset="-122"/>
                <a:cs typeface="Times New Roman" panose="02020603050405020304" pitchFamily="18" charset="0"/>
              </a:rPr>
              <a:t>D</a:t>
            </a:r>
            <a:r>
              <a:rPr lang="zh-CN" altLang="zh-CN" sz="2600" b="1" dirty="0" smtClean="0">
                <a:latin typeface="仿宋" panose="02010609060101010101" charset="-122"/>
                <a:ea typeface="仿宋" panose="02010609060101010101" charset="-122"/>
                <a:cs typeface="Times New Roman" panose="02020603050405020304" pitchFamily="18" charset="0"/>
              </a:rPr>
              <a:t>；题干中提到了“学会怎样在团队中工作是有必要的”，再结合答语中的“我很赞同”可推断，有时它甚至比成绩“更重要”，故</a:t>
            </a:r>
            <a:r>
              <a:rPr lang="en-US" altLang="zh-CN" sz="2600" b="1" dirty="0" smtClean="0">
                <a:latin typeface="仿宋" panose="02010609060101010101" charset="-122"/>
                <a:ea typeface="仿宋" panose="02010609060101010101" charset="-122"/>
                <a:cs typeface="Times New Roman" panose="02020603050405020304" pitchFamily="18" charset="0"/>
              </a:rPr>
              <a:t>more important</a:t>
            </a:r>
            <a:r>
              <a:rPr lang="zh-CN" altLang="zh-CN" sz="2600" b="1" dirty="0" smtClean="0">
                <a:latin typeface="仿宋" panose="02010609060101010101" charset="-122"/>
                <a:ea typeface="仿宋" panose="02010609060101010101" charset="-122"/>
                <a:cs typeface="Times New Roman" panose="02020603050405020304" pitchFamily="18" charset="0"/>
              </a:rPr>
              <a:t>符合题意。</a:t>
            </a:r>
            <a:endParaRPr lang="zh-CN" altLang="en-US" sz="2600" b="1" dirty="0">
              <a:latin typeface="仿宋" panose="02010609060101010101" charset="-122"/>
              <a:ea typeface="仿宋"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728225" y="1093035"/>
            <a:ext cx="10564837" cy="5770811"/>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)3.—Remember ________ to my daughter's dance show next Friday.</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—Of course I will. I'll never forget ________ her dance for the first time last year.</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to come; to see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coming; to see</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to come; seeing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coming; seeing</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1191502" y="1323741"/>
            <a:ext cx="40748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1" name="TextBox 10"/>
          <p:cNvSpPr txBox="1"/>
          <p:nvPr/>
        </p:nvSpPr>
        <p:spPr>
          <a:xfrm>
            <a:off x="746303" y="1666903"/>
            <a:ext cx="10199077" cy="2399183"/>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解析</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600" b="1" dirty="0" smtClean="0">
                <a:latin typeface="仿宋" panose="02010609060101010101" charset="-122"/>
                <a:ea typeface="仿宋" panose="02010609060101010101" charset="-122"/>
                <a:cs typeface="Times New Roman" panose="02020603050405020304" pitchFamily="18" charset="0"/>
              </a:rPr>
              <a:t>考查</a:t>
            </a:r>
            <a:r>
              <a:rPr lang="en-US" altLang="zh-CN" sz="2600" b="1" dirty="0" smtClean="0">
                <a:latin typeface="仿宋" panose="02010609060101010101" charset="-122"/>
                <a:ea typeface="仿宋" panose="02010609060101010101" charset="-122"/>
                <a:cs typeface="Times New Roman" panose="02020603050405020304" pitchFamily="18" charset="0"/>
              </a:rPr>
              <a:t>remember </a:t>
            </a:r>
            <a:r>
              <a:rPr lang="zh-CN" altLang="zh-CN" sz="2600" b="1" dirty="0" smtClean="0">
                <a:latin typeface="仿宋" panose="02010609060101010101" charset="-122"/>
                <a:ea typeface="仿宋" panose="02010609060101010101" charset="-122"/>
                <a:cs typeface="Times New Roman" panose="02020603050405020304" pitchFamily="18" charset="0"/>
              </a:rPr>
              <a:t>和</a:t>
            </a:r>
            <a:r>
              <a:rPr lang="en-US" altLang="zh-CN" sz="2600" b="1" dirty="0" smtClean="0">
                <a:latin typeface="仿宋" panose="02010609060101010101" charset="-122"/>
                <a:ea typeface="仿宋" panose="02010609060101010101" charset="-122"/>
                <a:cs typeface="Times New Roman" panose="02020603050405020304" pitchFamily="18" charset="0"/>
              </a:rPr>
              <a:t>forget</a:t>
            </a:r>
            <a:r>
              <a:rPr lang="zh-CN" altLang="zh-CN" sz="2600" b="1" dirty="0" smtClean="0">
                <a:latin typeface="仿宋" panose="02010609060101010101" charset="-122"/>
                <a:ea typeface="仿宋" panose="02010609060101010101" charset="-122"/>
                <a:cs typeface="Times New Roman" panose="02020603050405020304" pitchFamily="18" charset="0"/>
              </a:rPr>
              <a:t>的用法。</a:t>
            </a:r>
            <a:r>
              <a:rPr lang="en-US" altLang="zh-CN" sz="2600" b="1" dirty="0" smtClean="0">
                <a:latin typeface="仿宋" panose="02010609060101010101" charset="-122"/>
                <a:ea typeface="仿宋" panose="02010609060101010101" charset="-122"/>
                <a:cs typeface="Times New Roman" panose="02020603050405020304" pitchFamily="18" charset="0"/>
              </a:rPr>
              <a:t>remember doing </a:t>
            </a:r>
            <a:r>
              <a:rPr lang="en-US" altLang="zh-CN" sz="2600" b="1" dirty="0" err="1" smtClean="0">
                <a:latin typeface="仿宋" panose="02010609060101010101" charset="-122"/>
                <a:ea typeface="仿宋" panose="02010609060101010101" charset="-122"/>
                <a:cs typeface="Times New Roman" panose="02020603050405020304" pitchFamily="18" charset="0"/>
              </a:rPr>
              <a:t>sth</a:t>
            </a:r>
            <a:r>
              <a:rPr lang="en-US" altLang="zh-CN" sz="2600" b="1" dirty="0" smtClean="0">
                <a:latin typeface="仿宋" panose="02010609060101010101" charset="-122"/>
                <a:ea typeface="仿宋" panose="02010609060101010101" charset="-122"/>
                <a:cs typeface="Times New Roman" panose="02020603050405020304" pitchFamily="18" charset="0"/>
              </a:rPr>
              <a:t>. </a:t>
            </a:r>
            <a:r>
              <a:rPr lang="zh-CN" altLang="zh-CN" sz="2600" b="1" dirty="0" smtClean="0">
                <a:latin typeface="仿宋" panose="02010609060101010101" charset="-122"/>
                <a:ea typeface="仿宋" panose="02010609060101010101" charset="-122"/>
                <a:cs typeface="Times New Roman" panose="02020603050405020304" pitchFamily="18" charset="0"/>
              </a:rPr>
              <a:t>意为“记得已经做过某事”，</a:t>
            </a:r>
            <a:r>
              <a:rPr lang="en-US" altLang="zh-CN" sz="2600" b="1" dirty="0" smtClean="0">
                <a:latin typeface="仿宋" panose="02010609060101010101" charset="-122"/>
                <a:ea typeface="仿宋" panose="02010609060101010101" charset="-122"/>
                <a:cs typeface="Times New Roman" panose="02020603050405020304" pitchFamily="18" charset="0"/>
              </a:rPr>
              <a:t>remember to do </a:t>
            </a:r>
            <a:r>
              <a:rPr lang="en-US" altLang="zh-CN" sz="2600" b="1" dirty="0" err="1" smtClean="0">
                <a:latin typeface="仿宋" panose="02010609060101010101" charset="-122"/>
                <a:ea typeface="仿宋" panose="02010609060101010101" charset="-122"/>
                <a:cs typeface="Times New Roman" panose="02020603050405020304" pitchFamily="18" charset="0"/>
              </a:rPr>
              <a:t>sth</a:t>
            </a:r>
            <a:r>
              <a:rPr lang="en-US" altLang="zh-CN" sz="2600" b="1" dirty="0" smtClean="0">
                <a:latin typeface="仿宋" panose="02010609060101010101" charset="-122"/>
                <a:ea typeface="仿宋" panose="02010609060101010101" charset="-122"/>
                <a:cs typeface="Times New Roman" panose="02020603050405020304" pitchFamily="18" charset="0"/>
              </a:rPr>
              <a:t>. </a:t>
            </a:r>
            <a:r>
              <a:rPr lang="zh-CN" altLang="zh-CN" sz="2600" b="1" dirty="0" smtClean="0">
                <a:latin typeface="仿宋" panose="02010609060101010101" charset="-122"/>
                <a:ea typeface="仿宋" panose="02010609060101010101" charset="-122"/>
                <a:cs typeface="Times New Roman" panose="02020603050405020304" pitchFamily="18" charset="0"/>
              </a:rPr>
              <a:t>意为“记着去做某事”；</a:t>
            </a:r>
            <a:r>
              <a:rPr lang="en-US" altLang="zh-CN" sz="2600" b="1" dirty="0" smtClean="0">
                <a:latin typeface="仿宋" panose="02010609060101010101" charset="-122"/>
                <a:ea typeface="仿宋" panose="02010609060101010101" charset="-122"/>
                <a:cs typeface="Times New Roman" panose="02020603050405020304" pitchFamily="18" charset="0"/>
              </a:rPr>
              <a:t> forget doing </a:t>
            </a:r>
            <a:r>
              <a:rPr lang="en-US" altLang="zh-CN" sz="2600" b="1" dirty="0" err="1" smtClean="0">
                <a:latin typeface="仿宋" panose="02010609060101010101" charset="-122"/>
                <a:ea typeface="仿宋" panose="02010609060101010101" charset="-122"/>
                <a:cs typeface="Times New Roman" panose="02020603050405020304" pitchFamily="18" charset="0"/>
              </a:rPr>
              <a:t>sth</a:t>
            </a:r>
            <a:r>
              <a:rPr lang="en-US" altLang="zh-CN" sz="2600" b="1" dirty="0" smtClean="0">
                <a:latin typeface="仿宋" panose="02010609060101010101" charset="-122"/>
                <a:ea typeface="仿宋" panose="02010609060101010101" charset="-122"/>
                <a:cs typeface="Times New Roman" panose="02020603050405020304" pitchFamily="18" charset="0"/>
              </a:rPr>
              <a:t>. </a:t>
            </a:r>
            <a:r>
              <a:rPr lang="zh-CN" altLang="zh-CN" sz="2600" b="1" dirty="0" smtClean="0">
                <a:latin typeface="仿宋" panose="02010609060101010101" charset="-122"/>
                <a:ea typeface="仿宋" panose="02010609060101010101" charset="-122"/>
                <a:cs typeface="Times New Roman" panose="02020603050405020304" pitchFamily="18" charset="0"/>
              </a:rPr>
              <a:t>意为“忘记已经做过某事”，</a:t>
            </a:r>
            <a:r>
              <a:rPr lang="en-US" altLang="zh-CN" sz="2600" b="1" dirty="0" smtClean="0">
                <a:latin typeface="仿宋" panose="02010609060101010101" charset="-122"/>
                <a:ea typeface="仿宋" panose="02010609060101010101" charset="-122"/>
                <a:cs typeface="Times New Roman" panose="02020603050405020304" pitchFamily="18" charset="0"/>
              </a:rPr>
              <a:t>forget to do </a:t>
            </a:r>
            <a:r>
              <a:rPr lang="en-US" altLang="zh-CN" sz="2600" b="1" dirty="0" err="1" smtClean="0">
                <a:latin typeface="仿宋" panose="02010609060101010101" charset="-122"/>
                <a:ea typeface="仿宋" panose="02010609060101010101" charset="-122"/>
                <a:cs typeface="Times New Roman" panose="02020603050405020304" pitchFamily="18" charset="0"/>
              </a:rPr>
              <a:t>sth</a:t>
            </a:r>
            <a:r>
              <a:rPr lang="en-US" altLang="zh-CN" sz="2600" b="1" dirty="0" smtClean="0">
                <a:latin typeface="仿宋" panose="02010609060101010101" charset="-122"/>
                <a:ea typeface="仿宋" panose="02010609060101010101" charset="-122"/>
                <a:cs typeface="Times New Roman" panose="02020603050405020304" pitchFamily="18" charset="0"/>
              </a:rPr>
              <a:t>. </a:t>
            </a:r>
            <a:r>
              <a:rPr lang="zh-CN" altLang="zh-CN" sz="2600" b="1" dirty="0" smtClean="0">
                <a:latin typeface="仿宋" panose="02010609060101010101" charset="-122"/>
                <a:ea typeface="仿宋" panose="02010609060101010101" charset="-122"/>
                <a:cs typeface="Times New Roman" panose="02020603050405020304" pitchFamily="18" charset="0"/>
              </a:rPr>
              <a:t>意为“忘记去做某事”。由句意可知选</a:t>
            </a:r>
            <a:r>
              <a:rPr lang="en-US" altLang="zh-CN" sz="2600" b="1" dirty="0" smtClean="0">
                <a:latin typeface="仿宋" panose="02010609060101010101" charset="-122"/>
                <a:ea typeface="仿宋" panose="02010609060101010101" charset="-122"/>
                <a:cs typeface="Times New Roman" panose="02020603050405020304" pitchFamily="18" charset="0"/>
              </a:rPr>
              <a:t>C</a:t>
            </a:r>
            <a:r>
              <a:rPr lang="zh-CN" altLang="zh-CN" sz="2600" b="1" dirty="0" smtClean="0">
                <a:latin typeface="仿宋" panose="02010609060101010101" charset="-122"/>
                <a:ea typeface="仿宋" panose="02010609060101010101" charset="-122"/>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728225" y="1371999"/>
            <a:ext cx="10564837" cy="4247317"/>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)4.She used to ________ a bus to school, but now she is used to ________ to school.</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taking; walk  </a:t>
            </a:r>
          </a:p>
          <a:p>
            <a:pPr>
              <a:lnSpc>
                <a:spcPct val="150000"/>
              </a:lnSpc>
            </a:pPr>
            <a:r>
              <a:rPr lang="en-US" altLang="zh-CN" sz="3000" b="1" dirty="0" smtClean="0">
                <a:latin typeface="Times New Roman" panose="02020603050405020304" pitchFamily="18" charset="0"/>
                <a:cs typeface="Times New Roman" panose="02020603050405020304" pitchFamily="18" charset="0"/>
              </a:rPr>
              <a:t>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take; walk</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taking; walking  </a:t>
            </a:r>
          </a:p>
          <a:p>
            <a:pPr>
              <a:lnSpc>
                <a:spcPct val="150000"/>
              </a:lnSpc>
            </a:pPr>
            <a:r>
              <a:rPr lang="en-US" altLang="zh-CN" sz="3000" b="1" dirty="0" smtClean="0">
                <a:latin typeface="Times New Roman" panose="02020603050405020304" pitchFamily="18" charset="0"/>
                <a:cs typeface="Times New Roman" panose="02020603050405020304" pitchFamily="18" charset="0"/>
              </a:rPr>
              <a:t>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take; walking</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1160505" y="1571716"/>
            <a:ext cx="40748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728225" y="1020299"/>
            <a:ext cx="10564837" cy="2862322"/>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)5.The water ________ dark and dirty. It's no longer safe to drink.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became            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has become</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will become     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was becoming</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1146437" y="1234091"/>
            <a:ext cx="38985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75965" y="3988071"/>
            <a:ext cx="10199077" cy="1198854"/>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解析</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zh-CN" sz="2600" b="1" dirty="0" smtClean="0">
                <a:latin typeface="仿宋" panose="02010609060101010101" charset="-122"/>
                <a:ea typeface="仿宋" panose="02010609060101010101" charset="-122"/>
                <a:cs typeface="Times New Roman" panose="02020603050405020304" pitchFamily="18" charset="0"/>
              </a:rPr>
              <a:t>考查动词时态。结合第二句“喝它不再安全了”可推断，水已经变黑、变脏了，故要用现在完成时。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728225" y="1020299"/>
            <a:ext cx="10564837" cy="3554819"/>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)6.2017·</a:t>
            </a:r>
            <a:r>
              <a:rPr lang="zh-CN" altLang="zh-CN" sz="3000" b="1" dirty="0" smtClean="0">
                <a:latin typeface="Times New Roman" panose="02020603050405020304" pitchFamily="18" charset="0"/>
                <a:cs typeface="Times New Roman" panose="02020603050405020304" pitchFamily="18" charset="0"/>
              </a:rPr>
              <a:t>宜宾</a:t>
            </a:r>
            <a:r>
              <a:rPr lang="en-US" altLang="zh-CN" sz="3000" b="1" dirty="0" smtClean="0">
                <a:latin typeface="Times New Roman" panose="02020603050405020304" pitchFamily="18" charset="0"/>
                <a:cs typeface="Times New Roman" panose="02020603050405020304" pitchFamily="18" charset="0"/>
              </a:rPr>
              <a:t>There ________ a basket­ball match in our school this afternoon.</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will have  </a:t>
            </a:r>
          </a:p>
          <a:p>
            <a:pPr>
              <a:lnSpc>
                <a:spcPct val="150000"/>
              </a:lnSpc>
            </a:pPr>
            <a:r>
              <a:rPr lang="en-US" altLang="zh-CN" sz="3000" b="1" dirty="0" smtClean="0">
                <a:latin typeface="Times New Roman" panose="02020603050405020304" pitchFamily="18" charset="0"/>
                <a:cs typeface="Times New Roman" panose="02020603050405020304" pitchFamily="18" charset="0"/>
              </a:rPr>
              <a:t>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will be</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is going to have </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1146437" y="1234091"/>
            <a:ext cx="38985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728225" y="1371999"/>
            <a:ext cx="10564837" cy="2908489"/>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)7.When my mother saw my little brother made a ________ in the bathroom, she was angry.</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matter      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mess</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trouble     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difficulty</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1160505" y="1571716"/>
            <a:ext cx="38985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a:blip r:embed="rId2" cstate="email"/>
          <a:stretch>
            <a:fillRect/>
          </a:stretch>
        </p:blipFill>
        <p:spPr>
          <a:xfrm>
            <a:off x="473075" y="1184055"/>
            <a:ext cx="84455" cy="414020"/>
          </a:xfrm>
          <a:prstGeom prst="rect">
            <a:avLst/>
          </a:prstGeom>
          <a:noFill/>
          <a:ln w="9525">
            <a:noFill/>
          </a:ln>
        </p:spPr>
      </p:pic>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6" name="TextBox 5"/>
          <p:cNvSpPr txBox="1"/>
          <p:nvPr/>
        </p:nvSpPr>
        <p:spPr>
          <a:xfrm>
            <a:off x="1055077" y="954955"/>
            <a:ext cx="10086535" cy="697179"/>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Ⅱ.2018·</a:t>
            </a:r>
            <a:r>
              <a:rPr lang="zh-CN" altLang="zh-CN" sz="3000" b="1" dirty="0" smtClean="0">
                <a:latin typeface="Times New Roman" panose="02020603050405020304" pitchFamily="18" charset="0"/>
                <a:cs typeface="Times New Roman" panose="02020603050405020304" pitchFamily="18" charset="0"/>
              </a:rPr>
              <a:t>济宁阅读理解</a:t>
            </a:r>
          </a:p>
        </p:txBody>
      </p:sp>
      <p:sp>
        <p:nvSpPr>
          <p:cNvPr id="12" name="TextBox 11"/>
          <p:cNvSpPr txBox="1"/>
          <p:nvPr/>
        </p:nvSpPr>
        <p:spPr>
          <a:xfrm>
            <a:off x="386066" y="1680793"/>
            <a:ext cx="11315155" cy="4939814"/>
          </a:xfrm>
          <a:prstGeom prst="rect">
            <a:avLst/>
          </a:prstGeom>
          <a:noFill/>
        </p:spPr>
        <p:txBody>
          <a:bodyPr wrap="square" rtlCol="0">
            <a:spAutoFit/>
          </a:bodyPr>
          <a:lstStyle/>
          <a:p>
            <a:pPr algn="just">
              <a:lnSpc>
                <a:spcPct val="150000"/>
              </a:lnSpc>
            </a:pPr>
            <a:r>
              <a:rPr lang="en-US" altLang="zh-CN" sz="3000" b="1" dirty="0" smtClean="0">
                <a:latin typeface="Times New Roman" panose="02020603050405020304" pitchFamily="18" charset="0"/>
                <a:cs typeface="Times New Roman" panose="02020603050405020304" pitchFamily="18" charset="0"/>
              </a:rPr>
              <a:t>        It's that time of the year—graduation. The end of school year is nearly in sight, and it's an especially big deal if you're finishing high school or college.</a:t>
            </a:r>
            <a:endParaRPr lang="zh-CN" altLang="zh-CN" sz="3000" b="1" dirty="0" smtClean="0">
              <a:latin typeface="Times New Roman" panose="02020603050405020304" pitchFamily="18" charset="0"/>
              <a:cs typeface="Times New Roman" panose="02020603050405020304" pitchFamily="18" charset="0"/>
            </a:endParaRPr>
          </a:p>
          <a:p>
            <a:pPr algn="just">
              <a:lnSpc>
                <a:spcPct val="150000"/>
              </a:lnSpc>
            </a:pPr>
            <a:r>
              <a:rPr lang="en-US" altLang="zh-CN" sz="3000" b="1" dirty="0" smtClean="0">
                <a:latin typeface="Times New Roman" panose="02020603050405020304" pitchFamily="18" charset="0"/>
                <a:cs typeface="Times New Roman" panose="02020603050405020304" pitchFamily="18" charset="0"/>
              </a:rPr>
              <a:t>         One amazing 16­year­old Florida girl, Grace Bush, graduated from both high school and college this week! She actually got her college diploma before her high school diploma. How did she manage to do that?</a:t>
            </a:r>
            <a:endParaRPr lang="zh-CN" altLang="zh-CN" sz="3000" b="1"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162564" y="1139190"/>
            <a:ext cx="11826239" cy="4939814"/>
          </a:xfrm>
          <a:prstGeom prst="rect">
            <a:avLst/>
          </a:prstGeom>
          <a:noFill/>
        </p:spPr>
        <p:txBody>
          <a:bodyPr wrap="square" rtlCol="0">
            <a:spAutoFit/>
          </a:bodyPr>
          <a:lstStyle/>
          <a:p>
            <a:pPr algn="just">
              <a:lnSpc>
                <a:spcPct val="150000"/>
              </a:lnSpc>
            </a:pPr>
            <a:r>
              <a:rPr lang="en-US" altLang="zh-CN" sz="3000" b="1" dirty="0" smtClean="0">
                <a:latin typeface="Times New Roman" panose="02020603050405020304" pitchFamily="18" charset="0"/>
                <a:cs typeface="Times New Roman" panose="02020603050405020304" pitchFamily="18" charset="0"/>
              </a:rPr>
              <a:t>        “Hard work and great attention</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 she told a local TV news station, “have made me succeed in doing high school and college at the same time.” She started taking college courses when she was just 13.She would often get up at 5: 30 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m. and go to bed after 11: 00 p. m.</a:t>
            </a:r>
            <a:endParaRPr lang="zh-CN" altLang="zh-CN" sz="3000" b="1" dirty="0" smtClean="0">
              <a:latin typeface="Times New Roman" panose="02020603050405020304" pitchFamily="18" charset="0"/>
              <a:cs typeface="Times New Roman" panose="02020603050405020304" pitchFamily="18" charset="0"/>
            </a:endParaRPr>
          </a:p>
          <a:p>
            <a:pPr algn="just">
              <a:lnSpc>
                <a:spcPct val="150000"/>
              </a:lnSpc>
            </a:pPr>
            <a:r>
              <a:rPr lang="en-US" altLang="zh-CN" sz="3000" b="1" dirty="0" smtClean="0">
                <a:latin typeface="Times New Roman" panose="02020603050405020304" pitchFamily="18" charset="0"/>
                <a:cs typeface="Times New Roman" panose="02020603050405020304" pitchFamily="18" charset="0"/>
              </a:rPr>
              <a:t>        Doing both at the same time is a huge achievement, and it has also helped her family save money. She's one of the 9 children, all home­schooled until the age of 13.</a:t>
            </a:r>
            <a:endParaRPr lang="zh-CN" altLang="en-US" sz="3000" b="1"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6205" y="1045210"/>
            <a:ext cx="3611733" cy="675005"/>
            <a:chOff x="183" y="1646"/>
            <a:chExt cx="4986" cy="1063"/>
          </a:xfrm>
        </p:grpSpPr>
        <p:pic>
          <p:nvPicPr>
            <p:cNvPr id="9" name="图片 8" descr="图标-02"/>
            <p:cNvPicPr>
              <a:picLocks noChangeAspect="1"/>
            </p:cNvPicPr>
            <p:nvPr/>
          </p:nvPicPr>
          <p:blipFill>
            <a:blip r:embed="rId2" cstate="email"/>
            <a:stretch>
              <a:fillRect/>
            </a:stretch>
          </p:blipFill>
          <p:spPr>
            <a:xfrm>
              <a:off x="183" y="1646"/>
              <a:ext cx="4986" cy="1063"/>
            </a:xfrm>
            <a:prstGeom prst="rect">
              <a:avLst/>
            </a:prstGeom>
          </p:spPr>
        </p:pic>
        <p:sp>
          <p:nvSpPr>
            <p:cNvPr id="4" name="文本框 3"/>
            <p:cNvSpPr txBox="1"/>
            <p:nvPr/>
          </p:nvSpPr>
          <p:spPr>
            <a:xfrm>
              <a:off x="462" y="1767"/>
              <a:ext cx="3229"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课内基础自测</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23557"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pic>
        <p:nvPicPr>
          <p:cNvPr id="7" name="Picture 4"/>
          <p:cNvPicPr>
            <a:picLocks noChangeAspect="1"/>
          </p:cNvPicPr>
          <p:nvPr/>
        </p:nvPicPr>
        <p:blipFill>
          <a:blip r:embed="rId3" cstate="email"/>
          <a:stretch>
            <a:fillRect/>
          </a:stretch>
        </p:blipFill>
        <p:spPr>
          <a:xfrm>
            <a:off x="473075" y="2036445"/>
            <a:ext cx="84455" cy="414020"/>
          </a:xfrm>
          <a:prstGeom prst="rect">
            <a:avLst/>
          </a:prstGeom>
          <a:noFill/>
          <a:ln w="9525">
            <a:noFill/>
          </a:ln>
        </p:spPr>
      </p:pic>
      <p:sp>
        <p:nvSpPr>
          <p:cNvPr id="8" name="TextBox 7"/>
          <p:cNvSpPr txBox="1"/>
          <p:nvPr/>
        </p:nvSpPr>
        <p:spPr>
          <a:xfrm>
            <a:off x="633037" y="1906516"/>
            <a:ext cx="10803997" cy="553998"/>
          </a:xfrm>
          <a:prstGeom prst="rect">
            <a:avLst/>
          </a:prstGeom>
          <a:noFill/>
        </p:spPr>
        <p:txBody>
          <a:bodyPr wrap="square" rtlCol="0">
            <a:spAutoFit/>
          </a:bodyPr>
          <a:lstStyle/>
          <a:p>
            <a:r>
              <a:rPr lang="en-US" altLang="zh-CN" sz="3000" b="1" dirty="0" smtClean="0">
                <a:latin typeface="Times New Roman" panose="02020603050405020304" pitchFamily="18" charset="0"/>
                <a:cs typeface="Times New Roman" panose="02020603050405020304" pitchFamily="18" charset="0"/>
              </a:rPr>
              <a:t>Ⅰ.</a:t>
            </a:r>
            <a:r>
              <a:rPr lang="zh-CN" altLang="zh-CN" sz="3000" b="1" dirty="0" smtClean="0">
                <a:latin typeface="Times New Roman" panose="02020603050405020304" pitchFamily="18" charset="0"/>
                <a:cs typeface="Times New Roman" panose="02020603050405020304" pitchFamily="18" charset="0"/>
              </a:rPr>
              <a:t>根据句意及汉语提示写出所缺的单词</a:t>
            </a:r>
          </a:p>
        </p:txBody>
      </p:sp>
      <p:sp>
        <p:nvSpPr>
          <p:cNvPr id="15" name="TextBox 14"/>
          <p:cNvSpPr txBox="1"/>
          <p:nvPr/>
        </p:nvSpPr>
        <p:spPr>
          <a:xfrm>
            <a:off x="289496" y="2647855"/>
            <a:ext cx="11303241" cy="3554819"/>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1</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Their house is very similar to ________ (</a:t>
            </a:r>
            <a:r>
              <a:rPr lang="zh-CN" altLang="zh-CN" sz="3000" b="1" dirty="0" smtClean="0">
                <a:latin typeface="Times New Roman" panose="02020603050405020304" pitchFamily="18" charset="0"/>
                <a:cs typeface="Times New Roman" panose="02020603050405020304" pitchFamily="18" charset="0"/>
              </a:rPr>
              <a:t>我们的</a:t>
            </a: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a:t>
            </a:r>
          </a:p>
          <a:p>
            <a:pPr>
              <a:lnSpc>
                <a:spcPct val="150000"/>
              </a:lnSpc>
            </a:pPr>
            <a:r>
              <a:rPr lang="en-US" altLang="zh-CN" sz="3000" b="1" dirty="0" smtClean="0">
                <a:latin typeface="Times New Roman" panose="02020603050405020304" pitchFamily="18" charset="0"/>
                <a:cs typeface="Times New Roman" panose="02020603050405020304" pitchFamily="18" charset="0"/>
              </a:rPr>
              <a:t>2</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Don't give up your dream. Believe in yourself and you can ________ (</a:t>
            </a:r>
            <a:r>
              <a:rPr lang="zh-CN" altLang="zh-CN" sz="3000" b="1" dirty="0" smtClean="0">
                <a:latin typeface="Times New Roman" panose="02020603050405020304" pitchFamily="18" charset="0"/>
                <a:cs typeface="Times New Roman" panose="02020603050405020304" pitchFamily="18" charset="0"/>
              </a:rPr>
              <a:t>克服</a:t>
            </a:r>
            <a:r>
              <a:rPr lang="en-US" altLang="zh-CN" sz="3000" b="1" dirty="0" smtClean="0">
                <a:latin typeface="Times New Roman" panose="02020603050405020304" pitchFamily="18" charset="0"/>
                <a:cs typeface="Times New Roman" panose="02020603050405020304" pitchFamily="18" charset="0"/>
              </a:rPr>
              <a:t>) the difficulties.</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3</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Our English teacher often asks us to read the  ________ (</a:t>
            </a:r>
            <a:r>
              <a:rPr lang="zh-CN" altLang="zh-CN" sz="3000" b="1" dirty="0" smtClean="0">
                <a:latin typeface="Times New Roman" panose="02020603050405020304" pitchFamily="18" charset="0"/>
                <a:cs typeface="Times New Roman" panose="02020603050405020304" pitchFamily="18" charset="0"/>
              </a:rPr>
              <a:t>课文</a:t>
            </a:r>
            <a:r>
              <a:rPr lang="en-US" altLang="zh-CN" sz="3000" b="1" dirty="0" smtClean="0">
                <a:latin typeface="Times New Roman" panose="02020603050405020304" pitchFamily="18" charset="0"/>
                <a:cs typeface="Times New Roman" panose="02020603050405020304" pitchFamily="18" charset="0"/>
              </a:rPr>
              <a:t>) loudly in class.</a:t>
            </a:r>
            <a:endParaRPr lang="zh-CN" altLang="zh-CN" sz="3000" b="1" dirty="0" smtClean="0">
              <a:latin typeface="Times New Roman" panose="02020603050405020304" pitchFamily="18" charset="0"/>
              <a:cs typeface="Times New Roman" panose="02020603050405020304" pitchFamily="18" charset="0"/>
            </a:endParaRPr>
          </a:p>
        </p:txBody>
      </p:sp>
      <p:sp>
        <p:nvSpPr>
          <p:cNvPr id="16" name="矩形 15"/>
          <p:cNvSpPr/>
          <p:nvPr/>
        </p:nvSpPr>
        <p:spPr>
          <a:xfrm>
            <a:off x="5952583" y="2872138"/>
            <a:ext cx="766557"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ours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矩形 16"/>
          <p:cNvSpPr/>
          <p:nvPr/>
        </p:nvSpPr>
        <p:spPr>
          <a:xfrm>
            <a:off x="481207" y="4199745"/>
            <a:ext cx="144225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overcome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矩形 17"/>
          <p:cNvSpPr/>
          <p:nvPr/>
        </p:nvSpPr>
        <p:spPr>
          <a:xfrm>
            <a:off x="8658825" y="4869035"/>
            <a:ext cx="67999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text</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339571" y="1587803"/>
            <a:ext cx="11315155" cy="4247317"/>
          </a:xfrm>
          <a:prstGeom prst="rect">
            <a:avLst/>
          </a:prstGeom>
          <a:noFill/>
        </p:spPr>
        <p:txBody>
          <a:bodyPr wrap="square" rtlCol="0">
            <a:spAutoFit/>
          </a:bodyPr>
          <a:lstStyle/>
          <a:p>
            <a:pPr algn="just">
              <a:lnSpc>
                <a:spcPct val="150000"/>
              </a:lnSpc>
            </a:pPr>
            <a:r>
              <a:rPr lang="en-US" altLang="zh-CN" sz="3000" b="1" dirty="0" smtClean="0">
                <a:latin typeface="Times New Roman" panose="02020603050405020304" pitchFamily="18" charset="0"/>
                <a:cs typeface="Times New Roman" panose="02020603050405020304" pitchFamily="18" charset="0"/>
              </a:rPr>
              <a:t>Her father is a math professor while her mother is a </a:t>
            </a:r>
            <a:r>
              <a:rPr lang="en-US" altLang="zh-CN" sz="3000" b="1" dirty="0" err="1" smtClean="0">
                <a:latin typeface="Times New Roman" panose="02020603050405020304" pitchFamily="18" charset="0"/>
                <a:cs typeface="Times New Roman" panose="02020603050405020304" pitchFamily="18" charset="0"/>
              </a:rPr>
              <a:t>part­time</a:t>
            </a:r>
            <a:r>
              <a:rPr lang="en-US" altLang="zh-CN" sz="3000" b="1" dirty="0" smtClean="0">
                <a:latin typeface="Times New Roman" panose="02020603050405020304" pitchFamily="18" charset="0"/>
                <a:cs typeface="Times New Roman" panose="02020603050405020304" pitchFamily="18" charset="0"/>
              </a:rPr>
              <a:t> history teacher in a high school. Grace Bush has earned her college degree in law, with a nearly perfect GPA of 3.8 and she hopes to become a lawyer one day, although her parents expect her to teach at university. By the way, she also played basketball in her college team in her spare time. </a:t>
            </a:r>
            <a:endParaRPr lang="zh-CN" altLang="zh-CN" sz="3000" b="1"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1" name="TextBox 10"/>
          <p:cNvSpPr txBox="1"/>
          <p:nvPr/>
        </p:nvSpPr>
        <p:spPr>
          <a:xfrm>
            <a:off x="794230" y="2469715"/>
            <a:ext cx="10199077" cy="692497"/>
          </a:xfrm>
          <a:prstGeom prst="rect">
            <a:avLst/>
          </a:prstGeom>
          <a:noFill/>
        </p:spPr>
        <p:txBody>
          <a:bodyPr wrap="square" rtlCol="0">
            <a:spAutoFit/>
          </a:bodyPr>
          <a:lstStyle/>
          <a:p>
            <a:pPr>
              <a:lnSpc>
                <a:spcPct val="150000"/>
              </a:lnSpc>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主旨大意</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latin typeface="仿宋" panose="02010609060101010101" charset="-122"/>
                <a:ea typeface="仿宋" panose="02010609060101010101" charset="-122"/>
                <a:cs typeface="Times New Roman" panose="02020603050405020304" pitchFamily="18" charset="0"/>
              </a:rPr>
              <a:t>本文是关于英语学习方法的介绍文章。</a:t>
            </a:r>
            <a:endParaRPr lang="zh-CN" altLang="en-US" sz="2600" b="1" dirty="0">
              <a:latin typeface="仿宋" panose="02010609060101010101" charset="-122"/>
              <a:ea typeface="仿宋" panose="02010609060101010101"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525550" y="1696278"/>
            <a:ext cx="11315155" cy="3600986"/>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)1.In what way is Grace “amazing”</a:t>
            </a:r>
            <a:r>
              <a:rPr lang="zh-CN" altLang="zh-CN" sz="3000" b="1" dirty="0" smtClean="0">
                <a:latin typeface="Times New Roman" panose="02020603050405020304" pitchFamily="18" charset="0"/>
                <a:cs typeface="Times New Roman" panose="02020603050405020304" pitchFamily="18" charset="0"/>
              </a:rPr>
              <a:t>？</a:t>
            </a: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She is a l6­year­old girl.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She finished high school this week.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She worked very hard at her lessons every day.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She graduated from both high school and college at 16.</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897038" y="1928177"/>
            <a:ext cx="42351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694363" y="1274248"/>
            <a:ext cx="11315155" cy="697179"/>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)2.Which picture might Grace's diploma look like?</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1065851" y="1506147"/>
            <a:ext cx="42351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图片 4" descr="E:\全品课件\英语RJ九下学练考课件\T1.EPS"/>
          <p:cNvPicPr/>
          <p:nvPr/>
        </p:nvPicPr>
        <p:blipFill>
          <a:blip r:embed="rId2" cstate="print"/>
          <a:srcRect/>
          <a:stretch>
            <a:fillRect/>
          </a:stretch>
        </p:blipFill>
        <p:spPr bwMode="auto">
          <a:xfrm>
            <a:off x="3521416" y="2388698"/>
            <a:ext cx="5355298" cy="356193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525550" y="1696278"/>
            <a:ext cx="11315155" cy="3600986"/>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)3.What is the key to Grace's success?</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Taking college courses at 13.</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Working hard at her courses.</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Growing up in a professor's family.</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Having a dream of becoming a teacher.</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897038" y="1928177"/>
            <a:ext cx="389850"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525550" y="1696278"/>
            <a:ext cx="11315155" cy="4339650"/>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)4. Which of the following is TRUE according to the last paragraph?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The Bushes have 13 children altogether.</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Grace's mother is a full­time history teacher.</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Grace wants to teach at university in the future.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Grace received her education at home before 13.</a:t>
            </a:r>
            <a:endParaRPr lang="zh-CN" altLang="zh-CN" sz="3000" b="1" dirty="0" smtClean="0">
              <a:latin typeface="Times New Roman" panose="02020603050405020304" pitchFamily="18" charset="0"/>
              <a:cs typeface="Times New Roman" panose="02020603050405020304" pitchFamily="18" charset="0"/>
            </a:endParaRPr>
          </a:p>
        </p:txBody>
      </p:sp>
      <p:sp>
        <p:nvSpPr>
          <p:cNvPr id="13" name="矩形 12"/>
          <p:cNvSpPr/>
          <p:nvPr/>
        </p:nvSpPr>
        <p:spPr>
          <a:xfrm>
            <a:off x="897038" y="1928177"/>
            <a:ext cx="42351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a:blip r:embed="rId2" cstate="email"/>
          <a:stretch>
            <a:fillRect/>
          </a:stretch>
        </p:blipFill>
        <p:spPr>
          <a:xfrm>
            <a:off x="473075" y="1385529"/>
            <a:ext cx="84455" cy="414020"/>
          </a:xfrm>
          <a:prstGeom prst="rect">
            <a:avLst/>
          </a:prstGeom>
          <a:noFill/>
          <a:ln w="9525">
            <a:noFill/>
          </a:ln>
        </p:spPr>
      </p:pic>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6" name="TextBox 5"/>
          <p:cNvSpPr txBox="1"/>
          <p:nvPr/>
        </p:nvSpPr>
        <p:spPr>
          <a:xfrm>
            <a:off x="1055077" y="1156429"/>
            <a:ext cx="10086535" cy="697179"/>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Ⅲ.2017·</a:t>
            </a:r>
            <a:r>
              <a:rPr lang="zh-CN" altLang="zh-CN" sz="3000" b="1" dirty="0" smtClean="0">
                <a:latin typeface="Times New Roman" panose="02020603050405020304" pitchFamily="18" charset="0"/>
                <a:cs typeface="Times New Roman" panose="02020603050405020304" pitchFamily="18" charset="0"/>
              </a:rPr>
              <a:t>绵阳短文填空</a:t>
            </a:r>
          </a:p>
        </p:txBody>
      </p:sp>
      <p:sp>
        <p:nvSpPr>
          <p:cNvPr id="12" name="TextBox 11"/>
          <p:cNvSpPr txBox="1"/>
          <p:nvPr/>
        </p:nvSpPr>
        <p:spPr>
          <a:xfrm>
            <a:off x="386066" y="2037247"/>
            <a:ext cx="11315155" cy="3554819"/>
          </a:xfrm>
          <a:prstGeom prst="rect">
            <a:avLst/>
          </a:prstGeom>
          <a:noFill/>
        </p:spPr>
        <p:txBody>
          <a:bodyPr wrap="square" rtlCol="0">
            <a:spAutoFit/>
          </a:bodyPr>
          <a:lstStyle/>
          <a:p>
            <a:pPr algn="just">
              <a:lnSpc>
                <a:spcPct val="150000"/>
              </a:lnSpc>
            </a:pPr>
            <a:r>
              <a:rPr lang="en-US" altLang="zh-CN" sz="3000" b="1" dirty="0" smtClean="0">
                <a:latin typeface="Times New Roman" panose="02020603050405020304" pitchFamily="18" charset="0"/>
                <a:cs typeface="Times New Roman" panose="02020603050405020304" pitchFamily="18" charset="0"/>
              </a:rPr>
              <a:t>        </a:t>
            </a:r>
            <a:r>
              <a:rPr lang="zh-CN" altLang="zh-CN" sz="3000" b="1" dirty="0" smtClean="0">
                <a:latin typeface="Times New Roman" panose="02020603050405020304" pitchFamily="18" charset="0"/>
                <a:cs typeface="Times New Roman" panose="02020603050405020304" pitchFamily="18" charset="0"/>
              </a:rPr>
              <a:t>根据下面短文内容，在短文的空格处填上一个恰当的单词或括号内单词的正确形式，使短文完整、通顺。</a:t>
            </a:r>
          </a:p>
          <a:p>
            <a:pPr algn="just">
              <a:lnSpc>
                <a:spcPct val="150000"/>
              </a:lnSpc>
            </a:pPr>
            <a:r>
              <a:rPr lang="en-US" altLang="zh-CN" sz="3000" b="1" dirty="0" smtClean="0">
                <a:latin typeface="Times New Roman" panose="02020603050405020304" pitchFamily="18" charset="0"/>
                <a:cs typeface="Times New Roman" panose="02020603050405020304" pitchFamily="18" charset="0"/>
              </a:rPr>
              <a:t>         Early this morning we all went to the Future Hall to have our graduation ceremony. The headmaster made a wonderful speech, and many of us 1.__________(move) to tears.</a:t>
            </a:r>
            <a:endParaRPr lang="zh-CN" altLang="zh-CN" sz="3000" b="1" dirty="0" smtClean="0">
              <a:latin typeface="Times New Roman" panose="02020603050405020304" pitchFamily="18" charset="0"/>
              <a:cs typeface="Times New Roman" panose="02020603050405020304" pitchFamily="18" charset="0"/>
            </a:endParaRPr>
          </a:p>
        </p:txBody>
      </p:sp>
      <p:sp>
        <p:nvSpPr>
          <p:cNvPr id="9" name="矩形 8"/>
          <p:cNvSpPr/>
          <p:nvPr/>
        </p:nvSpPr>
        <p:spPr>
          <a:xfrm>
            <a:off x="3457358" y="4938664"/>
            <a:ext cx="1759649"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were moved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452112" y="1126429"/>
            <a:ext cx="11315155" cy="5632311"/>
          </a:xfrm>
          <a:prstGeom prst="rect">
            <a:avLst/>
          </a:prstGeom>
          <a:noFill/>
        </p:spPr>
        <p:txBody>
          <a:bodyPr wrap="square" rtlCol="0">
            <a:spAutoFit/>
          </a:bodyPr>
          <a:lstStyle/>
          <a:p>
            <a:pPr algn="just">
              <a:lnSpc>
                <a:spcPct val="150000"/>
              </a:lnSpc>
            </a:pPr>
            <a:r>
              <a:rPr lang="en-US" altLang="zh-CN" sz="3000" b="1" dirty="0" smtClean="0">
                <a:latin typeface="Times New Roman" panose="02020603050405020304" pitchFamily="18" charset="0"/>
                <a:cs typeface="Times New Roman" panose="02020603050405020304" pitchFamily="18" charset="0"/>
              </a:rPr>
              <a:t>Now the ceremony is over. We will leave school soon. I feel very excited because I am one of the best 2.________(graduate). At the same time, I am a little sad because I have to say goodbye to my classmates and teachers. I want 3.________(take) some photos with them and I will give some gifts to my teachers as well. In the past three years, I 4.________(have) a great time in Red Star International School. I have learnt not only how to study, but how to be a man. </a:t>
            </a:r>
            <a:endParaRPr lang="zh-CN" altLang="zh-CN" sz="3000" b="1" dirty="0" smtClean="0">
              <a:latin typeface="Times New Roman" panose="02020603050405020304" pitchFamily="18" charset="0"/>
              <a:cs typeface="Times New Roman" panose="02020603050405020304" pitchFamily="18" charset="0"/>
            </a:endParaRPr>
          </a:p>
        </p:txBody>
      </p:sp>
      <p:sp>
        <p:nvSpPr>
          <p:cNvPr id="4" name="矩形 3"/>
          <p:cNvSpPr/>
          <p:nvPr/>
        </p:nvSpPr>
        <p:spPr>
          <a:xfrm>
            <a:off x="7213432" y="1970381"/>
            <a:ext cx="1484702"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graduates</a:t>
            </a:r>
            <a:endParaRPr lang="zh-CN" alt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5" name="矩形 4"/>
          <p:cNvSpPr/>
          <p:nvPr/>
        </p:nvSpPr>
        <p:spPr>
          <a:xfrm>
            <a:off x="6310755" y="3332602"/>
            <a:ext cx="1082348"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to take</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p:txBody>
      </p:sp>
      <p:sp>
        <p:nvSpPr>
          <p:cNvPr id="6" name="矩形 5"/>
          <p:cNvSpPr/>
          <p:nvPr/>
        </p:nvSpPr>
        <p:spPr>
          <a:xfrm>
            <a:off x="3916903" y="4694823"/>
            <a:ext cx="137409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have had</a:t>
            </a:r>
            <a:endParaRPr lang="zh-CN" altLang="en-US" sz="24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2" name="TextBox 11"/>
          <p:cNvSpPr txBox="1"/>
          <p:nvPr/>
        </p:nvSpPr>
        <p:spPr>
          <a:xfrm>
            <a:off x="452112" y="957608"/>
            <a:ext cx="11315155" cy="5632311"/>
          </a:xfrm>
          <a:prstGeom prst="rect">
            <a:avLst/>
          </a:prstGeom>
          <a:noFill/>
        </p:spPr>
        <p:txBody>
          <a:bodyPr wrap="square" rtlCol="0">
            <a:spAutoFit/>
          </a:bodyPr>
          <a:lstStyle/>
          <a:p>
            <a:pPr algn="just">
              <a:lnSpc>
                <a:spcPct val="150000"/>
              </a:lnSpc>
            </a:pPr>
            <a:r>
              <a:rPr lang="en-US" altLang="zh-CN" sz="3000" b="1" dirty="0" smtClean="0">
                <a:latin typeface="Times New Roman" panose="02020603050405020304" pitchFamily="18" charset="0"/>
                <a:cs typeface="Times New Roman" panose="02020603050405020304" pitchFamily="18" charset="0"/>
              </a:rPr>
              <a:t>In 5.________ future, I will work much 6.________(hard). I hope I can be an astronaut when I 7.________(grow ) up.</a:t>
            </a:r>
          </a:p>
          <a:p>
            <a:pPr algn="just">
              <a:lnSpc>
                <a:spcPct val="150000"/>
              </a:lnSpc>
            </a:pPr>
            <a:r>
              <a:rPr lang="en-US" altLang="zh-CN" sz="3000" b="1" dirty="0" smtClean="0">
                <a:latin typeface="Times New Roman" panose="02020603050405020304" pitchFamily="18" charset="0"/>
                <a:cs typeface="Times New Roman" panose="02020603050405020304" pitchFamily="18" charset="0"/>
              </a:rPr>
              <a:t>        Maria, Jane and Michael 8. ____________(go) back to their hometowns tomorrow and I will see them off at the airport. We will keep in touch 9.________each other by sending e­mails, making telephone calls or writing letters. We will be good friends forever. I wish my classmates and teachers health, 10.________(happy) and good luck.</a:t>
            </a:r>
            <a:endParaRPr lang="zh-CN" altLang="zh-CN" sz="3000" b="1" dirty="0" smtClean="0">
              <a:latin typeface="Times New Roman" panose="02020603050405020304" pitchFamily="18" charset="0"/>
              <a:cs typeface="Times New Roman" panose="02020603050405020304" pitchFamily="18" charset="0"/>
            </a:endParaRPr>
          </a:p>
        </p:txBody>
      </p:sp>
      <p:sp>
        <p:nvSpPr>
          <p:cNvPr id="4" name="矩形 3"/>
          <p:cNvSpPr/>
          <p:nvPr/>
        </p:nvSpPr>
        <p:spPr>
          <a:xfrm>
            <a:off x="1398786" y="1093484"/>
            <a:ext cx="603050"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the</a:t>
            </a:r>
            <a:endParaRPr lang="zh-CN" alt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5" name="矩形 4"/>
          <p:cNvSpPr/>
          <p:nvPr/>
        </p:nvSpPr>
        <p:spPr>
          <a:xfrm>
            <a:off x="7642496" y="1147410"/>
            <a:ext cx="1090363"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harder</a:t>
            </a:r>
            <a:endParaRPr lang="zh-CN" alt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6" name="矩形 5"/>
          <p:cNvSpPr/>
          <p:nvPr/>
        </p:nvSpPr>
        <p:spPr>
          <a:xfrm>
            <a:off x="5515929" y="1778112"/>
            <a:ext cx="845937"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grow</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6301375" y="2493220"/>
            <a:ext cx="2347950"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are going/will go</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p:txBody>
      </p:sp>
      <p:sp>
        <p:nvSpPr>
          <p:cNvPr id="9" name="矩形 8"/>
          <p:cNvSpPr/>
          <p:nvPr/>
        </p:nvSpPr>
        <p:spPr>
          <a:xfrm>
            <a:off x="3654304" y="3869509"/>
            <a:ext cx="766557"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with</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p:txBody>
      </p:sp>
      <p:sp>
        <p:nvSpPr>
          <p:cNvPr id="10" name="矩形 9"/>
          <p:cNvSpPr/>
          <p:nvPr/>
        </p:nvSpPr>
        <p:spPr>
          <a:xfrm>
            <a:off x="8223960" y="5245798"/>
            <a:ext cx="148630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happiness</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6" grpId="0"/>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5" name="TextBox 14"/>
          <p:cNvSpPr txBox="1"/>
          <p:nvPr/>
        </p:nvSpPr>
        <p:spPr>
          <a:xfrm>
            <a:off x="568461" y="2057259"/>
            <a:ext cx="10803997" cy="2908489"/>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4</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My brother will ________ (</a:t>
            </a:r>
            <a:r>
              <a:rPr lang="zh-CN" altLang="zh-CN" sz="3000" b="1" dirty="0" smtClean="0">
                <a:latin typeface="Times New Roman" panose="02020603050405020304" pitchFamily="18" charset="0"/>
                <a:cs typeface="Times New Roman" panose="02020603050405020304" pitchFamily="18" charset="0"/>
              </a:rPr>
              <a:t>毕业</a:t>
            </a:r>
            <a:r>
              <a:rPr lang="en-US" altLang="zh-CN" sz="3000" b="1" dirty="0" smtClean="0">
                <a:latin typeface="Times New Roman" panose="02020603050405020304" pitchFamily="18" charset="0"/>
                <a:cs typeface="Times New Roman" panose="02020603050405020304" pitchFamily="18" charset="0"/>
              </a:rPr>
              <a:t>) from the university next year.</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5</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She always helps the people in trouble. She is a ________ (</a:t>
            </a:r>
            <a:r>
              <a:rPr lang="zh-CN" altLang="zh-CN" sz="3000" b="1" dirty="0" smtClean="0">
                <a:latin typeface="Times New Roman" panose="02020603050405020304" pitchFamily="18" charset="0"/>
                <a:cs typeface="Times New Roman" panose="02020603050405020304" pitchFamily="18" charset="0"/>
              </a:rPr>
              <a:t>关心他人的</a:t>
            </a:r>
            <a:r>
              <a:rPr lang="en-US" altLang="zh-CN" sz="3000" b="1" dirty="0" smtClean="0">
                <a:latin typeface="Times New Roman" panose="02020603050405020304" pitchFamily="18" charset="0"/>
                <a:cs typeface="Times New Roman" panose="02020603050405020304" pitchFamily="18" charset="0"/>
              </a:rPr>
              <a:t>) woman.</a:t>
            </a:r>
            <a:endParaRPr lang="zh-CN" altLang="zh-CN" sz="3000" b="1" dirty="0" smtClean="0">
              <a:latin typeface="Times New Roman" panose="02020603050405020304" pitchFamily="18" charset="0"/>
              <a:cs typeface="Times New Roman" panose="02020603050405020304" pitchFamily="18" charset="0"/>
            </a:endParaRPr>
          </a:p>
        </p:txBody>
      </p:sp>
      <p:sp>
        <p:nvSpPr>
          <p:cNvPr id="10" name="矩形 9"/>
          <p:cNvSpPr/>
          <p:nvPr/>
        </p:nvSpPr>
        <p:spPr>
          <a:xfrm>
            <a:off x="3964268" y="2238138"/>
            <a:ext cx="1364476"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graduate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8918481" y="3575284"/>
            <a:ext cx="1021433"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caring</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p:cNvPicPr>
          <p:nvPr/>
        </p:nvPicPr>
        <p:blipFill>
          <a:blip r:embed="rId2" cstate="email"/>
          <a:stretch>
            <a:fillRect/>
          </a:stretch>
        </p:blipFill>
        <p:spPr>
          <a:xfrm>
            <a:off x="473075" y="1525778"/>
            <a:ext cx="84455" cy="414020"/>
          </a:xfrm>
          <a:prstGeom prst="rect">
            <a:avLst/>
          </a:prstGeom>
          <a:noFill/>
          <a:ln w="9525">
            <a:noFill/>
          </a:ln>
        </p:spPr>
      </p:pic>
      <p:sp>
        <p:nvSpPr>
          <p:cNvPr id="11" name="Rectangle 15"/>
          <p:cNvSpPr>
            <a:spLocks noChangeArrowheads="1"/>
          </p:cNvSpPr>
          <p:nvPr/>
        </p:nvSpPr>
        <p:spPr bwMode="auto">
          <a:xfrm>
            <a:off x="4416425" y="3700576"/>
            <a:ext cx="731844" cy="461665"/>
          </a:xfrm>
          <a:prstGeom prst="rect">
            <a:avLst/>
          </a:prstGeom>
        </p:spPr>
        <p:txBody>
          <a:bodyPr wrap="square" anchor="ctr">
            <a:spAutoFit/>
          </a:bodyPr>
          <a:lstStyle/>
          <a:p>
            <a:pPr>
              <a:buFont typeface="Arial" panose="020B0604020202020204" pitchFamily="34" charset="0"/>
              <a:buNone/>
            </a:pPr>
            <a:r>
              <a:rPr lang="zh-CN" altLang="en-US" sz="2400" b="1">
                <a:solidFill>
                  <a:srgbClr val="FF0000"/>
                </a:solidFill>
                <a:latin typeface="Times New Roman" panose="02020603050405020304" pitchFamily="18" charset="0"/>
                <a:cs typeface="Times New Roman" panose="02020603050405020304" pitchFamily="18" charset="0"/>
              </a:rPr>
              <a:t>  </a:t>
            </a:r>
          </a:p>
        </p:txBody>
      </p:sp>
      <p:graphicFrame>
        <p:nvGraphicFramePr>
          <p:cNvPr id="12" name="Group 10"/>
          <p:cNvGraphicFramePr>
            <a:graphicFrameLocks noGrp="1"/>
          </p:cNvGraphicFramePr>
          <p:nvPr/>
        </p:nvGraphicFramePr>
        <p:xfrm>
          <a:off x="1294054" y="2331644"/>
          <a:ext cx="9960099" cy="642942"/>
        </p:xfrm>
        <a:graphic>
          <a:graphicData uri="http://schemas.openxmlformats.org/drawingml/2006/table">
            <a:tbl>
              <a:tblPr/>
              <a:tblGrid>
                <a:gridCol w="9960099">
                  <a:extLst>
                    <a:ext uri="{9D8B030D-6E8A-4147-A177-3AD203B41FA5}">
                      <a16:colId xmlns:a16="http://schemas.microsoft.com/office/drawing/2014/main" val="20000"/>
                    </a:ext>
                  </a:extLst>
                </a:gridCol>
              </a:tblGrid>
              <a:tr h="642942">
                <a:tc>
                  <a:txBody>
                    <a:bodyPr/>
                    <a:lstStyle/>
                    <a:p>
                      <a:pPr marL="0" marR="0" lvl="0" indent="0" algn="l" defTabSz="914400" rtl="0" eaLnBrk="1" fontAlgn="base" latinLnBrk="0" hangingPunct="1">
                        <a:lnSpc>
                          <a:spcPct val="150000"/>
                        </a:lnSpc>
                        <a:spcBef>
                          <a:spcPct val="0"/>
                        </a:spcBef>
                        <a:spcAft>
                          <a:spcPct val="0"/>
                        </a:spcAft>
                        <a:buClrTx/>
                        <a:buSzTx/>
                        <a:buFontTx/>
                        <a:buNone/>
                      </a:pPr>
                      <a:r>
                        <a:rPr lang="en-US" altLang="zh-CN" sz="2400" b="1" kern="1200" dirty="0" smtClean="0">
                          <a:solidFill>
                            <a:schemeClr val="tx1"/>
                          </a:solidFill>
                          <a:latin typeface="Times New Roman" panose="02020603050405020304" pitchFamily="18" charset="0"/>
                          <a:ea typeface="+mn-ea"/>
                          <a:cs typeface="Times New Roman" panose="02020603050405020304" pitchFamily="18" charset="0"/>
                        </a:rPr>
                        <a:t>make a mess, keep one's cool, level, look forward to, at the end of</a:t>
                      </a:r>
                      <a:endParaRPr lang="zh-CN" altLang="zh-CN" sz="2400" b="1"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 name="Text Box 6"/>
          <p:cNvSpPr txBox="1">
            <a:spLocks noChangeArrowheads="1"/>
          </p:cNvSpPr>
          <p:nvPr/>
        </p:nvSpPr>
        <p:spPr bwMode="auto">
          <a:xfrm>
            <a:off x="722730" y="3239390"/>
            <a:ext cx="11248878" cy="2215991"/>
          </a:xfrm>
          <a:prstGeom prst="rect">
            <a:avLst/>
          </a:prstGeom>
          <a:noFill/>
          <a:ln w="9525">
            <a:noFill/>
            <a:miter lim="800000"/>
          </a:ln>
        </p:spPr>
        <p:txBody>
          <a:bodyPr wrap="square">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1</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Please ________________ when you are in danger.</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2</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He improves his English ________ quickly.</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3</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I am ________________ hearing from you soon.</a:t>
            </a:r>
            <a:endParaRPr lang="zh-CN" altLang="zh-CN" sz="3000" b="1" dirty="0" smtClean="0">
              <a:latin typeface="Times New Roman" panose="02020603050405020304" pitchFamily="18" charset="0"/>
              <a:cs typeface="Times New Roman" panose="02020603050405020304" pitchFamily="18" charset="0"/>
            </a:endParaRPr>
          </a:p>
        </p:txBody>
      </p:sp>
      <p:sp>
        <p:nvSpPr>
          <p:cNvPr id="14" name="Rectangle 8"/>
          <p:cNvSpPr>
            <a:spLocks noChangeArrowheads="1"/>
          </p:cNvSpPr>
          <p:nvPr/>
        </p:nvSpPr>
        <p:spPr bwMode="auto">
          <a:xfrm>
            <a:off x="2668651" y="3374831"/>
            <a:ext cx="3293973" cy="461665"/>
          </a:xfrm>
          <a:prstGeom prst="rect">
            <a:avLst/>
          </a:prstGeom>
        </p:spPr>
        <p:txBody>
          <a:bodyPr wrap="square">
            <a:spAutoFit/>
          </a:bodyPr>
          <a:lstStyle/>
          <a:p>
            <a:pPr>
              <a:buFont typeface="Arial" panose="020B0604020202020204" pitchFamily="34" charset="0"/>
              <a:buNone/>
            </a:pPr>
            <a:r>
              <a:rPr lang="en-US" altLang="zh-CN" sz="2400" b="1" dirty="0" smtClean="0">
                <a:solidFill>
                  <a:srgbClr val="FF0000"/>
                </a:solidFill>
                <a:latin typeface="Times New Roman" panose="02020603050405020304" pitchFamily="18" charset="0"/>
                <a:cs typeface="Times New Roman" panose="02020603050405020304" pitchFamily="18" charset="0"/>
              </a:rPr>
              <a:t>keep your cool</a:t>
            </a:r>
          </a:p>
        </p:txBody>
      </p:sp>
      <p:sp>
        <p:nvSpPr>
          <p:cNvPr id="16" name="Rectangle 8"/>
          <p:cNvSpPr>
            <a:spLocks noChangeArrowheads="1"/>
          </p:cNvSpPr>
          <p:nvPr/>
        </p:nvSpPr>
        <p:spPr bwMode="auto">
          <a:xfrm>
            <a:off x="5595508" y="4116444"/>
            <a:ext cx="2963023" cy="461665"/>
          </a:xfrm>
          <a:prstGeom prst="rect">
            <a:avLst/>
          </a:prstGeom>
        </p:spPr>
        <p:txBody>
          <a:bodyPr wrap="square">
            <a:spAutoFit/>
          </a:bodyPr>
          <a:lstStyle/>
          <a:p>
            <a:pPr>
              <a:buFont typeface="Arial" panose="020B0604020202020204" pitchFamily="34" charset="0"/>
              <a:buNone/>
            </a:pPr>
            <a:r>
              <a:rPr lang="en-US" altLang="zh-CN" sz="2400" b="1" dirty="0" smtClean="0">
                <a:solidFill>
                  <a:srgbClr val="FF0000"/>
                </a:solidFill>
                <a:latin typeface="Times New Roman" panose="02020603050405020304" pitchFamily="18" charset="0"/>
                <a:cs typeface="Times New Roman" panose="02020603050405020304" pitchFamily="18" charset="0"/>
              </a:rPr>
              <a:t>level</a:t>
            </a:r>
          </a:p>
        </p:txBody>
      </p:sp>
      <p:sp>
        <p:nvSpPr>
          <p:cNvPr id="15"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7" name="TextBox 16"/>
          <p:cNvSpPr txBox="1"/>
          <p:nvPr/>
        </p:nvSpPr>
        <p:spPr>
          <a:xfrm>
            <a:off x="741525" y="1457060"/>
            <a:ext cx="10803997" cy="553998"/>
          </a:xfrm>
          <a:prstGeom prst="rect">
            <a:avLst/>
          </a:prstGeom>
          <a:noFill/>
        </p:spPr>
        <p:txBody>
          <a:bodyPr wrap="square" rtlCol="0">
            <a:spAutoFit/>
          </a:bodyPr>
          <a:lstStyle/>
          <a:p>
            <a:r>
              <a:rPr lang="en-US" altLang="zh-CN" sz="3000" b="1" dirty="0" smtClean="0">
                <a:latin typeface="Times New Roman" panose="02020603050405020304" pitchFamily="18" charset="0"/>
                <a:cs typeface="Times New Roman" panose="02020603050405020304" pitchFamily="18" charset="0"/>
              </a:rPr>
              <a:t>Ⅱ.</a:t>
            </a:r>
            <a:r>
              <a:rPr lang="zh-CN" altLang="zh-CN" sz="3000" b="1" dirty="0" smtClean="0">
                <a:latin typeface="Times New Roman" panose="02020603050405020304" pitchFamily="18" charset="0"/>
                <a:cs typeface="Times New Roman" panose="02020603050405020304" pitchFamily="18" charset="0"/>
              </a:rPr>
              <a:t>从方框中选出合适的单词或短语，并用其适当形式填空</a:t>
            </a:r>
          </a:p>
        </p:txBody>
      </p:sp>
      <p:sp>
        <p:nvSpPr>
          <p:cNvPr id="10" name="Rectangle 8"/>
          <p:cNvSpPr>
            <a:spLocks noChangeArrowheads="1"/>
          </p:cNvSpPr>
          <p:nvPr/>
        </p:nvSpPr>
        <p:spPr bwMode="auto">
          <a:xfrm>
            <a:off x="2470135" y="4789349"/>
            <a:ext cx="2963023" cy="461665"/>
          </a:xfrm>
          <a:prstGeom prst="rect">
            <a:avLst/>
          </a:prstGeom>
        </p:spPr>
        <p:txBody>
          <a:bodyPr wrap="square">
            <a:spAutoFit/>
          </a:bodyPr>
          <a:lstStyle/>
          <a:p>
            <a:pPr>
              <a:buFont typeface="Arial" panose="020B0604020202020204" pitchFamily="34" charset="0"/>
              <a:buNone/>
            </a:pPr>
            <a:r>
              <a:rPr lang="en-US" altLang="zh-CN" sz="2400" b="1" dirty="0" smtClean="0">
                <a:solidFill>
                  <a:srgbClr val="FF0000"/>
                </a:solidFill>
                <a:latin typeface="Times New Roman" panose="02020603050405020304" pitchFamily="18" charset="0"/>
                <a:cs typeface="Times New Roman" panose="02020603050405020304" pitchFamily="18" charset="0"/>
              </a:rPr>
              <a:t>looking forward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6" grpId="0" autoUpdateAnimBg="0"/>
      <p:bldP spid="17" grpId="0"/>
      <p:bldP spid="1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5" name="TextBox 14"/>
          <p:cNvSpPr txBox="1"/>
          <p:nvPr/>
        </p:nvSpPr>
        <p:spPr>
          <a:xfrm>
            <a:off x="568461" y="1809291"/>
            <a:ext cx="10803997" cy="1477328"/>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4</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We will have a picnic ________________ this month.</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5</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The kids  __________ in the bathroom just now.</a:t>
            </a:r>
            <a:endParaRPr lang="zh-CN" altLang="zh-CN" sz="3000" b="1" dirty="0" smtClean="0">
              <a:latin typeface="Times New Roman" panose="02020603050405020304" pitchFamily="18" charset="0"/>
              <a:cs typeface="Times New Roman" panose="02020603050405020304" pitchFamily="18" charset="0"/>
            </a:endParaRPr>
          </a:p>
        </p:txBody>
      </p:sp>
      <p:sp>
        <p:nvSpPr>
          <p:cNvPr id="10" name="矩形 9"/>
          <p:cNvSpPr/>
          <p:nvPr/>
        </p:nvSpPr>
        <p:spPr>
          <a:xfrm>
            <a:off x="5348148" y="1977527"/>
            <a:ext cx="1818126"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at the end of</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3067991" y="2644670"/>
            <a:ext cx="184377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made a mess</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pic>
        <p:nvPicPr>
          <p:cNvPr id="7" name="Picture 4"/>
          <p:cNvPicPr>
            <a:picLocks noChangeAspect="1"/>
          </p:cNvPicPr>
          <p:nvPr/>
        </p:nvPicPr>
        <p:blipFill>
          <a:blip r:embed="rId2" cstate="email"/>
          <a:stretch>
            <a:fillRect/>
          </a:stretch>
        </p:blipFill>
        <p:spPr>
          <a:xfrm>
            <a:off x="473075" y="1726485"/>
            <a:ext cx="84455" cy="414020"/>
          </a:xfrm>
          <a:prstGeom prst="rect">
            <a:avLst/>
          </a:prstGeom>
          <a:noFill/>
          <a:ln w="9525">
            <a:noFill/>
          </a:ln>
        </p:spPr>
      </p:pic>
      <p:sp>
        <p:nvSpPr>
          <p:cNvPr id="8" name="TextBox 7"/>
          <p:cNvSpPr txBox="1"/>
          <p:nvPr/>
        </p:nvSpPr>
        <p:spPr>
          <a:xfrm>
            <a:off x="633037" y="1596556"/>
            <a:ext cx="10803997" cy="553998"/>
          </a:xfrm>
          <a:prstGeom prst="rect">
            <a:avLst/>
          </a:prstGeom>
          <a:noFill/>
        </p:spPr>
        <p:txBody>
          <a:bodyPr wrap="square" rtlCol="0">
            <a:spAutoFit/>
          </a:bodyPr>
          <a:lstStyle/>
          <a:p>
            <a:r>
              <a:rPr lang="en-US" altLang="zh-CN" sz="3000" b="1" dirty="0" smtClean="0">
                <a:latin typeface="Times New Roman" panose="02020603050405020304" pitchFamily="18" charset="0"/>
                <a:cs typeface="Times New Roman" panose="02020603050405020304" pitchFamily="18" charset="0"/>
              </a:rPr>
              <a:t>Ⅲ.</a:t>
            </a:r>
            <a:r>
              <a:rPr lang="zh-CN" altLang="zh-CN" sz="3000" b="1" dirty="0" smtClean="0">
                <a:latin typeface="Times New Roman" panose="02020603050405020304" pitchFamily="18" charset="0"/>
                <a:cs typeface="Times New Roman" panose="02020603050405020304" pitchFamily="18" charset="0"/>
              </a:rPr>
              <a:t>根据汉语意思完成句子</a:t>
            </a:r>
          </a:p>
        </p:txBody>
      </p:sp>
      <p:sp>
        <p:nvSpPr>
          <p:cNvPr id="15" name="TextBox 14"/>
          <p:cNvSpPr txBox="1"/>
          <p:nvPr/>
        </p:nvSpPr>
        <p:spPr>
          <a:xfrm>
            <a:off x="521966" y="2182915"/>
            <a:ext cx="10803997" cy="3600986"/>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1</a:t>
            </a:r>
            <a:r>
              <a:rPr lang="zh-CN" altLang="zh-CN" sz="3000" b="1" dirty="0" smtClean="0">
                <a:latin typeface="Times New Roman" panose="02020603050405020304" pitchFamily="18" charset="0"/>
                <a:cs typeface="Times New Roman" panose="02020603050405020304" pitchFamily="18" charset="0"/>
              </a:rPr>
              <a:t>．当我们回顾过去的生活时，我们觉得很感动。</a:t>
            </a:r>
          </a:p>
          <a:p>
            <a:pPr>
              <a:lnSpc>
                <a:spcPct val="150000"/>
              </a:lnSpc>
            </a:pPr>
            <a:r>
              <a:rPr lang="en-US" altLang="zh-CN" sz="3000" b="1" dirty="0" smtClean="0">
                <a:latin typeface="Times New Roman" panose="02020603050405020304" pitchFamily="18" charset="0"/>
                <a:cs typeface="Times New Roman" panose="02020603050405020304" pitchFamily="18" charset="0"/>
              </a:rPr>
              <a:t>When we ________ ________ ________ the past life, we felt very moved.</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2</a:t>
            </a:r>
            <a:r>
              <a:rPr lang="zh-CN" altLang="zh-CN" sz="3000" b="1" dirty="0" smtClean="0">
                <a:latin typeface="Times New Roman" panose="02020603050405020304" pitchFamily="18" charset="0"/>
                <a:cs typeface="Times New Roman" panose="02020603050405020304" pitchFamily="18" charset="0"/>
              </a:rPr>
              <a:t>．我希望能够交一些新朋友。</a:t>
            </a:r>
          </a:p>
          <a:p>
            <a:pPr>
              <a:lnSpc>
                <a:spcPct val="150000"/>
              </a:lnSpc>
            </a:pPr>
            <a:r>
              <a:rPr lang="en-US" altLang="zh-CN" sz="3000" b="1" dirty="0" smtClean="0">
                <a:latin typeface="Times New Roman" panose="02020603050405020304" pitchFamily="18" charset="0"/>
                <a:cs typeface="Times New Roman" panose="02020603050405020304" pitchFamily="18" charset="0"/>
              </a:rPr>
              <a:t>I hope to ________ ________ ________ ________</a:t>
            </a:r>
            <a:r>
              <a:rPr lang="zh-CN" altLang="zh-CN" sz="3000" b="1" dirty="0" smtClean="0">
                <a:latin typeface="Times New Roman" panose="02020603050405020304" pitchFamily="18" charset="0"/>
                <a:cs typeface="Times New Roman" panose="02020603050405020304" pitchFamily="18" charset="0"/>
              </a:rPr>
              <a:t>．</a:t>
            </a:r>
          </a:p>
        </p:txBody>
      </p:sp>
      <p:sp>
        <p:nvSpPr>
          <p:cNvPr id="16" name="矩形 15"/>
          <p:cNvSpPr/>
          <p:nvPr/>
        </p:nvSpPr>
        <p:spPr>
          <a:xfrm>
            <a:off x="2593743" y="3029982"/>
            <a:ext cx="394691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looked            back              at</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矩形 8"/>
          <p:cNvSpPr/>
          <p:nvPr/>
        </p:nvSpPr>
        <p:spPr>
          <a:xfrm>
            <a:off x="2383960" y="5104172"/>
            <a:ext cx="5947462"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make               some             new          friends</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5" name="TextBox 14"/>
          <p:cNvSpPr txBox="1"/>
          <p:nvPr/>
        </p:nvSpPr>
        <p:spPr>
          <a:xfrm>
            <a:off x="582528" y="946509"/>
            <a:ext cx="10803997" cy="5770811"/>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3</a:t>
            </a:r>
            <a:r>
              <a:rPr lang="zh-CN" altLang="zh-CN" sz="3000" b="1" dirty="0" smtClean="0">
                <a:latin typeface="Times New Roman" panose="02020603050405020304" pitchFamily="18" charset="0"/>
                <a:cs typeface="Times New Roman" panose="02020603050405020304" pitchFamily="18" charset="0"/>
              </a:rPr>
              <a:t>．他们现在正在为艺术节做准备。</a:t>
            </a:r>
          </a:p>
          <a:p>
            <a:pPr>
              <a:lnSpc>
                <a:spcPct val="150000"/>
              </a:lnSpc>
            </a:pPr>
            <a:r>
              <a:rPr lang="en-US" altLang="zh-CN" sz="3000" b="1" dirty="0" smtClean="0">
                <a:latin typeface="Times New Roman" panose="02020603050405020304" pitchFamily="18" charset="0"/>
                <a:cs typeface="Times New Roman" panose="02020603050405020304" pitchFamily="18" charset="0"/>
              </a:rPr>
              <a:t>They are ________ ________ the art festival at the moment.</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4</a:t>
            </a:r>
            <a:r>
              <a:rPr lang="zh-CN" altLang="zh-CN" sz="3000" b="1" dirty="0" smtClean="0">
                <a:latin typeface="Times New Roman" panose="02020603050405020304" pitchFamily="18" charset="0"/>
                <a:cs typeface="Times New Roman" panose="02020603050405020304" pitchFamily="18" charset="0"/>
              </a:rPr>
              <a:t>．该毕业了，我想感谢所有的老师。</a:t>
            </a:r>
          </a:p>
          <a:p>
            <a:pPr>
              <a:lnSpc>
                <a:spcPct val="150000"/>
              </a:lnSpc>
            </a:pPr>
            <a:r>
              <a:rPr lang="en-US" altLang="zh-CN" sz="3000" b="1" dirty="0" smtClean="0">
                <a:latin typeface="Times New Roman" panose="02020603050405020304" pitchFamily="18" charset="0"/>
                <a:cs typeface="Times New Roman" panose="02020603050405020304" pitchFamily="18" charset="0"/>
              </a:rPr>
              <a:t>________ ________ ________ ________ and I'd like to thank all my teachers.</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5</a:t>
            </a:r>
            <a:r>
              <a:rPr lang="zh-CN" altLang="zh-CN" sz="3000" b="1" dirty="0" smtClean="0">
                <a:latin typeface="Times New Roman" panose="02020603050405020304" pitchFamily="18" charset="0"/>
                <a:cs typeface="Times New Roman" panose="02020603050405020304" pitchFamily="18" charset="0"/>
              </a:rPr>
              <a:t>．当你处于困境时，你应该尽力保持冷静。</a:t>
            </a:r>
          </a:p>
          <a:p>
            <a:pPr>
              <a:lnSpc>
                <a:spcPct val="150000"/>
              </a:lnSpc>
            </a:pPr>
            <a:r>
              <a:rPr lang="en-US" altLang="zh-CN" sz="3000" b="1" dirty="0" smtClean="0">
                <a:latin typeface="Times New Roman" panose="02020603050405020304" pitchFamily="18" charset="0"/>
                <a:cs typeface="Times New Roman" panose="02020603050405020304" pitchFamily="18" charset="0"/>
              </a:rPr>
              <a:t>When you are in trouble, you should </a:t>
            </a:r>
          </a:p>
          <a:p>
            <a:pPr>
              <a:lnSpc>
                <a:spcPct val="150000"/>
              </a:lnSpc>
            </a:pPr>
            <a:r>
              <a:rPr lang="en-US" altLang="zh-CN" sz="3000" b="1" dirty="0" smtClean="0">
                <a:latin typeface="Times New Roman" panose="02020603050405020304" pitchFamily="18" charset="0"/>
                <a:cs typeface="Times New Roman" panose="02020603050405020304" pitchFamily="18" charset="0"/>
              </a:rPr>
              <a:t>________ ________ ________ ________ ________</a:t>
            </a:r>
            <a:r>
              <a:rPr lang="zh-CN" altLang="zh-CN" sz="3000" b="1" dirty="0" smtClean="0">
                <a:latin typeface="Times New Roman" panose="02020603050405020304" pitchFamily="18" charset="0"/>
                <a:cs typeface="Times New Roman" panose="02020603050405020304" pitchFamily="18" charset="0"/>
              </a:rPr>
              <a:t>．</a:t>
            </a:r>
          </a:p>
        </p:txBody>
      </p:sp>
      <p:sp>
        <p:nvSpPr>
          <p:cNvPr id="10" name="矩形 9"/>
          <p:cNvSpPr/>
          <p:nvPr/>
        </p:nvSpPr>
        <p:spPr>
          <a:xfrm>
            <a:off x="2310241" y="1796794"/>
            <a:ext cx="2657331"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preparing          for</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1156216" y="3177574"/>
            <a:ext cx="593784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It's                time               to            graduate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矩形 6"/>
          <p:cNvSpPr/>
          <p:nvPr/>
        </p:nvSpPr>
        <p:spPr>
          <a:xfrm>
            <a:off x="1056121" y="5916046"/>
            <a:ext cx="759137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try                    to               keep             your             cool</a:t>
            </a:r>
            <a:r>
              <a:rPr lang="zh-CN" altLang="zh-CN" sz="2400" b="1" dirty="0" smtClean="0">
                <a:solidFill>
                  <a:srgbClr val="FF0000"/>
                </a:solidFill>
                <a:latin typeface="Times New Roman" panose="02020603050405020304" pitchFamily="18" charset="0"/>
                <a:cs typeface="Times New Roman" panose="02020603050405020304" pitchFamily="18" charset="0"/>
              </a:rPr>
              <a:t>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1"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15" name="TextBox 14"/>
          <p:cNvSpPr txBox="1"/>
          <p:nvPr/>
        </p:nvSpPr>
        <p:spPr>
          <a:xfrm>
            <a:off x="582528" y="946509"/>
            <a:ext cx="10803997" cy="4339650"/>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6</a:t>
            </a:r>
            <a:r>
              <a:rPr lang="zh-CN" altLang="zh-CN" sz="3000" b="1" dirty="0" smtClean="0">
                <a:latin typeface="Times New Roman" panose="02020603050405020304" pitchFamily="18" charset="0"/>
                <a:cs typeface="Times New Roman" panose="02020603050405020304" pitchFamily="18" charset="0"/>
              </a:rPr>
              <a:t>．他自去年以来就一直住在那里。</a:t>
            </a:r>
          </a:p>
          <a:p>
            <a:pPr>
              <a:lnSpc>
                <a:spcPct val="150000"/>
              </a:lnSpc>
            </a:pPr>
            <a:r>
              <a:rPr lang="en-US" altLang="zh-CN" sz="3000" b="1" dirty="0" smtClean="0">
                <a:latin typeface="Times New Roman" panose="02020603050405020304" pitchFamily="18" charset="0"/>
                <a:cs typeface="Times New Roman" panose="02020603050405020304" pitchFamily="18" charset="0"/>
              </a:rPr>
              <a:t>He ________ ________ there ________ last year.</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7</a:t>
            </a:r>
            <a:r>
              <a:rPr lang="zh-CN" altLang="zh-CN" sz="3000" b="1" dirty="0" smtClean="0">
                <a:latin typeface="Times New Roman" panose="02020603050405020304" pitchFamily="18" charset="0"/>
                <a:cs typeface="Times New Roman" panose="02020603050405020304" pitchFamily="18" charset="0"/>
              </a:rPr>
              <a:t>．我们打算明年学一门外语。</a:t>
            </a:r>
          </a:p>
          <a:p>
            <a:pPr>
              <a:lnSpc>
                <a:spcPct val="150000"/>
              </a:lnSpc>
            </a:pPr>
            <a:r>
              <a:rPr lang="en-US" altLang="zh-CN" sz="3000" b="1" dirty="0" smtClean="0">
                <a:latin typeface="Times New Roman" panose="02020603050405020304" pitchFamily="18" charset="0"/>
                <a:cs typeface="Times New Roman" panose="02020603050405020304" pitchFamily="18" charset="0"/>
              </a:rPr>
              <a:t>We're ________ ________ ________ a foreign language next year.</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8</a:t>
            </a:r>
            <a:r>
              <a:rPr lang="zh-CN" altLang="zh-CN" sz="3000" b="1" dirty="0" smtClean="0">
                <a:latin typeface="Times New Roman" panose="02020603050405020304" pitchFamily="18" charset="0"/>
                <a:cs typeface="Times New Roman" panose="02020603050405020304" pitchFamily="18" charset="0"/>
              </a:rPr>
              <a:t>．上课不迟到是重要的。</a:t>
            </a:r>
          </a:p>
          <a:p>
            <a:pPr>
              <a:lnSpc>
                <a:spcPct val="150000"/>
              </a:lnSpc>
            </a:pPr>
            <a:r>
              <a:rPr lang="en-US" altLang="zh-CN" sz="3000" b="1" dirty="0" smtClean="0">
                <a:latin typeface="Times New Roman" panose="02020603050405020304" pitchFamily="18" charset="0"/>
                <a:cs typeface="Times New Roman" panose="02020603050405020304" pitchFamily="18" charset="0"/>
              </a:rPr>
              <a:t>It's important ________ ________ ________ late for class.</a:t>
            </a:r>
            <a:endParaRPr lang="zh-CN" altLang="zh-CN" sz="3000" b="1" dirty="0" smtClean="0">
              <a:latin typeface="Times New Roman" panose="02020603050405020304" pitchFamily="18" charset="0"/>
              <a:cs typeface="Times New Roman" panose="02020603050405020304" pitchFamily="18" charset="0"/>
            </a:endParaRPr>
          </a:p>
        </p:txBody>
      </p:sp>
      <p:sp>
        <p:nvSpPr>
          <p:cNvPr id="10" name="矩形 9"/>
          <p:cNvSpPr/>
          <p:nvPr/>
        </p:nvSpPr>
        <p:spPr>
          <a:xfrm>
            <a:off x="1831940" y="1782726"/>
            <a:ext cx="2185214"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has            lived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5644284" y="1796794"/>
            <a:ext cx="833883"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since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矩形 8"/>
          <p:cNvSpPr/>
          <p:nvPr/>
        </p:nvSpPr>
        <p:spPr>
          <a:xfrm>
            <a:off x="1942137" y="3159016"/>
            <a:ext cx="4304383"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going                   to             learn</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矩形 11"/>
          <p:cNvSpPr/>
          <p:nvPr/>
        </p:nvSpPr>
        <p:spPr>
          <a:xfrm>
            <a:off x="3445036" y="4535305"/>
            <a:ext cx="3869970" cy="461665"/>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not                   to                be</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标-03"/>
          <p:cNvPicPr>
            <a:picLocks noChangeAspect="1"/>
          </p:cNvPicPr>
          <p:nvPr/>
        </p:nvPicPr>
        <p:blipFill>
          <a:blip r:embed="rId2" cstate="email"/>
          <a:stretch>
            <a:fillRect/>
          </a:stretch>
        </p:blipFill>
        <p:spPr>
          <a:xfrm>
            <a:off x="77470" y="894080"/>
            <a:ext cx="4431030" cy="845185"/>
          </a:xfrm>
          <a:prstGeom prst="rect">
            <a:avLst/>
          </a:prstGeom>
        </p:spPr>
      </p:pic>
      <p:sp>
        <p:nvSpPr>
          <p:cNvPr id="3" name="文本框 2"/>
          <p:cNvSpPr txBox="1"/>
          <p:nvPr/>
        </p:nvSpPr>
        <p:spPr>
          <a:xfrm>
            <a:off x="746760" y="1064895"/>
            <a:ext cx="2339102"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课后巩固提升</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pic>
        <p:nvPicPr>
          <p:cNvPr id="7" name="Picture 4"/>
          <p:cNvPicPr>
            <a:picLocks noChangeAspect="1"/>
          </p:cNvPicPr>
          <p:nvPr/>
        </p:nvPicPr>
        <p:blipFill>
          <a:blip r:embed="rId3" cstate="email"/>
          <a:stretch>
            <a:fillRect/>
          </a:stretch>
        </p:blipFill>
        <p:spPr>
          <a:xfrm>
            <a:off x="442079" y="1958955"/>
            <a:ext cx="84455" cy="414020"/>
          </a:xfrm>
          <a:prstGeom prst="rect">
            <a:avLst/>
          </a:prstGeom>
          <a:noFill/>
          <a:ln w="9525">
            <a:noFill/>
          </a:ln>
        </p:spPr>
      </p:pic>
      <p:sp>
        <p:nvSpPr>
          <p:cNvPr id="8" name="Rectangle 5"/>
          <p:cNvSpPr/>
          <p:nvPr/>
        </p:nvSpPr>
        <p:spPr>
          <a:xfrm>
            <a:off x="2737011" y="110491"/>
            <a:ext cx="18473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endParaRPr lang="zh-CN" altLang="en-US" b="1" dirty="0" smtClean="0">
              <a:latin typeface="微软雅黑" panose="020B0503020204020204" charset="-122"/>
              <a:ea typeface="微软雅黑" panose="020B0503020204020204" charset="-122"/>
            </a:endParaRPr>
          </a:p>
        </p:txBody>
      </p:sp>
      <p:sp>
        <p:nvSpPr>
          <p:cNvPr id="9" name="TextBox 8"/>
          <p:cNvSpPr txBox="1"/>
          <p:nvPr/>
        </p:nvSpPr>
        <p:spPr>
          <a:xfrm>
            <a:off x="854792" y="1855029"/>
            <a:ext cx="10564837" cy="553998"/>
          </a:xfrm>
          <a:prstGeom prst="rect">
            <a:avLst/>
          </a:prstGeom>
          <a:noFill/>
        </p:spPr>
        <p:txBody>
          <a:bodyPr wrap="square" rtlCol="0">
            <a:spAutoFit/>
          </a:bodyPr>
          <a:lstStyle/>
          <a:p>
            <a:r>
              <a:rPr lang="en-US" altLang="zh-CN" sz="3000" b="1" dirty="0" smtClean="0">
                <a:latin typeface="+mn-ea"/>
              </a:rPr>
              <a:t>Ⅰ.</a:t>
            </a:r>
            <a:r>
              <a:rPr lang="zh-CN" altLang="en-US" sz="3000" b="1" dirty="0" smtClean="0">
                <a:latin typeface="+mn-ea"/>
              </a:rPr>
              <a:t>单项选择</a:t>
            </a:r>
          </a:p>
        </p:txBody>
      </p:sp>
      <p:sp>
        <p:nvSpPr>
          <p:cNvPr id="12" name="TextBox 11"/>
          <p:cNvSpPr txBox="1"/>
          <p:nvPr/>
        </p:nvSpPr>
        <p:spPr>
          <a:xfrm>
            <a:off x="511249" y="2394894"/>
            <a:ext cx="11205470" cy="4339650"/>
          </a:xfrm>
          <a:prstGeom prst="rect">
            <a:avLst/>
          </a:prstGeom>
          <a:noFill/>
        </p:spPr>
        <p:txBody>
          <a:bodyPr wrap="square" rtlCol="0">
            <a:spAutoFit/>
          </a:bodyPr>
          <a:lstStyle/>
          <a:p>
            <a:pPr>
              <a:lnSpc>
                <a:spcPct val="150000"/>
              </a:lnSpc>
            </a:pPr>
            <a:r>
              <a:rPr lang="en-US" altLang="zh-CN" sz="3000" b="1" dirty="0" smtClean="0">
                <a:latin typeface="Times New Roman" panose="02020603050405020304" pitchFamily="18" charset="0"/>
                <a:cs typeface="Times New Roman" panose="02020603050405020304" pitchFamily="18" charset="0"/>
              </a:rPr>
              <a:t>(</a:t>
            </a:r>
            <a:r>
              <a:rPr lang="zh-CN" altLang="zh-CN" sz="3000" b="1" dirty="0" smtClean="0">
                <a:latin typeface="Times New Roman" panose="02020603050405020304" pitchFamily="18" charset="0"/>
                <a:cs typeface="Times New Roman" panose="02020603050405020304" pitchFamily="18" charset="0"/>
              </a:rPr>
              <a:t>　　</a:t>
            </a:r>
            <a:r>
              <a:rPr lang="en-US" altLang="zh-CN" sz="3000" b="1" dirty="0" smtClean="0">
                <a:latin typeface="Times New Roman" panose="02020603050405020304" pitchFamily="18" charset="0"/>
                <a:cs typeface="Times New Roman" panose="02020603050405020304" pitchFamily="18" charset="0"/>
              </a:rPr>
              <a:t>)1.—Have you ever been to Hong Kong?</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—Not yet. I'm ________ visiting it. It's said that the city is great!</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A</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looking down on</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B</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looking out for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C</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looking up to </a:t>
            </a:r>
            <a:endParaRPr lang="zh-CN" altLang="zh-CN" sz="3000" b="1" dirty="0" smtClean="0">
              <a:latin typeface="Times New Roman" panose="02020603050405020304" pitchFamily="18" charset="0"/>
              <a:cs typeface="Times New Roman" panose="02020603050405020304" pitchFamily="18" charset="0"/>
            </a:endParaRPr>
          </a:p>
          <a:p>
            <a:pPr>
              <a:lnSpc>
                <a:spcPct val="150000"/>
              </a:lnSpc>
            </a:pPr>
            <a:r>
              <a:rPr lang="en-US" altLang="zh-CN" sz="3000" b="1" dirty="0" smtClean="0">
                <a:latin typeface="Times New Roman" panose="02020603050405020304" pitchFamily="18" charset="0"/>
                <a:cs typeface="Times New Roman" panose="02020603050405020304" pitchFamily="18" charset="0"/>
              </a:rPr>
              <a:t>D</a:t>
            </a:r>
            <a:r>
              <a:rPr lang="zh-CN" altLang="zh-CN" sz="3000" b="1" dirty="0" smtClean="0">
                <a:latin typeface="Times New Roman" panose="02020603050405020304" pitchFamily="18" charset="0"/>
                <a:cs typeface="Times New Roman" panose="02020603050405020304" pitchFamily="18" charset="0"/>
              </a:rPr>
              <a:t>．</a:t>
            </a:r>
            <a:r>
              <a:rPr lang="en-US" altLang="zh-CN" sz="3000" b="1" dirty="0" smtClean="0">
                <a:latin typeface="Times New Roman" panose="02020603050405020304" pitchFamily="18" charset="0"/>
                <a:cs typeface="Times New Roman" panose="02020603050405020304" pitchFamily="18" charset="0"/>
              </a:rPr>
              <a:t>looking forward to </a:t>
            </a:r>
            <a:endParaRPr lang="zh-CN" altLang="en-US" sz="3000" b="1" dirty="0" smtClean="0">
              <a:latin typeface="Times New Roman" panose="02020603050405020304" pitchFamily="18" charset="0"/>
              <a:cs typeface="Times New Roman" panose="02020603050405020304" pitchFamily="18" charset="0"/>
            </a:endParaRPr>
          </a:p>
        </p:txBody>
      </p:sp>
      <p:sp>
        <p:nvSpPr>
          <p:cNvPr id="14" name="矩形 13"/>
          <p:cNvSpPr/>
          <p:nvPr/>
        </p:nvSpPr>
        <p:spPr>
          <a:xfrm>
            <a:off x="974527" y="2610104"/>
            <a:ext cx="407484"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D</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宽屏</PresentationFormat>
  <Paragraphs>144</Paragraphs>
  <Slides>28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仿宋</vt:lpstr>
      <vt:lpstr>黑体</vt:lpstr>
      <vt:lpstr>华文新魏</vt:lpstr>
      <vt:lpstr>宋体</vt:lpstr>
      <vt:lpstr>微软雅黑</vt:lpstr>
      <vt:lpstr>Arial</vt:lpstr>
      <vt:lpstr>Calibri</vt:lpstr>
      <vt:lpstr>Calibri Light</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2018-02-07T00:47:00Z</dcterms:created>
  <dcterms:modified xsi:type="dcterms:W3CDTF">2023-01-17T03:25:43Z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A70D2D612B9F45C49297918AA34F9CD3</vt:lpwstr>
  </property>
  <property fmtid="{A09F084E-AD41-489F-8076-AA5BE3082BCA}" pid="100">
    <vt:ui4>5</vt:ui4>
  </property>
  <property fmtid="{64440492-4C8B-11D1-8B70-080036B11A03}" pid="11">
    <vt:lpwstr>www.2ppt.com-爱PPT提供资源下载</vt:lpwstr>
  </property>
</Properties>
</file>