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0" r:id="rId4"/>
    <p:sldId id="694" r:id="rId5"/>
    <p:sldId id="695" r:id="rId6"/>
    <p:sldId id="696" r:id="rId7"/>
    <p:sldId id="697" r:id="rId8"/>
    <p:sldId id="698" r:id="rId9"/>
    <p:sldId id="699" r:id="rId10"/>
    <p:sldId id="700" r:id="rId11"/>
    <p:sldId id="701" r:id="rId12"/>
    <p:sldId id="702" r:id="rId13"/>
    <p:sldId id="703" r:id="rId14"/>
    <p:sldId id="704" r:id="rId15"/>
    <p:sldId id="705" r:id="rId16"/>
    <p:sldId id="706" r:id="rId17"/>
    <p:sldId id="707" r:id="rId18"/>
    <p:sldId id="257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290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fld id="{3099C2A6-B4C5-4247-B79D-6CC8559C89C8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fld id="{923B18FC-5BAF-4068-B385-5E54A85FF3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 userDrawn="1"/>
        </p:nvCxnSpPr>
        <p:spPr>
          <a:xfrm>
            <a:off x="0" y="6705600"/>
            <a:ext cx="12192000" cy="0"/>
          </a:xfrm>
          <a:prstGeom prst="line">
            <a:avLst/>
          </a:prstGeom>
          <a:ln w="1111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0" y="368300"/>
            <a:ext cx="622300" cy="4063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62336" y="1525142"/>
            <a:ext cx="5547964" cy="2374363"/>
            <a:chOff x="655032" y="2493008"/>
            <a:chExt cx="4752082" cy="2374363"/>
          </a:xfrm>
        </p:grpSpPr>
        <p:sp>
          <p:nvSpPr>
            <p:cNvPr id="7" name="文本框 6"/>
            <p:cNvSpPr txBox="1"/>
            <p:nvPr/>
          </p:nvSpPr>
          <p:spPr>
            <a:xfrm>
              <a:off x="655032" y="2493008"/>
              <a:ext cx="475208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rPr>
                <a:t>《</a:t>
              </a:r>
              <a:r>
                <a:rPr lang="zh-CN" altLang="en-US" sz="6600" b="1" dirty="0">
                  <a:cs typeface="+mn-ea"/>
                  <a:sym typeface="+mn-lt"/>
                </a:rPr>
                <a:t>小虾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rPr>
                <a:t>》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语文精品课件 三年级下册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矩形: 圆角 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flipH="1">
            <a:off x="2202728" y="5083458"/>
            <a:ext cx="2467179" cy="321642"/>
            <a:chOff x="10185400" y="5731858"/>
            <a:chExt cx="1384360" cy="321642"/>
          </a:xfrm>
        </p:grpSpPr>
        <p:sp>
          <p:nvSpPr>
            <p:cNvPr id="12" name="矩形 1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某某小学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课文讲解</a:t>
            </a:r>
          </a:p>
        </p:txBody>
      </p:sp>
      <p:sp>
        <p:nvSpPr>
          <p:cNvPr id="6" name="矩形 5"/>
          <p:cNvSpPr/>
          <p:nvPr/>
        </p:nvSpPr>
        <p:spPr>
          <a:xfrm>
            <a:off x="1296552" y="1997839"/>
            <a:ext cx="5367486" cy="2862322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     院子里的葡萄架下，一口缸闲着，积了大半缸雨水。从葡萄架的空隙里漏下的阳光，撒落在水面上，像许多大大小小的圆镜。我想，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这缸不正好用来养小鱼小虾吗？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3780611" y="3140293"/>
            <a:ext cx="2743791" cy="700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1436187" y="3695266"/>
            <a:ext cx="5088215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1316188" y="4201859"/>
            <a:ext cx="1737178" cy="4041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圆角矩形标注 77"/>
          <p:cNvSpPr/>
          <p:nvPr/>
        </p:nvSpPr>
        <p:spPr>
          <a:xfrm>
            <a:off x="3131652" y="5030650"/>
            <a:ext cx="3392750" cy="933181"/>
          </a:xfrm>
          <a:prstGeom prst="wedgeRoundRectCallout">
            <a:avLst>
              <a:gd name="adj1" fmla="val 14192"/>
              <a:gd name="adj2" fmla="val -136275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反问句，表现了“我”的突发奇想。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65" y="1064023"/>
            <a:ext cx="2183248" cy="4899808"/>
          </a:xfrm>
          <a:prstGeom prst="rect">
            <a:avLst/>
          </a:prstGeom>
        </p:spPr>
      </p:pic>
      <p:sp>
        <p:nvSpPr>
          <p:cNvPr id="15" name="圆角矩形标注 10"/>
          <p:cNvSpPr/>
          <p:nvPr/>
        </p:nvSpPr>
        <p:spPr>
          <a:xfrm>
            <a:off x="7058262" y="2302545"/>
            <a:ext cx="2856492" cy="888378"/>
          </a:xfrm>
          <a:prstGeom prst="wedgeRoundRectCallout">
            <a:avLst>
              <a:gd name="adj1" fmla="val -64398"/>
              <a:gd name="adj2" fmla="val 40892"/>
              <a:gd name="adj3" fmla="val 166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养虾的环境很优美。</a:t>
            </a:r>
          </a:p>
        </p:txBody>
      </p:sp>
      <p:sp>
        <p:nvSpPr>
          <p:cNvPr id="16" name="矩形 15"/>
          <p:cNvSpPr/>
          <p:nvPr/>
        </p:nvSpPr>
        <p:spPr>
          <a:xfrm>
            <a:off x="3987146" y="1005307"/>
            <a:ext cx="35028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朗读课文第一自然段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课文讲解</a:t>
            </a:r>
          </a:p>
        </p:txBody>
      </p:sp>
      <p:sp>
        <p:nvSpPr>
          <p:cNvPr id="4" name="矩形 3"/>
          <p:cNvSpPr/>
          <p:nvPr/>
        </p:nvSpPr>
        <p:spPr>
          <a:xfrm>
            <a:off x="2978759" y="1591711"/>
            <a:ext cx="75584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指名读课文第二自然段，说说这段写了什么？</a:t>
            </a:r>
          </a:p>
        </p:txBody>
      </p:sp>
      <p:sp>
        <p:nvSpPr>
          <p:cNvPr id="6" name="矩形 5"/>
          <p:cNvSpPr/>
          <p:nvPr/>
        </p:nvSpPr>
        <p:spPr>
          <a:xfrm>
            <a:off x="1070781" y="2665415"/>
            <a:ext cx="10028620" cy="23350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0" cap="none" spc="-15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   我和邻居阿成哥跑到村边小溪里，在竹荫下静水处，轻轻掀开小石块，或者把手伸到大石块下，捉到了一些小虾，带回家养在缸里。这些小虾，有的通体透明，像玻璃似的，这是才长大的；有的稍带点灰黑色，甚至背上、尾巴上还积着泥，长着青苔，这是老的，大家叫它千年虾。</a:t>
            </a:r>
          </a:p>
        </p:txBody>
      </p:sp>
      <p:sp>
        <p:nvSpPr>
          <p:cNvPr id="8" name="矩形 7"/>
          <p:cNvSpPr/>
          <p:nvPr/>
        </p:nvSpPr>
        <p:spPr>
          <a:xfrm>
            <a:off x="3383915" y="5550962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我和阿成哥捉小虾带回家养。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课文讲解</a:t>
            </a:r>
          </a:p>
        </p:txBody>
      </p:sp>
      <p:sp>
        <p:nvSpPr>
          <p:cNvPr id="3" name="矩形 2"/>
          <p:cNvSpPr/>
          <p:nvPr/>
        </p:nvSpPr>
        <p:spPr>
          <a:xfrm>
            <a:off x="1003817" y="1694523"/>
            <a:ext cx="5092183" cy="4447692"/>
          </a:xfrm>
          <a:prstGeom prst="rect">
            <a:avLst/>
          </a:prstGeom>
          <a:ln w="28575">
            <a:solidFill>
              <a:srgbClr val="0070C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  我和邻居阿成哥跑到村边小溪里，在竹荫下静水处，轻轻掀开小石块，或者把手伸到大石块下，捉到了一些小虾，带回家养在缸里。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89747" y="2749126"/>
            <a:ext cx="43137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      这些表示动作的词语展示了捉虾的全过程，让人身临其境。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45481" y="944277"/>
            <a:ext cx="7725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读句子，画出描写动作的词语，说说你的感受？</a:t>
            </a:r>
          </a:p>
        </p:txBody>
      </p:sp>
      <p:sp>
        <p:nvSpPr>
          <p:cNvPr id="6" name="椭圆 5"/>
          <p:cNvSpPr/>
          <p:nvPr/>
        </p:nvSpPr>
        <p:spPr>
          <a:xfrm>
            <a:off x="1925658" y="3257795"/>
            <a:ext cx="837126" cy="659108"/>
          </a:xfrm>
          <a:prstGeom prst="ellips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746524" y="1863247"/>
            <a:ext cx="489004" cy="560469"/>
          </a:xfrm>
          <a:prstGeom prst="ellips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088532" y="4068378"/>
            <a:ext cx="512482" cy="603317"/>
          </a:xfrm>
          <a:prstGeom prst="ellips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3909398" y="4099295"/>
            <a:ext cx="527640" cy="572400"/>
          </a:xfrm>
          <a:prstGeom prst="ellips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299145" y="4780451"/>
            <a:ext cx="463639" cy="548843"/>
          </a:xfrm>
          <a:prstGeom prst="ellips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课文讲解</a:t>
            </a:r>
          </a:p>
        </p:txBody>
      </p:sp>
      <p:sp>
        <p:nvSpPr>
          <p:cNvPr id="3" name="矩形 2"/>
          <p:cNvSpPr/>
          <p:nvPr/>
        </p:nvSpPr>
        <p:spPr>
          <a:xfrm>
            <a:off x="737893" y="2200651"/>
            <a:ext cx="5358107" cy="2940998"/>
          </a:xfrm>
          <a:prstGeom prst="rect">
            <a:avLst/>
          </a:prstGeom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  </a:t>
            </a:r>
            <a:r>
              <a:rPr kumimoji="0" lang="zh-CN" altLang="en-US" sz="240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这些小虾，</a:t>
            </a:r>
            <a:r>
              <a:rPr kumimoji="0" lang="zh-CN" altLang="en-US" sz="2400" i="0" u="none" strike="noStrike" kern="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有的</a:t>
            </a:r>
            <a:r>
              <a:rPr kumimoji="0" lang="zh-CN" altLang="en-US" sz="240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通体透明，像玻璃似的，这是才长大的；</a:t>
            </a:r>
            <a:r>
              <a:rPr kumimoji="0" lang="zh-CN" altLang="en-US" sz="2400" i="0" u="none" strike="noStrike" kern="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有的</a:t>
            </a:r>
            <a:r>
              <a:rPr kumimoji="0" lang="zh-CN" altLang="en-US" sz="240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稍带点灰黑色，甚至背上、尾巴上还积着泥，长着青苔，这是老的，大家叫它千年虾。</a:t>
            </a:r>
          </a:p>
        </p:txBody>
      </p:sp>
      <p:sp>
        <p:nvSpPr>
          <p:cNvPr id="4" name="矩形 3"/>
          <p:cNvSpPr/>
          <p:nvPr/>
        </p:nvSpPr>
        <p:spPr>
          <a:xfrm>
            <a:off x="6586814" y="2945924"/>
            <a:ext cx="43137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     “有的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……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有的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……”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的句式写触了小虾的不同颜色，并以此来辨别老、小，突出了作者对小虾的喜爱。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337300" y="2200651"/>
            <a:ext cx="76316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有的</a:t>
            </a:r>
            <a:r>
              <a:rPr kumimoji="0" lang="en-US" altLang="zh-CN" sz="2800" b="0" i="0" u="none" strike="noStrike" kern="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……</a:t>
            </a:r>
            <a:r>
              <a:rPr kumimoji="0" lang="zh-CN" altLang="en-US" sz="2800" b="0" i="0" u="none" strike="noStrike" kern="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有的</a:t>
            </a:r>
            <a:r>
              <a:rPr kumimoji="0" lang="en-US" altLang="zh-CN" sz="2800" b="0" i="0" u="none" strike="noStrike" kern="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……</a:t>
            </a:r>
            <a:r>
              <a:rPr kumimoji="0" lang="zh-CN" altLang="en-US" sz="2800" b="0" i="0" u="none" strike="noStrike" kern="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句式有什么好处？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课堂小结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852170" y="1083986"/>
            <a:ext cx="3806190" cy="1866265"/>
            <a:chOff x="4388" y="2273"/>
            <a:chExt cx="5994" cy="2122"/>
          </a:xfrm>
        </p:grpSpPr>
        <p:pic>
          <p:nvPicPr>
            <p:cNvPr id="7" name="图片 6" descr="11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388" y="2273"/>
              <a:ext cx="5994" cy="212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6038" y="2861"/>
              <a:ext cx="2694" cy="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+mn-ea"/>
                  <a:sym typeface="+mn-lt"/>
                </a:rPr>
                <a:t> </a:t>
              </a: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+mn-ea"/>
                  <a:sym typeface="+mn-lt"/>
                </a:rPr>
                <a:t>课文主旨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9" name="矩形 25"/>
          <p:cNvSpPr/>
          <p:nvPr/>
        </p:nvSpPr>
        <p:spPr>
          <a:xfrm>
            <a:off x="1617754" y="3731071"/>
            <a:ext cx="9355045" cy="1261835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lgDashDot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     本文通过“我”捉小虾、观察小虾打架、照顾小虾的情景。交代了小虾的一些生活习性，抒发了“我”对小虾的喜爱之情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课堂练习</a:t>
            </a:r>
          </a:p>
        </p:txBody>
      </p:sp>
      <p:sp>
        <p:nvSpPr>
          <p:cNvPr id="10" name="矩形 17"/>
          <p:cNvSpPr/>
          <p:nvPr/>
        </p:nvSpPr>
        <p:spPr>
          <a:xfrm>
            <a:off x="734422" y="1570025"/>
            <a:ext cx="7366137" cy="30469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1.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加点字的字形和读音全部正确的一项是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(       )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。 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A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．水缸      追逐 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开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(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xīn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) </a:t>
            </a:r>
          </a:p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B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．周末       钳子  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腹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(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fù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) </a:t>
            </a:r>
          </a:p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C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．空隙        博斗       比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较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(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jiào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</a:t>
            </a:r>
          </a:p>
        </p:txBody>
      </p:sp>
      <p:sp>
        <p:nvSpPr>
          <p:cNvPr id="11" name="矩形 10"/>
          <p:cNvSpPr/>
          <p:nvPr/>
        </p:nvSpPr>
        <p:spPr>
          <a:xfrm>
            <a:off x="6923407" y="1860229"/>
            <a:ext cx="386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B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课堂练习</a:t>
            </a:r>
          </a:p>
        </p:txBody>
      </p:sp>
      <p:sp>
        <p:nvSpPr>
          <p:cNvPr id="5" name="矩形 17"/>
          <p:cNvSpPr/>
          <p:nvPr/>
        </p:nvSpPr>
        <p:spPr>
          <a:xfrm>
            <a:off x="734422" y="1673561"/>
            <a:ext cx="9602470" cy="30469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2.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给词语中的蓝色的字选择正确的意思。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(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填序号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) </a:t>
            </a:r>
          </a:p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副：①居第二位的，辅助的；    ②附带的或次要的；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③相称，符合；                 ④量词。 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副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手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(     )   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名不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副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实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(     ) 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副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食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(     )     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副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手套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(    )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78741" y="4107116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①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47502" y="4087573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③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23820" y="412621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②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98042" y="409476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④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课堂练习</a:t>
            </a:r>
          </a:p>
        </p:txBody>
      </p:sp>
      <p:sp>
        <p:nvSpPr>
          <p:cNvPr id="10" name="矩形 17"/>
          <p:cNvSpPr/>
          <p:nvPr/>
        </p:nvSpPr>
        <p:spPr>
          <a:xfrm>
            <a:off x="851901" y="1536174"/>
            <a:ext cx="6863220" cy="37856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3.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选词填空。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安静          平静           幽静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）它们会立即向别的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(           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的角落蹦去。</a:t>
            </a:r>
          </a:p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）在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(            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的山谷里盛开着蝴蝶兰。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3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）孩子的呼吸均匀而（          ）。</a:t>
            </a:r>
          </a:p>
        </p:txBody>
      </p:sp>
      <p:sp>
        <p:nvSpPr>
          <p:cNvPr id="11" name="矩形 10"/>
          <p:cNvSpPr/>
          <p:nvPr/>
        </p:nvSpPr>
        <p:spPr>
          <a:xfrm>
            <a:off x="4283511" y="3238067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安静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67597" y="3700086"/>
            <a:ext cx="800219" cy="727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幽静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93607" y="471181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平静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726" y="2706517"/>
            <a:ext cx="3029373" cy="4010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62336" y="1525142"/>
            <a:ext cx="5547964" cy="2374363"/>
            <a:chOff x="655032" y="2493008"/>
            <a:chExt cx="4752082" cy="2374363"/>
          </a:xfrm>
        </p:grpSpPr>
        <p:sp>
          <p:nvSpPr>
            <p:cNvPr id="7" name="文本框 6"/>
            <p:cNvSpPr txBox="1"/>
            <p:nvPr/>
          </p:nvSpPr>
          <p:spPr>
            <a:xfrm>
              <a:off x="655032" y="2493008"/>
              <a:ext cx="475208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kumimoji="0" lang="zh-CN" altLang="en-US" sz="6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rPr>
                <a:t>感谢聆听</a:t>
              </a:r>
              <a:endParaRPr kumimoji="0" lang="en-US" altLang="zh-CN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语文精品课件 三年级下册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矩形: 圆角 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flipH="1">
            <a:off x="2202728" y="5083458"/>
            <a:ext cx="2467179" cy="321642"/>
            <a:chOff x="10185400" y="5731858"/>
            <a:chExt cx="1384360" cy="321642"/>
          </a:xfrm>
        </p:grpSpPr>
        <p:sp>
          <p:nvSpPr>
            <p:cNvPr id="12" name="矩形 1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某某小学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498600" y="1065572"/>
            <a:ext cx="3168015" cy="912495"/>
            <a:chOff x="360" y="260"/>
            <a:chExt cx="4989" cy="143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email">
              <a:grayscl/>
            </a:blip>
            <a:srcRect/>
            <a:stretch>
              <a:fillRect/>
            </a:stretch>
          </p:blipFill>
          <p:spPr>
            <a:xfrm>
              <a:off x="360" y="260"/>
              <a:ext cx="1437" cy="1437"/>
            </a:xfrm>
            <a:prstGeom prst="ellipse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983" y="663"/>
              <a:ext cx="191" cy="6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壹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797" y="604"/>
              <a:ext cx="3552" cy="8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课前导读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498600" y="2019162"/>
            <a:ext cx="3168015" cy="912495"/>
            <a:chOff x="360" y="260"/>
            <a:chExt cx="4989" cy="143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 cstate="email">
              <a:grayscl/>
            </a:blip>
            <a:srcRect/>
            <a:stretch>
              <a:fillRect/>
            </a:stretch>
          </p:blipFill>
          <p:spPr>
            <a:xfrm>
              <a:off x="360" y="260"/>
              <a:ext cx="1437" cy="1437"/>
            </a:xfrm>
            <a:prstGeom prst="ellipse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983" y="663"/>
              <a:ext cx="191" cy="6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贰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797" y="585"/>
              <a:ext cx="3552" cy="8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字词揭秘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498600" y="2972752"/>
            <a:ext cx="3168015" cy="912495"/>
            <a:chOff x="360" y="260"/>
            <a:chExt cx="4989" cy="143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email">
              <a:grayscl/>
            </a:blip>
            <a:srcRect/>
            <a:stretch>
              <a:fillRect/>
            </a:stretch>
          </p:blipFill>
          <p:spPr>
            <a:xfrm>
              <a:off x="360" y="260"/>
              <a:ext cx="1437" cy="1437"/>
            </a:xfrm>
            <a:prstGeom prst="ellipse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983" y="663"/>
              <a:ext cx="191" cy="6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叁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797" y="585"/>
              <a:ext cx="3552" cy="8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课文讲解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498600" y="3926342"/>
            <a:ext cx="3168015" cy="912495"/>
            <a:chOff x="360" y="260"/>
            <a:chExt cx="4989" cy="143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 cstate="email">
              <a:grayscl/>
            </a:blip>
            <a:srcRect/>
            <a:stretch>
              <a:fillRect/>
            </a:stretch>
          </p:blipFill>
          <p:spPr>
            <a:xfrm>
              <a:off x="360" y="260"/>
              <a:ext cx="1437" cy="1437"/>
            </a:xfrm>
            <a:prstGeom prst="ellipse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983" y="663"/>
              <a:ext cx="191" cy="6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肆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797" y="585"/>
              <a:ext cx="3552" cy="8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课堂小结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498600" y="4879933"/>
            <a:ext cx="3168015" cy="912495"/>
            <a:chOff x="360" y="260"/>
            <a:chExt cx="4989" cy="1437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 cstate="email">
              <a:grayscl/>
            </a:blip>
            <a:srcRect/>
            <a:stretch>
              <a:fillRect/>
            </a:stretch>
          </p:blipFill>
          <p:spPr>
            <a:xfrm>
              <a:off x="360" y="260"/>
              <a:ext cx="1437" cy="1437"/>
            </a:xfrm>
            <a:prstGeom prst="ellipse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83" y="663"/>
              <a:ext cx="191" cy="6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伍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797" y="585"/>
              <a:ext cx="3552" cy="8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课堂练习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课前导读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16020" y="1337190"/>
            <a:ext cx="3439960" cy="649724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635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谜    语</a:t>
            </a:r>
          </a:p>
        </p:txBody>
      </p:sp>
      <p:sp>
        <p:nvSpPr>
          <p:cNvPr id="4" name="矩形 3"/>
          <p:cNvSpPr/>
          <p:nvPr/>
        </p:nvSpPr>
        <p:spPr>
          <a:xfrm>
            <a:off x="1465262" y="2692741"/>
            <a:ext cx="3502546" cy="2677656"/>
          </a:xfrm>
          <a:prstGeom prst="rect">
            <a:avLst/>
          </a:prstGeom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60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cs typeface="+mn-ea"/>
                <a:sym typeface="+mn-lt"/>
              </a:rPr>
              <a:t>有个老公公，</a:t>
            </a:r>
            <a:endParaRPr kumimoji="0" lang="en-US" altLang="zh-CN" sz="2800" b="0" i="0" u="none" strike="noStrike" kern="1200" cap="none" spc="60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60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cs typeface="+mn-ea"/>
                <a:sym typeface="+mn-lt"/>
              </a:rPr>
              <a:t>胡子蓬蓬松，</a:t>
            </a:r>
            <a:endParaRPr kumimoji="0" lang="en-US" altLang="zh-CN" sz="2800" b="0" i="0" u="none" strike="noStrike" kern="1200" cap="none" spc="60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60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cs typeface="+mn-ea"/>
                <a:sym typeface="+mn-lt"/>
              </a:rPr>
              <a:t>洗个热水澡，</a:t>
            </a:r>
            <a:endParaRPr kumimoji="0" lang="en-US" altLang="zh-CN" sz="2800" b="0" i="0" u="none" strike="noStrike" kern="1200" cap="none" spc="60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60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cs typeface="+mn-ea"/>
                <a:sym typeface="+mn-lt"/>
              </a:rPr>
              <a:t>浑身红彤彤。</a:t>
            </a:r>
            <a:endParaRPr kumimoji="0" lang="zh-CN" altLang="en-US" sz="28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41194" y="5253549"/>
            <a:ext cx="2553905" cy="668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谜  底（       ）</a:t>
            </a:r>
          </a:p>
        </p:txBody>
      </p:sp>
      <p:sp>
        <p:nvSpPr>
          <p:cNvPr id="6" name="矩形 5"/>
          <p:cNvSpPr/>
          <p:nvPr/>
        </p:nvSpPr>
        <p:spPr>
          <a:xfrm>
            <a:off x="8512440" y="5400887"/>
            <a:ext cx="553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虾</a:t>
            </a:r>
          </a:p>
        </p:txBody>
      </p:sp>
      <p:pic>
        <p:nvPicPr>
          <p:cNvPr id="7" name="Picture 2" descr="https://ss1.bdstatic.com/70cFuXSh_Q1YnxGkpoWK1HF6hhy/it/u=1333380003,1765430642&amp;fm=26&amp;gp=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2" y="2473602"/>
            <a:ext cx="3039679" cy="2510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课前导读</a:t>
            </a:r>
          </a:p>
        </p:txBody>
      </p:sp>
      <p:sp>
        <p:nvSpPr>
          <p:cNvPr id="8" name="矩形 7"/>
          <p:cNvSpPr/>
          <p:nvPr/>
        </p:nvSpPr>
        <p:spPr>
          <a:xfrm>
            <a:off x="4722304" y="2193175"/>
            <a:ext cx="6009196" cy="2243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虾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是一种生活在水中的节肢 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动物，属节肢动物甲壳类，种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类很多，包括南极红虾、青虾、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河虾、草虾、对虾、明虾、龙虾等。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2413000"/>
            <a:ext cx="2484648" cy="19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课前导读</a:t>
            </a:r>
          </a:p>
        </p:txBody>
      </p:sp>
      <p:sp>
        <p:nvSpPr>
          <p:cNvPr id="3" name="矩形 2"/>
          <p:cNvSpPr/>
          <p:nvPr/>
        </p:nvSpPr>
        <p:spPr>
          <a:xfrm>
            <a:off x="6949119" y="3300264"/>
            <a:ext cx="4108023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思考：课文是从哪几方面描写小虾的？</a:t>
            </a:r>
          </a:p>
        </p:txBody>
      </p:sp>
      <p:sp>
        <p:nvSpPr>
          <p:cNvPr id="4" name="矩形 3"/>
          <p:cNvSpPr/>
          <p:nvPr/>
        </p:nvSpPr>
        <p:spPr>
          <a:xfrm>
            <a:off x="5005958" y="1443832"/>
            <a:ext cx="1943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听 读 课 文</a:t>
            </a:r>
          </a:p>
        </p:txBody>
      </p:sp>
      <p:pic>
        <p:nvPicPr>
          <p:cNvPr id="5" name="小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802" r="-10"/>
          <a:stretch>
            <a:fillRect/>
          </a:stretch>
        </p:blipFill>
        <p:spPr>
          <a:xfrm>
            <a:off x="734422" y="2458040"/>
            <a:ext cx="5513978" cy="3076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课前导读</a:t>
            </a:r>
          </a:p>
        </p:txBody>
      </p:sp>
      <p:sp>
        <p:nvSpPr>
          <p:cNvPr id="3" name="矩形 2"/>
          <p:cNvSpPr/>
          <p:nvPr/>
        </p:nvSpPr>
        <p:spPr>
          <a:xfrm>
            <a:off x="554905" y="2440377"/>
            <a:ext cx="8976360" cy="260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（1）不认识的字可以看拼音，或者请教老师和同学。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（2）读准每一个字的字音，圈出生字词；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（3）读通每个句子，读不通顺的多读几遍；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（4）给每个自然段写上序号。                                                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71095" y="168019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自读课文：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013" y="2622449"/>
            <a:ext cx="3029373" cy="4010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1092474" y="1766916"/>
            <a:ext cx="12248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gāng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            </a:t>
            </a:r>
          </a:p>
        </p:txBody>
      </p:sp>
      <p:sp>
        <p:nvSpPr>
          <p:cNvPr id="4" name="矩形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05958" y="2481279"/>
            <a:ext cx="90622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水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缸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空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隙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掀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开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末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端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搏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斗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2025E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883312" y="1802367"/>
            <a:ext cx="984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xì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802126" y="3473850"/>
            <a:ext cx="218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fù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qiái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25382" y="1046921"/>
            <a:ext cx="2424430" cy="890171"/>
          </a:xfrm>
          <a:prstGeom prst="cloudCallout">
            <a:avLst>
              <a:gd name="adj1" fmla="val 24159"/>
              <a:gd name="adj2" fmla="val 196358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cs typeface="+mn-ea"/>
                <a:sym typeface="+mn-lt"/>
              </a:rPr>
              <a:t>我会认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3507256" y="3050063"/>
            <a:ext cx="10237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jiào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矩形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4422" y="4091407"/>
            <a:ext cx="58037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一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副钳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子    比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较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腹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859205" y="1864987"/>
            <a:ext cx="13436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xiān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4193435" y="3480950"/>
            <a:ext cx="1023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fù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082608" y="1870286"/>
            <a:ext cx="1319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mò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6781369" y="1850930"/>
            <a:ext cx="1319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bó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013" y="2622449"/>
            <a:ext cx="3029373" cy="4010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16" name="矩形 15"/>
          <p:cNvSpPr/>
          <p:nvPr/>
        </p:nvSpPr>
        <p:spPr>
          <a:xfrm>
            <a:off x="1030037" y="2396423"/>
            <a:ext cx="9889246" cy="2940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空隙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                                    浑身、全身。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通体                                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追赶。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追逐                                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徒手或用刀、枪等激烈地打斗。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搏斗                               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中间空着的地方。                                        </a:t>
            </a:r>
          </a:p>
        </p:txBody>
      </p:sp>
      <p:sp>
        <p:nvSpPr>
          <p:cNvPr id="17" name="矩形 16"/>
          <p:cNvSpPr/>
          <p:nvPr/>
        </p:nvSpPr>
        <p:spPr>
          <a:xfrm>
            <a:off x="734422" y="1532420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把词语和意思用线连起来。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1880465" y="2967149"/>
            <a:ext cx="3147147" cy="201169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1835785" y="2967150"/>
            <a:ext cx="3319129" cy="73173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1861159" y="3711088"/>
            <a:ext cx="3293755" cy="65326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880464" y="4386861"/>
            <a:ext cx="3274450" cy="74999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整体感知</a:t>
            </a: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1016397" y="3475323"/>
            <a:ext cx="5495982" cy="6715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课文时从哪几方面写小虾的？</a:t>
            </a:r>
          </a:p>
        </p:txBody>
      </p:sp>
      <p:sp>
        <p:nvSpPr>
          <p:cNvPr id="11" name="矩形 5"/>
          <p:cNvSpPr/>
          <p:nvPr/>
        </p:nvSpPr>
        <p:spPr>
          <a:xfrm>
            <a:off x="1016397" y="2474788"/>
            <a:ext cx="5816632" cy="954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再读课文，想一想：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3" name="Picture 2" descr="http://a0.att.hudong.com/22/89/300001344103131434894594255_9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29" y="1502210"/>
            <a:ext cx="3987252" cy="3878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01weam4">
      <a:majorFont>
        <a:latin typeface="Arial"/>
        <a:ea typeface="思源黑体 CN Regular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829</Words>
  <Application>Microsoft Office PowerPoint</Application>
  <PresentationFormat>宽屏</PresentationFormat>
  <Paragraphs>105</Paragraphs>
  <Slides>18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3" baseType="lpstr">
      <vt:lpstr>Arial</vt:lpstr>
      <vt:lpstr>Wingdings</vt:lpstr>
      <vt:lpstr>思源黑体 CN Regular</vt:lpstr>
      <vt:lpstr>FandolFang R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2021-05-10T00:53:21Z</dcterms:created>
  <dcterms:modified xsi:type="dcterms:W3CDTF">2023-01-10T07:28:38Z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56B7225876B8478281B83B9E340B9738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