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1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84" r:id="rId2"/>
    <p:sldId id="285" r:id="rId3"/>
    <p:sldId id="286" r:id="rId4"/>
    <p:sldId id="287" r:id="rId5"/>
    <p:sldId id="288" r:id="rId6"/>
    <p:sldId id="289" r:id="rId7"/>
    <p:sldId id="290" r:id="rId8"/>
    <p:sldId id="291" r:id="rId9"/>
    <p:sldId id="292" r:id="rId10"/>
    <p:sldId id="293" r:id="rId11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33"/>
    <a:srgbClr val="2929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6" d="100"/>
        <a:sy n="12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34DC55-E3E2-499E-B82A-48083B704753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6FF5AF-210D-4B2B-A8BD-D53A6AEED4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6FF5AF-210D-4B2B-A8BD-D53A6AEED47B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4638" y="142875"/>
            <a:ext cx="2051050" cy="623887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68313" y="142875"/>
            <a:ext cx="6003925" cy="623887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68313" y="1441450"/>
            <a:ext cx="4027487" cy="494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441450"/>
            <a:ext cx="4027488" cy="494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矩形 1"/>
          <p:cNvSpPr>
            <a:spLocks noChangeArrowheads="1"/>
          </p:cNvSpPr>
          <p:nvPr/>
        </p:nvSpPr>
        <p:spPr bwMode="auto">
          <a:xfrm>
            <a:off x="0" y="0"/>
            <a:ext cx="9144000" cy="908050"/>
          </a:xfrm>
          <a:prstGeom prst="rect">
            <a:avLst/>
          </a:prstGeom>
          <a:gradFill rotWithShape="1">
            <a:gsLst>
              <a:gs pos="0">
                <a:srgbClr val="B7D9FF"/>
              </a:gs>
              <a:gs pos="35001">
                <a:srgbClr val="CBE3FF"/>
              </a:gs>
              <a:gs pos="100000">
                <a:srgbClr val="E8F3FF"/>
              </a:gs>
            </a:gsLst>
            <a:lin ang="5400000" scaled="1"/>
          </a:gradFill>
          <a:ln w="9525">
            <a:noFill/>
            <a:miter lim="800000"/>
          </a:ln>
          <a:effectLst>
            <a:outerShdw dist="20000" dir="5400000" algn="ctr" rotWithShape="0">
              <a:srgbClr val="000000">
                <a:alpha val="25000"/>
              </a:srgbClr>
            </a:outerShdw>
          </a:effectLst>
        </p:spPr>
        <p:txBody>
          <a:bodyPr lIns="92199" tIns="46099" rIns="92199" bIns="46099" anchor="ctr"/>
          <a:lstStyle/>
          <a:p>
            <a:pPr algn="ctr">
              <a:defRPr/>
            </a:pPr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42875"/>
            <a:ext cx="8207375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199" tIns="46099" rIns="92199" bIns="46099" numCol="1" anchor="ctr" anchorCtr="0" compatLnSpc="1"/>
          <a:lstStyle/>
          <a:p>
            <a:pPr lvl="0"/>
            <a:r>
              <a:rPr lang="zh-CN" smtClean="0"/>
              <a:t>标题文本样式：微软雅黑</a:t>
            </a:r>
            <a:r>
              <a:rPr lang="zh-CN" altLang="zh-CN" smtClean="0"/>
              <a:t>/26</a:t>
            </a:r>
            <a:r>
              <a:rPr lang="zh-CN" smtClean="0"/>
              <a:t>号  </a:t>
            </a:r>
            <a:r>
              <a:rPr lang="zh-CN" altLang="zh-CN" smtClean="0"/>
              <a:t>Arial/26pt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441450"/>
            <a:ext cx="8207375" cy="494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199" tIns="46099" rIns="92199" bIns="46099" numCol="1" anchor="t" anchorCtr="0" compatLnSpc="1"/>
          <a:lstStyle/>
          <a:p>
            <a:pPr lvl="0"/>
            <a:r>
              <a:rPr lang="zh-CN" smtClean="0"/>
              <a:t>第一级内容文本样式：微软雅黑</a:t>
            </a:r>
            <a:r>
              <a:rPr lang="zh-CN" altLang="zh-CN" smtClean="0"/>
              <a:t>/20</a:t>
            </a:r>
            <a:r>
              <a:rPr lang="zh-CN" smtClean="0"/>
              <a:t>号  </a:t>
            </a:r>
            <a:r>
              <a:rPr lang="zh-CN" altLang="zh-CN" smtClean="0"/>
              <a:t>Arial/20pt</a:t>
            </a:r>
          </a:p>
          <a:p>
            <a:pPr lvl="1"/>
            <a:r>
              <a:rPr lang="zh-CN" smtClean="0"/>
              <a:t>第二级内容文本样式：微软雅黑</a:t>
            </a:r>
            <a:r>
              <a:rPr lang="zh-CN" altLang="zh-CN" smtClean="0"/>
              <a:t>/18</a:t>
            </a:r>
            <a:r>
              <a:rPr lang="zh-CN" smtClean="0"/>
              <a:t>号  </a:t>
            </a:r>
            <a:r>
              <a:rPr lang="zh-CN" altLang="zh-CN" smtClean="0"/>
              <a:t>Arial/18pt</a:t>
            </a:r>
          </a:p>
          <a:p>
            <a:pPr lvl="2"/>
            <a:r>
              <a:rPr lang="zh-CN" smtClean="0"/>
              <a:t>第三级内容文本样式：微软雅黑</a:t>
            </a:r>
            <a:r>
              <a:rPr lang="zh-CN" altLang="zh-CN" smtClean="0"/>
              <a:t>/16</a:t>
            </a:r>
            <a:r>
              <a:rPr lang="zh-CN" smtClean="0"/>
              <a:t>号  </a:t>
            </a:r>
            <a:r>
              <a:rPr lang="zh-CN" altLang="zh-CN" smtClean="0"/>
              <a:t>Arial/16pt</a:t>
            </a:r>
          </a:p>
          <a:p>
            <a:pPr lvl="3"/>
            <a:r>
              <a:rPr lang="zh-CN" smtClean="0"/>
              <a:t>第四级内容文本样式：微软雅黑</a:t>
            </a:r>
            <a:r>
              <a:rPr lang="zh-CN" altLang="zh-CN" smtClean="0"/>
              <a:t>/14</a:t>
            </a:r>
            <a:r>
              <a:rPr lang="zh-CN" smtClean="0"/>
              <a:t>号  </a:t>
            </a:r>
            <a:r>
              <a:rPr lang="zh-CN" altLang="zh-CN" smtClean="0"/>
              <a:t>Arial/14pt</a:t>
            </a:r>
          </a:p>
          <a:p>
            <a:pPr lvl="4"/>
            <a:r>
              <a:rPr lang="zh-CN" smtClean="0"/>
              <a:t>第五级内容文本样式：微软雅黑</a:t>
            </a:r>
            <a:r>
              <a:rPr lang="zh-CN" altLang="zh-CN" smtClean="0"/>
              <a:t>/12</a:t>
            </a:r>
            <a:r>
              <a:rPr lang="zh-CN" smtClean="0"/>
              <a:t>号  </a:t>
            </a:r>
            <a:r>
              <a:rPr lang="zh-CN" altLang="zh-CN" smtClean="0"/>
              <a:t>Arial/12pt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l" defTabSz="922655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54FA9"/>
          </a:solidFill>
          <a:latin typeface="+mj-lt"/>
          <a:ea typeface="+mj-ea"/>
          <a:cs typeface="+mj-cs"/>
        </a:defRPr>
      </a:lvl1pPr>
      <a:lvl2pPr algn="l" defTabSz="922655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54FA9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l" defTabSz="922655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54FA9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l" defTabSz="922655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54FA9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l" defTabSz="922655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54FA9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l" defTabSz="922655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54FA9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4400" algn="l" defTabSz="922655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54FA9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1600" algn="l" defTabSz="922655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54FA9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8800" algn="l" defTabSz="922655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54FA9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182880" indent="-182880" algn="l" defTabSz="922655" rtl="0" eaLnBrk="1" fontAlgn="ctr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546100" indent="-182880" algn="l" defTabSz="922655" rtl="0" eaLnBrk="1" fontAlgn="ctr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2800">
          <a:solidFill>
            <a:schemeClr val="tx1"/>
          </a:solidFill>
          <a:latin typeface="+mn-lt"/>
          <a:ea typeface="+mn-ea"/>
        </a:defRPr>
      </a:lvl2pPr>
      <a:lvl3pPr marL="903605" indent="-176530" algn="l" defTabSz="922655" rtl="0" eaLnBrk="1" fontAlgn="ctr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1600">
          <a:solidFill>
            <a:schemeClr val="tx1"/>
          </a:solidFill>
          <a:latin typeface="+mn-lt"/>
          <a:ea typeface="+mn-ea"/>
        </a:defRPr>
      </a:lvl3pPr>
      <a:lvl4pPr marL="1266825" indent="-184150" algn="l" defTabSz="922655" rtl="0" eaLnBrk="1" fontAlgn="ctr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1400">
          <a:solidFill>
            <a:schemeClr val="tx1"/>
          </a:solidFill>
          <a:latin typeface="+mn-lt"/>
          <a:ea typeface="+mn-ea"/>
        </a:defRPr>
      </a:lvl4pPr>
      <a:lvl5pPr marL="1631950" indent="-186055" algn="l" defTabSz="922655" rtl="0" eaLnBrk="1" fontAlgn="ctr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1200">
          <a:solidFill>
            <a:schemeClr val="tx1"/>
          </a:solidFill>
          <a:latin typeface="+mn-lt"/>
          <a:ea typeface="+mn-ea"/>
        </a:defRPr>
      </a:lvl5pPr>
      <a:lvl6pPr marL="2089150" indent="-186055" algn="l" defTabSz="922655" rtl="0" eaLnBrk="1" fontAlgn="ctr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1200">
          <a:solidFill>
            <a:schemeClr val="tx1"/>
          </a:solidFill>
          <a:latin typeface="+mn-lt"/>
          <a:ea typeface="+mn-ea"/>
        </a:defRPr>
      </a:lvl6pPr>
      <a:lvl7pPr marL="2546350" indent="-186055" algn="l" defTabSz="922655" rtl="0" eaLnBrk="1" fontAlgn="ctr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1200">
          <a:solidFill>
            <a:schemeClr val="tx1"/>
          </a:solidFill>
          <a:latin typeface="+mn-lt"/>
          <a:ea typeface="+mn-ea"/>
        </a:defRPr>
      </a:lvl7pPr>
      <a:lvl8pPr marL="3003550" indent="-186055" algn="l" defTabSz="922655" rtl="0" eaLnBrk="1" fontAlgn="ctr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1200">
          <a:solidFill>
            <a:schemeClr val="tx1"/>
          </a:solidFill>
          <a:latin typeface="+mn-lt"/>
          <a:ea typeface="+mn-ea"/>
        </a:defRPr>
      </a:lvl8pPr>
      <a:lvl9pPr marL="3460750" indent="-186055" algn="l" defTabSz="922655" rtl="0" eaLnBrk="1" fontAlgn="ctr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1.mp3"/><Relationship Id="rId13" Type="http://schemas.microsoft.com/office/2007/relationships/media" Target="../media/media4.mp3"/><Relationship Id="rId18" Type="http://schemas.openxmlformats.org/officeDocument/2006/relationships/audio" Target="../media/media6.mp3"/><Relationship Id="rId26" Type="http://schemas.openxmlformats.org/officeDocument/2006/relationships/audio" Target="../media/media10.mp3"/><Relationship Id="rId3" Type="http://schemas.openxmlformats.org/officeDocument/2006/relationships/tags" Target="../tags/tag3.xml"/><Relationship Id="rId21" Type="http://schemas.microsoft.com/office/2007/relationships/media" Target="../media/media8.mp3"/><Relationship Id="rId7" Type="http://schemas.microsoft.com/office/2007/relationships/media" Target="../media/media1.mp3"/><Relationship Id="rId12" Type="http://schemas.openxmlformats.org/officeDocument/2006/relationships/audio" Target="../media/media3.mp3"/><Relationship Id="rId17" Type="http://schemas.microsoft.com/office/2007/relationships/media" Target="../media/media6.mp3"/><Relationship Id="rId25" Type="http://schemas.microsoft.com/office/2007/relationships/media" Target="../media/media10.mp3"/><Relationship Id="rId2" Type="http://schemas.openxmlformats.org/officeDocument/2006/relationships/tags" Target="../tags/tag2.xml"/><Relationship Id="rId16" Type="http://schemas.openxmlformats.org/officeDocument/2006/relationships/audio" Target="../media/media5.mp3"/><Relationship Id="rId20" Type="http://schemas.openxmlformats.org/officeDocument/2006/relationships/audio" Target="../media/media7.mp3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microsoft.com/office/2007/relationships/media" Target="../media/media3.mp3"/><Relationship Id="rId24" Type="http://schemas.openxmlformats.org/officeDocument/2006/relationships/audio" Target="../media/media9.mp3"/><Relationship Id="rId5" Type="http://schemas.openxmlformats.org/officeDocument/2006/relationships/tags" Target="../tags/tag5.xml"/><Relationship Id="rId15" Type="http://schemas.microsoft.com/office/2007/relationships/media" Target="../media/media5.mp3"/><Relationship Id="rId23" Type="http://schemas.microsoft.com/office/2007/relationships/media" Target="../media/media9.mp3"/><Relationship Id="rId28" Type="http://schemas.openxmlformats.org/officeDocument/2006/relationships/image" Target="../media/image2.png"/><Relationship Id="rId10" Type="http://schemas.openxmlformats.org/officeDocument/2006/relationships/audio" Target="../media/media2.mp3"/><Relationship Id="rId19" Type="http://schemas.microsoft.com/office/2007/relationships/media" Target="../media/media7.mp3"/><Relationship Id="rId4" Type="http://schemas.openxmlformats.org/officeDocument/2006/relationships/tags" Target="../tags/tag4.xml"/><Relationship Id="rId9" Type="http://schemas.microsoft.com/office/2007/relationships/media" Target="../media/media2.mp3"/><Relationship Id="rId14" Type="http://schemas.openxmlformats.org/officeDocument/2006/relationships/audio" Target="../media/media4.mp3"/><Relationship Id="rId22" Type="http://schemas.openxmlformats.org/officeDocument/2006/relationships/audio" Target="../media/media8.mp3"/><Relationship Id="rId27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11.mp3"/><Relationship Id="rId3" Type="http://schemas.openxmlformats.org/officeDocument/2006/relationships/tags" Target="../tags/tag9.xml"/><Relationship Id="rId7" Type="http://schemas.microsoft.com/office/2007/relationships/media" Target="../media/media11.mp3"/><Relationship Id="rId12" Type="http://schemas.openxmlformats.org/officeDocument/2006/relationships/image" Target="../media/image2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11" Type="http://schemas.openxmlformats.org/officeDocument/2006/relationships/image" Target="../media/image4.png"/><Relationship Id="rId5" Type="http://schemas.openxmlformats.org/officeDocument/2006/relationships/tags" Target="../tags/tag11.xml"/><Relationship Id="rId10" Type="http://schemas.openxmlformats.org/officeDocument/2006/relationships/image" Target="../media/image3.png"/><Relationship Id="rId4" Type="http://schemas.openxmlformats.org/officeDocument/2006/relationships/tags" Target="../tags/tag10.xml"/><Relationship Id="rId9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3" Type="http://schemas.openxmlformats.org/officeDocument/2006/relationships/tags" Target="../tags/tag15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tags" Target="../tags/tag18.xml"/><Relationship Id="rId5" Type="http://schemas.openxmlformats.org/officeDocument/2006/relationships/tags" Target="../tags/tag17.xml"/><Relationship Id="rId4" Type="http://schemas.openxmlformats.org/officeDocument/2006/relationships/tags" Target="../tags/tag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5" Type="http://schemas.openxmlformats.org/officeDocument/2006/relationships/tags" Target="../tags/tag23.xml"/><Relationship Id="rId4" Type="http://schemas.openxmlformats.org/officeDocument/2006/relationships/tags" Target="../tags/tag2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tags" Target="../tags/tag30.xml"/><Relationship Id="rId5" Type="http://schemas.openxmlformats.org/officeDocument/2006/relationships/tags" Target="../tags/tag29.xml"/><Relationship Id="rId4" Type="http://schemas.openxmlformats.org/officeDocument/2006/relationships/tags" Target="../tags/tag2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tags" Target="../tags/tag36.xml"/><Relationship Id="rId5" Type="http://schemas.openxmlformats.org/officeDocument/2006/relationships/tags" Target="../tags/tag35.xml"/><Relationship Id="rId4" Type="http://schemas.openxmlformats.org/officeDocument/2006/relationships/tags" Target="../tags/tag3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tags" Target="../tags/tag42.xml"/><Relationship Id="rId5" Type="http://schemas.openxmlformats.org/officeDocument/2006/relationships/tags" Target="../tags/tag41.xml"/><Relationship Id="rId4" Type="http://schemas.openxmlformats.org/officeDocument/2006/relationships/tags" Target="../tags/tag4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3"/>
          <p:cNvSpPr txBox="1">
            <a:spLocks noChangeArrowheads="1"/>
          </p:cNvSpPr>
          <p:nvPr/>
        </p:nvSpPr>
        <p:spPr bwMode="auto">
          <a:xfrm>
            <a:off x="0" y="1447800"/>
            <a:ext cx="9144000" cy="2431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200000"/>
              </a:lnSpc>
            </a:pPr>
            <a:r>
              <a:rPr lang="en-US" altLang="zh-CN" sz="2800" dirty="0">
                <a:cs typeface="Times New Roman" panose="02020603050405020304" pitchFamily="18" charset="0"/>
              </a:rPr>
              <a:t>Unit 8 </a:t>
            </a:r>
            <a:r>
              <a:rPr lang="en-US" altLang="zh-CN" sz="2800" dirty="0"/>
              <a:t>Countries around the World</a:t>
            </a:r>
            <a:endParaRPr lang="en-US" altLang="zh-CN" sz="2800" dirty="0"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200000"/>
              </a:lnSpc>
            </a:pPr>
            <a:r>
              <a:rPr lang="en-US" altLang="zh-CN" sz="4800" dirty="0">
                <a:cs typeface="Times New Roman" panose="02020603050405020304" pitchFamily="18" charset="0"/>
              </a:rPr>
              <a:t>Lesson 43 Directions</a:t>
            </a:r>
            <a:endParaRPr lang="zh-CN" altLang="en-US" sz="4800" dirty="0"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924754" y="5562600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3"/>
          <p:cNvSpPr txBox="1">
            <a:spLocks noChangeArrowheads="1"/>
          </p:cNvSpPr>
          <p:nvPr/>
        </p:nvSpPr>
        <p:spPr bwMode="auto">
          <a:xfrm>
            <a:off x="3124200" y="1742018"/>
            <a:ext cx="31242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9600">
                <a:solidFill>
                  <a:srgbClr val="333333"/>
                </a:solidFill>
                <a:latin typeface="华文行楷" panose="02010800040101010101" pitchFamily="2" charset="-122"/>
                <a:ea typeface="华文行楷" panose="02010800040101010101" pitchFamily="2" charset="-122"/>
                <a:cs typeface="Arial Unicode MS" panose="020B0604020202020204" pitchFamily="34" charset="-122"/>
              </a:rPr>
              <a:t>再见</a:t>
            </a: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>
            <p:custDataLst>
              <p:tags r:id="rId1"/>
            </p:custDataLst>
          </p:nvPr>
        </p:nvSpPr>
        <p:spPr>
          <a:xfrm>
            <a:off x="0" y="279400"/>
            <a:ext cx="3196520" cy="636195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pPr algn="ctr"/>
            <a:r>
              <a:rPr lang="en-US" altLang="zh-CN" sz="3200" b="1" dirty="0">
                <a:gradFill flip="none" rotWithShape="1">
                  <a:gsLst>
                    <a:gs pos="0">
                      <a:srgbClr val="E32D91">
                        <a:lumMod val="50000"/>
                      </a:srgbClr>
                    </a:gs>
                    <a:gs pos="50000">
                      <a:srgbClr val="E32D91"/>
                    </a:gs>
                    <a:gs pos="50000">
                      <a:srgbClr val="E32D91">
                        <a:lumMod val="50000"/>
                      </a:srgbClr>
                    </a:gs>
                    <a:gs pos="100000">
                      <a:srgbClr val="E32D91"/>
                    </a:gs>
                  </a:gsLst>
                  <a:lin ang="5400000" scaled="1"/>
                  <a:tileRect/>
                </a:gradFill>
                <a:latin typeface="Segoe Print" panose="02000600000000000000" pitchFamily="2" charset="0"/>
                <a:ea typeface="华文隶书" panose="02010800040101010101" pitchFamily="2" charset="-122"/>
              </a:rPr>
              <a:t>New words</a:t>
            </a:r>
            <a:endParaRPr lang="zh-CN" altLang="en-US" sz="3200" b="1" dirty="0">
              <a:gradFill flip="none" rotWithShape="1">
                <a:gsLst>
                  <a:gs pos="0">
                    <a:srgbClr val="E32D91">
                      <a:lumMod val="50000"/>
                    </a:srgbClr>
                  </a:gs>
                  <a:gs pos="50000">
                    <a:srgbClr val="E32D91"/>
                  </a:gs>
                  <a:gs pos="50000">
                    <a:srgbClr val="E32D91">
                      <a:lumMod val="50000"/>
                    </a:srgbClr>
                  </a:gs>
                  <a:gs pos="100000">
                    <a:srgbClr val="E32D91"/>
                  </a:gs>
                </a:gsLst>
                <a:lin ang="5400000" scaled="1"/>
                <a:tileRect/>
              </a:gradFill>
              <a:latin typeface="Segoe Print" panose="02000600000000000000" pitchFamily="2" charset="0"/>
              <a:ea typeface="华文隶书" panose="02010800040101010101" pitchFamily="2" charset="-122"/>
            </a:endParaRPr>
          </a:p>
        </p:txBody>
      </p:sp>
      <p:sp>
        <p:nvSpPr>
          <p:cNvPr id="11" name="文本框 10"/>
          <p:cNvSpPr txBox="1"/>
          <p:nvPr>
            <p:custDataLst>
              <p:tags r:id="rId2"/>
            </p:custDataLst>
          </p:nvPr>
        </p:nvSpPr>
        <p:spPr>
          <a:xfrm>
            <a:off x="76200" y="1088344"/>
            <a:ext cx="3048000" cy="308657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endParaRPr lang="en-US" altLang="zh-CN" sz="3200" dirty="0">
              <a:solidFill>
                <a:srgbClr val="C0C0C0"/>
              </a:solidFill>
              <a:latin typeface="Gungsuh" panose="02030600000101010101" pitchFamily="18" charset="-127"/>
              <a:ea typeface="微软雅黑" panose="020B0503020204020204" pitchFamily="34" charset="-122"/>
            </a:endParaRPr>
          </a:p>
        </p:txBody>
      </p:sp>
      <p:cxnSp>
        <p:nvCxnSpPr>
          <p:cNvPr id="12" name="直接连接符 11"/>
          <p:cNvCxnSpPr/>
          <p:nvPr>
            <p:custDataLst>
              <p:tags r:id="rId3"/>
            </p:custDataLst>
          </p:nvPr>
        </p:nvCxnSpPr>
        <p:spPr>
          <a:xfrm>
            <a:off x="152400" y="1295400"/>
            <a:ext cx="3048000" cy="0"/>
          </a:xfrm>
          <a:prstGeom prst="line">
            <a:avLst/>
          </a:prstGeom>
          <a:noFill/>
          <a:ln w="19050" cap="flat" cmpd="sng" algn="ctr">
            <a:gradFill flip="none" rotWithShape="1">
              <a:gsLst>
                <a:gs pos="0">
                  <a:sysClr val="window" lastClr="FFFFFF">
                    <a:alpha val="0"/>
                  </a:sysClr>
                </a:gs>
                <a:gs pos="50000">
                  <a:srgbClr val="E32D91"/>
                </a:gs>
                <a:gs pos="100000">
                  <a:sysClr val="window" lastClr="FFFFFF">
                    <a:alpha val="0"/>
                  </a:sysClr>
                </a:gs>
              </a:gsLst>
              <a:lin ang="0" scaled="1"/>
              <a:tileRect/>
            </a:gradFill>
            <a:prstDash val="solid"/>
            <a:miter lim="800000"/>
          </a:ln>
          <a:effectLst/>
        </p:spPr>
      </p:cxnSp>
      <p:cxnSp>
        <p:nvCxnSpPr>
          <p:cNvPr id="13" name="直接连接符 12"/>
          <p:cNvCxnSpPr/>
          <p:nvPr>
            <p:custDataLst>
              <p:tags r:id="rId4"/>
            </p:custDataLst>
          </p:nvPr>
        </p:nvCxnSpPr>
        <p:spPr>
          <a:xfrm>
            <a:off x="76199" y="1097869"/>
            <a:ext cx="1368467" cy="0"/>
          </a:xfrm>
          <a:prstGeom prst="line">
            <a:avLst/>
          </a:prstGeom>
          <a:noFill/>
          <a:ln w="19050" cap="flat" cmpd="sng" algn="ctr">
            <a:gradFill flip="none" rotWithShape="1">
              <a:gsLst>
                <a:gs pos="0">
                  <a:srgbClr val="E32D91"/>
                </a:gs>
                <a:gs pos="100000">
                  <a:sysClr val="window" lastClr="FFFFFF">
                    <a:alpha val="0"/>
                  </a:sysClr>
                </a:gs>
              </a:gsLst>
              <a:lin ang="10800000" scaled="1"/>
              <a:tileRect/>
            </a:gradFill>
            <a:prstDash val="solid"/>
            <a:miter lim="800000"/>
          </a:ln>
          <a:effectLst/>
        </p:spPr>
      </p:cxnSp>
      <p:cxnSp>
        <p:nvCxnSpPr>
          <p:cNvPr id="14" name="直接连接符 13"/>
          <p:cNvCxnSpPr/>
          <p:nvPr>
            <p:custDataLst>
              <p:tags r:id="rId5"/>
            </p:custDataLst>
          </p:nvPr>
        </p:nvCxnSpPr>
        <p:spPr>
          <a:xfrm>
            <a:off x="1898756" y="1097869"/>
            <a:ext cx="1368467" cy="0"/>
          </a:xfrm>
          <a:prstGeom prst="line">
            <a:avLst/>
          </a:prstGeom>
          <a:noFill/>
          <a:ln w="19050" cap="flat" cmpd="sng" algn="ctr">
            <a:gradFill flip="none" rotWithShape="1">
              <a:gsLst>
                <a:gs pos="0">
                  <a:srgbClr val="E32D91"/>
                </a:gs>
                <a:gs pos="100000">
                  <a:sysClr val="window" lastClr="FFFFFF">
                    <a:alpha val="0"/>
                  </a:sysClr>
                </a:gs>
              </a:gsLst>
              <a:lin ang="0" scaled="1"/>
              <a:tileRect/>
            </a:gradFill>
            <a:prstDash val="solid"/>
            <a:miter lim="800000"/>
          </a:ln>
          <a:effectLst/>
        </p:spPr>
      </p:cxnSp>
      <p:sp>
        <p:nvSpPr>
          <p:cNvPr id="15" name="菱形 14"/>
          <p:cNvSpPr/>
          <p:nvPr>
            <p:custDataLst>
              <p:tags r:id="rId6"/>
            </p:custDataLst>
          </p:nvPr>
        </p:nvSpPr>
        <p:spPr>
          <a:xfrm>
            <a:off x="1629965" y="964520"/>
            <a:ext cx="184328" cy="172848"/>
          </a:xfrm>
          <a:prstGeom prst="diamond">
            <a:avLst/>
          </a:prstGeom>
          <a:solidFill>
            <a:srgbClr val="E32D9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200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5181600" y="1163033"/>
            <a:ext cx="3429000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indent="73025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200000"/>
              </a:lnSpc>
            </a:pPr>
            <a:r>
              <a:rPr kumimoji="0" lang="en-US" altLang="zh-CN" sz="1800" b="0" dirty="0" err="1"/>
              <a:t>n.&amp;adv</a:t>
            </a:r>
            <a:r>
              <a:rPr kumimoji="0" lang="en-US" altLang="zh-CN" sz="1800" b="0" dirty="0"/>
              <a:t>.</a:t>
            </a:r>
            <a:r>
              <a:rPr kumimoji="0" lang="zh-CN" altLang="en-US" sz="1800" b="0" dirty="0"/>
              <a:t>北方</a:t>
            </a:r>
            <a:endParaRPr kumimoji="0" lang="en-US" altLang="zh-CN" sz="1800" b="0" dirty="0"/>
          </a:p>
          <a:p>
            <a:pPr eaLnBrk="1" hangingPunct="1">
              <a:lnSpc>
                <a:spcPct val="200000"/>
              </a:lnSpc>
            </a:pPr>
            <a:r>
              <a:rPr kumimoji="0" lang="en-US" altLang="zh-CN" sz="1800" b="0" dirty="0" err="1"/>
              <a:t>n.&amp;adv</a:t>
            </a:r>
            <a:r>
              <a:rPr kumimoji="0" lang="en-US" altLang="zh-CN" sz="1800" b="0" dirty="0"/>
              <a:t>.</a:t>
            </a:r>
            <a:r>
              <a:rPr kumimoji="0" lang="zh-CN" altLang="en-US" sz="1800" b="0" dirty="0"/>
              <a:t>西方</a:t>
            </a:r>
            <a:endParaRPr kumimoji="0" lang="en-US" altLang="zh-CN" sz="1800" b="0" dirty="0"/>
          </a:p>
          <a:p>
            <a:pPr eaLnBrk="1" hangingPunct="1">
              <a:lnSpc>
                <a:spcPct val="200000"/>
              </a:lnSpc>
            </a:pPr>
            <a:r>
              <a:rPr kumimoji="0" lang="en-US" altLang="zh-CN" sz="1800" b="0" dirty="0" err="1"/>
              <a:t>n.&amp;adv</a:t>
            </a:r>
            <a:r>
              <a:rPr kumimoji="0" lang="en-US" altLang="zh-CN" sz="1800" b="0" dirty="0"/>
              <a:t>.</a:t>
            </a:r>
            <a:r>
              <a:rPr kumimoji="0" lang="zh-CN" altLang="en-US" sz="1800" b="0" dirty="0"/>
              <a:t>南方</a:t>
            </a:r>
            <a:endParaRPr kumimoji="0" lang="en-US" altLang="zh-CN" sz="1800" b="0" dirty="0"/>
          </a:p>
          <a:p>
            <a:pPr eaLnBrk="1" hangingPunct="1">
              <a:lnSpc>
                <a:spcPct val="200000"/>
              </a:lnSpc>
            </a:pPr>
            <a:r>
              <a:rPr kumimoji="0" lang="en-US" altLang="zh-CN" sz="1800" b="0" dirty="0" err="1"/>
              <a:t>n.&amp;adv</a:t>
            </a:r>
            <a:r>
              <a:rPr kumimoji="0" lang="en-US" altLang="zh-CN" sz="1800" b="0" dirty="0"/>
              <a:t>.</a:t>
            </a:r>
            <a:r>
              <a:rPr kumimoji="0" lang="zh-CN" altLang="en-US" sz="1800" b="0" dirty="0"/>
              <a:t>东方</a:t>
            </a:r>
            <a:endParaRPr kumimoji="0" lang="en-US" altLang="zh-CN" sz="1800" b="0" dirty="0"/>
          </a:p>
          <a:p>
            <a:pPr eaLnBrk="1" hangingPunct="1">
              <a:lnSpc>
                <a:spcPct val="200000"/>
              </a:lnSpc>
            </a:pPr>
            <a:r>
              <a:rPr kumimoji="0" lang="en-US" altLang="zh-CN" sz="1800" b="0" dirty="0"/>
              <a:t>n.</a:t>
            </a:r>
            <a:r>
              <a:rPr kumimoji="0" lang="zh-CN" altLang="en-US" sz="1800" b="0" dirty="0"/>
              <a:t>方向</a:t>
            </a:r>
            <a:endParaRPr kumimoji="0" lang="en-US" altLang="zh-CN" sz="1800" b="0" dirty="0"/>
          </a:p>
          <a:p>
            <a:pPr eaLnBrk="1" hangingPunct="1">
              <a:lnSpc>
                <a:spcPct val="200000"/>
              </a:lnSpc>
            </a:pPr>
            <a:r>
              <a:rPr kumimoji="0" lang="en-US" altLang="zh-CN" sz="1800" b="0" dirty="0"/>
              <a:t>v.</a:t>
            </a:r>
            <a:r>
              <a:rPr kumimoji="0" lang="zh-CN" altLang="en-US" sz="1800" b="0" dirty="0"/>
              <a:t>指；指向</a:t>
            </a:r>
            <a:endParaRPr kumimoji="0" lang="en-US" altLang="zh-CN" sz="1800" b="0" dirty="0"/>
          </a:p>
          <a:p>
            <a:pPr eaLnBrk="1" hangingPunct="1">
              <a:lnSpc>
                <a:spcPct val="200000"/>
              </a:lnSpc>
            </a:pPr>
            <a:r>
              <a:rPr kumimoji="0" lang="en-US" altLang="zh-CN" sz="1800" b="0" dirty="0"/>
              <a:t>n.</a:t>
            </a:r>
            <a:r>
              <a:rPr kumimoji="0" lang="zh-CN" altLang="en-US" sz="1800" b="0" dirty="0"/>
              <a:t>国家</a:t>
            </a:r>
            <a:endParaRPr kumimoji="0" lang="en-US" altLang="zh-CN" sz="1800" b="0" dirty="0"/>
          </a:p>
          <a:p>
            <a:pPr eaLnBrk="1" hangingPunct="1">
              <a:lnSpc>
                <a:spcPct val="200000"/>
              </a:lnSpc>
            </a:pPr>
            <a:r>
              <a:rPr kumimoji="0" lang="zh-CN" altLang="en-US" sz="1800" b="0" dirty="0"/>
              <a:t>新西兰（地名）</a:t>
            </a:r>
            <a:endParaRPr kumimoji="0" lang="en-US" altLang="zh-CN" sz="1800" b="0" dirty="0"/>
          </a:p>
          <a:p>
            <a:pPr eaLnBrk="1" hangingPunct="1">
              <a:lnSpc>
                <a:spcPct val="200000"/>
              </a:lnSpc>
            </a:pPr>
            <a:r>
              <a:rPr kumimoji="0" lang="en-US" altLang="zh-CN" sz="1800" b="0" dirty="0"/>
              <a:t>n.</a:t>
            </a:r>
            <a:r>
              <a:rPr kumimoji="0" lang="zh-CN" altLang="en-US" sz="1800" b="0" dirty="0"/>
              <a:t>（外）祖父；（外）祖母</a:t>
            </a:r>
            <a:endParaRPr kumimoji="0" lang="en-US" altLang="zh-CN" sz="1800" b="0" dirty="0"/>
          </a:p>
          <a:p>
            <a:pPr eaLnBrk="1" hangingPunct="1">
              <a:lnSpc>
                <a:spcPct val="200000"/>
              </a:lnSpc>
            </a:pPr>
            <a:r>
              <a:rPr kumimoji="0" lang="en-US" altLang="zh-CN" sz="1800" b="0" dirty="0" err="1"/>
              <a:t>n.&amp;adv</a:t>
            </a:r>
            <a:r>
              <a:rPr kumimoji="0" lang="en-US" altLang="zh-CN" sz="1800" b="0" dirty="0"/>
              <a:t>.</a:t>
            </a:r>
            <a:r>
              <a:rPr kumimoji="0" lang="zh-CN" altLang="en-US" sz="1800" b="0" dirty="0"/>
              <a:t>东南</a:t>
            </a:r>
            <a:endParaRPr kumimoji="0" lang="en-US" altLang="zh-CN" sz="1800" b="0" dirty="0"/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1524001" y="1310216"/>
            <a:ext cx="67197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0" lang="en-US" altLang="zh-CN" sz="1800" b="0" dirty="0">
                <a:solidFill>
                  <a:srgbClr val="FF0000"/>
                </a:solidFill>
              </a:rPr>
              <a:t>north</a:t>
            </a:r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1524000" y="1818216"/>
            <a:ext cx="1219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0" lang="en-US" altLang="zh-CN" sz="1800" b="0" dirty="0">
                <a:solidFill>
                  <a:srgbClr val="FF0000"/>
                </a:solidFill>
              </a:rPr>
              <a:t>west</a:t>
            </a: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1524000" y="2935817"/>
            <a:ext cx="21336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0" lang="en-US" altLang="zh-CN" sz="1800" b="0" dirty="0">
                <a:solidFill>
                  <a:srgbClr val="FF0000"/>
                </a:solidFill>
              </a:rPr>
              <a:t>east</a:t>
            </a:r>
          </a:p>
          <a:p>
            <a:pPr eaLnBrk="1" hangingPunct="1"/>
            <a:r>
              <a:rPr kumimoji="0" lang="en-US" altLang="zh-CN" sz="1800" b="0" dirty="0">
                <a:solidFill>
                  <a:srgbClr val="FF0000"/>
                </a:solidFill>
              </a:rPr>
              <a:t> </a:t>
            </a:r>
          </a:p>
          <a:p>
            <a:pPr eaLnBrk="1" hangingPunct="1"/>
            <a:r>
              <a:rPr kumimoji="0" lang="en-US" altLang="zh-CN" sz="1800" b="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9" name="Text Box 16"/>
          <p:cNvSpPr txBox="1">
            <a:spLocks noChangeArrowheads="1"/>
          </p:cNvSpPr>
          <p:nvPr/>
        </p:nvSpPr>
        <p:spPr bwMode="auto">
          <a:xfrm>
            <a:off x="1524000" y="2427816"/>
            <a:ext cx="2133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0" lang="en-US" altLang="zh-CN" sz="1800" b="0" dirty="0">
                <a:solidFill>
                  <a:srgbClr val="FF0000"/>
                </a:solidFill>
              </a:rPr>
              <a:t>south</a:t>
            </a:r>
          </a:p>
        </p:txBody>
      </p:sp>
      <p:sp>
        <p:nvSpPr>
          <p:cNvPr id="20" name="Text Box 10"/>
          <p:cNvSpPr txBox="1">
            <a:spLocks noChangeArrowheads="1"/>
          </p:cNvSpPr>
          <p:nvPr/>
        </p:nvSpPr>
        <p:spPr bwMode="auto">
          <a:xfrm>
            <a:off x="1524000" y="3545416"/>
            <a:ext cx="1219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0" lang="en-US" altLang="zh-CN" sz="1800" b="0" dirty="0">
                <a:solidFill>
                  <a:srgbClr val="FF0000"/>
                </a:solidFill>
              </a:rPr>
              <a:t>direction</a:t>
            </a:r>
          </a:p>
        </p:txBody>
      </p:sp>
      <p:sp>
        <p:nvSpPr>
          <p:cNvPr id="21" name="Text Box 10"/>
          <p:cNvSpPr txBox="1">
            <a:spLocks noChangeArrowheads="1"/>
          </p:cNvSpPr>
          <p:nvPr/>
        </p:nvSpPr>
        <p:spPr bwMode="auto">
          <a:xfrm>
            <a:off x="1524000" y="4053416"/>
            <a:ext cx="1219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0" lang="en-US" altLang="zh-CN" sz="1800" b="0" dirty="0">
                <a:solidFill>
                  <a:srgbClr val="FF0000"/>
                </a:solidFill>
              </a:rPr>
              <a:t>point</a:t>
            </a:r>
          </a:p>
        </p:txBody>
      </p:sp>
      <p:sp>
        <p:nvSpPr>
          <p:cNvPr id="22" name="Text Box 10"/>
          <p:cNvSpPr txBox="1">
            <a:spLocks noChangeArrowheads="1"/>
          </p:cNvSpPr>
          <p:nvPr/>
        </p:nvSpPr>
        <p:spPr bwMode="auto">
          <a:xfrm>
            <a:off x="1524000" y="4561416"/>
            <a:ext cx="1219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0" lang="en-US" altLang="zh-CN" sz="1800" b="0" dirty="0">
                <a:solidFill>
                  <a:srgbClr val="FF0000"/>
                </a:solidFill>
              </a:rPr>
              <a:t>country</a:t>
            </a:r>
          </a:p>
        </p:txBody>
      </p:sp>
      <p:sp>
        <p:nvSpPr>
          <p:cNvPr id="23" name="Text Box 10"/>
          <p:cNvSpPr txBox="1">
            <a:spLocks noChangeArrowheads="1"/>
          </p:cNvSpPr>
          <p:nvPr/>
        </p:nvSpPr>
        <p:spPr bwMode="auto">
          <a:xfrm>
            <a:off x="1524000" y="5069416"/>
            <a:ext cx="1828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0" lang="en-US" altLang="zh-CN" sz="1800" b="0" dirty="0">
                <a:solidFill>
                  <a:srgbClr val="FF0000"/>
                </a:solidFill>
              </a:rPr>
              <a:t>New Zealand</a:t>
            </a:r>
          </a:p>
        </p:txBody>
      </p:sp>
      <p:sp>
        <p:nvSpPr>
          <p:cNvPr id="24" name="Text Box 10"/>
          <p:cNvSpPr txBox="1">
            <a:spLocks noChangeArrowheads="1"/>
          </p:cNvSpPr>
          <p:nvPr/>
        </p:nvSpPr>
        <p:spPr bwMode="auto">
          <a:xfrm>
            <a:off x="1524000" y="5679016"/>
            <a:ext cx="2057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0" lang="en-US" altLang="zh-CN" sz="1800" b="0" dirty="0">
                <a:solidFill>
                  <a:srgbClr val="FF0000"/>
                </a:solidFill>
              </a:rPr>
              <a:t>grandparent</a:t>
            </a:r>
          </a:p>
        </p:txBody>
      </p:sp>
      <p:sp>
        <p:nvSpPr>
          <p:cNvPr id="25" name="Text Box 10"/>
          <p:cNvSpPr txBox="1">
            <a:spLocks noChangeArrowheads="1"/>
          </p:cNvSpPr>
          <p:nvPr/>
        </p:nvSpPr>
        <p:spPr bwMode="auto">
          <a:xfrm>
            <a:off x="1524000" y="6288616"/>
            <a:ext cx="1219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0" lang="en-US" altLang="zh-CN" sz="1800" b="0" dirty="0">
                <a:solidFill>
                  <a:srgbClr val="FF0000"/>
                </a:solidFill>
              </a:rPr>
              <a:t>southeast</a:t>
            </a:r>
          </a:p>
        </p:txBody>
      </p:sp>
      <p:pic>
        <p:nvPicPr>
          <p:cNvPr id="2" name="north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2209800" y="1193800"/>
            <a:ext cx="609600" cy="812800"/>
          </a:xfrm>
          <a:prstGeom prst="rect">
            <a:avLst/>
          </a:prstGeom>
        </p:spPr>
      </p:pic>
      <p:pic>
        <p:nvPicPr>
          <p:cNvPr id="3" name="west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2133600" y="1701800"/>
            <a:ext cx="609600" cy="812800"/>
          </a:xfrm>
          <a:prstGeom prst="rect">
            <a:avLst/>
          </a:prstGeom>
        </p:spPr>
      </p:pic>
      <p:pic>
        <p:nvPicPr>
          <p:cNvPr id="4" name="south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2209800" y="2311400"/>
            <a:ext cx="609600" cy="812800"/>
          </a:xfrm>
          <a:prstGeom prst="rect">
            <a:avLst/>
          </a:prstGeom>
        </p:spPr>
      </p:pic>
      <p:pic>
        <p:nvPicPr>
          <p:cNvPr id="5" name="east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2057400" y="2819400"/>
            <a:ext cx="609600" cy="812800"/>
          </a:xfrm>
          <a:prstGeom prst="rect">
            <a:avLst/>
          </a:prstGeom>
        </p:spPr>
      </p:pic>
      <p:pic>
        <p:nvPicPr>
          <p:cNvPr id="6" name="direction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2590800" y="3429000"/>
            <a:ext cx="609600" cy="812800"/>
          </a:xfrm>
          <a:prstGeom prst="rect">
            <a:avLst/>
          </a:prstGeom>
        </p:spPr>
      </p:pic>
      <p:pic>
        <p:nvPicPr>
          <p:cNvPr id="7" name="point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2209800" y="3937000"/>
            <a:ext cx="609600" cy="812800"/>
          </a:xfrm>
          <a:prstGeom prst="rect">
            <a:avLst/>
          </a:prstGeom>
        </p:spPr>
      </p:pic>
      <p:pic>
        <p:nvPicPr>
          <p:cNvPr id="26" name="country">
            <a:hlinkClick r:id="" action="ppaction://media"/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2438400" y="4445000"/>
            <a:ext cx="609600" cy="812800"/>
          </a:xfrm>
          <a:prstGeom prst="rect">
            <a:avLst/>
          </a:prstGeom>
        </p:spPr>
      </p:pic>
      <p:pic>
        <p:nvPicPr>
          <p:cNvPr id="27" name="New Zealand">
            <a:hlinkClick r:id="" action="ppaction://media"/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2971800" y="4953000"/>
            <a:ext cx="609600" cy="812800"/>
          </a:xfrm>
          <a:prstGeom prst="rect">
            <a:avLst/>
          </a:prstGeom>
        </p:spPr>
      </p:pic>
      <p:pic>
        <p:nvPicPr>
          <p:cNvPr id="28" name="grandparent">
            <a:hlinkClick r:id="" action="ppaction://media"/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2819400" y="5562600"/>
            <a:ext cx="609600" cy="812800"/>
          </a:xfrm>
          <a:prstGeom prst="rect">
            <a:avLst/>
          </a:prstGeom>
        </p:spPr>
      </p:pic>
      <p:pic>
        <p:nvPicPr>
          <p:cNvPr id="29" name="southeast">
            <a:hlinkClick r:id="" action="ppaction://media"/>
          </p:cNvPr>
          <p:cNvPicPr>
            <a:picLocks noChangeAspect="1"/>
          </p:cNvPicPr>
          <p:nvPr>
            <a:audioFile r:link="rId26"/>
            <p:extLst>
              <p:ext uri="{DAA4B4D4-6D71-4841-9C94-3DE7FCFB9230}">
                <p14:media xmlns:p14="http://schemas.microsoft.com/office/powerpoint/2010/main" r:embed="rId25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2514600" y="6172200"/>
            <a:ext cx="609600" cy="8128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8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24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39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32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58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53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104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211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2208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921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>
            <p:custDataLst>
              <p:tags r:id="rId1"/>
            </p:custDataLst>
          </p:nvPr>
        </p:nvSpPr>
        <p:spPr>
          <a:xfrm>
            <a:off x="0" y="279400"/>
            <a:ext cx="3196520" cy="636195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pPr algn="ctr"/>
            <a:r>
              <a:rPr lang="en-US" altLang="zh-CN" sz="2800" b="1" dirty="0">
                <a:gradFill flip="none" rotWithShape="1">
                  <a:gsLst>
                    <a:gs pos="0">
                      <a:srgbClr val="E32D91">
                        <a:lumMod val="50000"/>
                      </a:srgbClr>
                    </a:gs>
                    <a:gs pos="50000">
                      <a:srgbClr val="E32D91"/>
                    </a:gs>
                    <a:gs pos="50000">
                      <a:srgbClr val="E32D91">
                        <a:lumMod val="50000"/>
                      </a:srgbClr>
                    </a:gs>
                    <a:gs pos="100000">
                      <a:srgbClr val="E32D91"/>
                    </a:gs>
                  </a:gsLst>
                  <a:lin ang="5400000" scaled="1"/>
                  <a:tileRect/>
                </a:gradFill>
                <a:latin typeface="Segoe Print" panose="02000600000000000000" pitchFamily="2" charset="0"/>
                <a:ea typeface="华文隶书" panose="02010800040101010101" pitchFamily="2" charset="-122"/>
              </a:rPr>
              <a:t>Listen and read</a:t>
            </a:r>
            <a:endParaRPr lang="zh-CN" altLang="en-US" sz="2800" b="1" dirty="0">
              <a:gradFill flip="none" rotWithShape="1">
                <a:gsLst>
                  <a:gs pos="0">
                    <a:srgbClr val="E32D91">
                      <a:lumMod val="50000"/>
                    </a:srgbClr>
                  </a:gs>
                  <a:gs pos="50000">
                    <a:srgbClr val="E32D91"/>
                  </a:gs>
                  <a:gs pos="50000">
                    <a:srgbClr val="E32D91">
                      <a:lumMod val="50000"/>
                    </a:srgbClr>
                  </a:gs>
                  <a:gs pos="100000">
                    <a:srgbClr val="E32D91"/>
                  </a:gs>
                </a:gsLst>
                <a:lin ang="5400000" scaled="1"/>
                <a:tileRect/>
              </a:gradFill>
              <a:latin typeface="Segoe Print" panose="02000600000000000000" pitchFamily="2" charset="0"/>
              <a:ea typeface="华文隶书" panose="02010800040101010101" pitchFamily="2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2"/>
            </p:custDataLst>
          </p:nvPr>
        </p:nvSpPr>
        <p:spPr>
          <a:xfrm>
            <a:off x="76200" y="1088344"/>
            <a:ext cx="3048000" cy="308657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endParaRPr lang="en-US" altLang="zh-CN" sz="3200" dirty="0">
              <a:solidFill>
                <a:srgbClr val="C0C0C0"/>
              </a:solidFill>
              <a:latin typeface="Gungsuh" panose="02030600000101010101" pitchFamily="18" charset="-127"/>
              <a:ea typeface="微软雅黑" panose="020B0503020204020204" pitchFamily="34" charset="-122"/>
            </a:endParaRPr>
          </a:p>
        </p:txBody>
      </p:sp>
      <p:cxnSp>
        <p:nvCxnSpPr>
          <p:cNvPr id="9" name="直接连接符 8"/>
          <p:cNvCxnSpPr/>
          <p:nvPr>
            <p:custDataLst>
              <p:tags r:id="rId3"/>
            </p:custDataLst>
          </p:nvPr>
        </p:nvCxnSpPr>
        <p:spPr>
          <a:xfrm>
            <a:off x="152400" y="1295400"/>
            <a:ext cx="3048000" cy="0"/>
          </a:xfrm>
          <a:prstGeom prst="line">
            <a:avLst/>
          </a:prstGeom>
          <a:noFill/>
          <a:ln w="19050" cap="flat" cmpd="sng" algn="ctr">
            <a:gradFill flip="none" rotWithShape="1">
              <a:gsLst>
                <a:gs pos="0">
                  <a:sysClr val="window" lastClr="FFFFFF">
                    <a:alpha val="0"/>
                  </a:sysClr>
                </a:gs>
                <a:gs pos="50000">
                  <a:srgbClr val="E32D91"/>
                </a:gs>
                <a:gs pos="100000">
                  <a:sysClr val="window" lastClr="FFFFFF">
                    <a:alpha val="0"/>
                  </a:sysClr>
                </a:gs>
              </a:gsLst>
              <a:lin ang="0" scaled="1"/>
              <a:tileRect/>
            </a:gradFill>
            <a:prstDash val="solid"/>
            <a:miter lim="800000"/>
          </a:ln>
          <a:effectLst/>
        </p:spPr>
      </p:cxnSp>
      <p:cxnSp>
        <p:nvCxnSpPr>
          <p:cNvPr id="10" name="直接连接符 9"/>
          <p:cNvCxnSpPr/>
          <p:nvPr>
            <p:custDataLst>
              <p:tags r:id="rId4"/>
            </p:custDataLst>
          </p:nvPr>
        </p:nvCxnSpPr>
        <p:spPr>
          <a:xfrm>
            <a:off x="76199" y="1097869"/>
            <a:ext cx="1368467" cy="0"/>
          </a:xfrm>
          <a:prstGeom prst="line">
            <a:avLst/>
          </a:prstGeom>
          <a:noFill/>
          <a:ln w="19050" cap="flat" cmpd="sng" algn="ctr">
            <a:gradFill flip="none" rotWithShape="1">
              <a:gsLst>
                <a:gs pos="0">
                  <a:srgbClr val="E32D91"/>
                </a:gs>
                <a:gs pos="100000">
                  <a:sysClr val="window" lastClr="FFFFFF">
                    <a:alpha val="0"/>
                  </a:sysClr>
                </a:gs>
              </a:gsLst>
              <a:lin ang="10800000" scaled="1"/>
              <a:tileRect/>
            </a:gradFill>
            <a:prstDash val="solid"/>
            <a:miter lim="800000"/>
          </a:ln>
          <a:effectLst/>
        </p:spPr>
      </p:cxnSp>
      <p:cxnSp>
        <p:nvCxnSpPr>
          <p:cNvPr id="11" name="直接连接符 10"/>
          <p:cNvCxnSpPr/>
          <p:nvPr>
            <p:custDataLst>
              <p:tags r:id="rId5"/>
            </p:custDataLst>
          </p:nvPr>
        </p:nvCxnSpPr>
        <p:spPr>
          <a:xfrm>
            <a:off x="1898756" y="1097869"/>
            <a:ext cx="1368467" cy="0"/>
          </a:xfrm>
          <a:prstGeom prst="line">
            <a:avLst/>
          </a:prstGeom>
          <a:noFill/>
          <a:ln w="19050" cap="flat" cmpd="sng" algn="ctr">
            <a:gradFill flip="none" rotWithShape="1">
              <a:gsLst>
                <a:gs pos="0">
                  <a:srgbClr val="E32D91"/>
                </a:gs>
                <a:gs pos="100000">
                  <a:sysClr val="window" lastClr="FFFFFF">
                    <a:alpha val="0"/>
                  </a:sysClr>
                </a:gs>
              </a:gsLst>
              <a:lin ang="0" scaled="1"/>
              <a:tileRect/>
            </a:gradFill>
            <a:prstDash val="solid"/>
            <a:miter lim="800000"/>
          </a:ln>
          <a:effectLst/>
        </p:spPr>
      </p:cxnSp>
      <p:sp>
        <p:nvSpPr>
          <p:cNvPr id="12" name="菱形 11"/>
          <p:cNvSpPr/>
          <p:nvPr>
            <p:custDataLst>
              <p:tags r:id="rId6"/>
            </p:custDataLst>
          </p:nvPr>
        </p:nvSpPr>
        <p:spPr>
          <a:xfrm>
            <a:off x="1629965" y="964520"/>
            <a:ext cx="184328" cy="172848"/>
          </a:xfrm>
          <a:prstGeom prst="diamond">
            <a:avLst/>
          </a:prstGeom>
          <a:solidFill>
            <a:srgbClr val="E32D9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200" kern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5800" y="1498600"/>
            <a:ext cx="3780952" cy="308571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800600" y="1600200"/>
            <a:ext cx="3819048" cy="3326984"/>
          </a:xfrm>
          <a:prstGeom prst="rect">
            <a:avLst/>
          </a:prstGeom>
        </p:spPr>
      </p:pic>
      <p:pic>
        <p:nvPicPr>
          <p:cNvPr id="2" name="七年级上册Unit 8-Lesson 43课文音频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3276600" y="279400"/>
            <a:ext cx="609600" cy="8128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709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>
            <p:custDataLst>
              <p:tags r:id="rId1"/>
            </p:custDataLst>
          </p:nvPr>
        </p:nvSpPr>
        <p:spPr>
          <a:xfrm>
            <a:off x="0" y="279400"/>
            <a:ext cx="3196520" cy="636195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pPr algn="ctr"/>
            <a:r>
              <a:rPr lang="en-US" altLang="zh-CN" sz="3200" b="1" dirty="0">
                <a:gradFill flip="none" rotWithShape="1">
                  <a:gsLst>
                    <a:gs pos="0">
                      <a:srgbClr val="E32D91">
                        <a:lumMod val="50000"/>
                      </a:srgbClr>
                    </a:gs>
                    <a:gs pos="50000">
                      <a:srgbClr val="E32D91"/>
                    </a:gs>
                    <a:gs pos="50000">
                      <a:srgbClr val="E32D91">
                        <a:lumMod val="50000"/>
                      </a:srgbClr>
                    </a:gs>
                    <a:gs pos="100000">
                      <a:srgbClr val="E32D91"/>
                    </a:gs>
                  </a:gsLst>
                  <a:lin ang="5400000" scaled="1"/>
                  <a:tileRect/>
                </a:gradFill>
                <a:latin typeface="Segoe Print" panose="02000600000000000000" pitchFamily="2" charset="0"/>
                <a:ea typeface="华文隶书" panose="02010800040101010101" pitchFamily="2" charset="-122"/>
              </a:rPr>
              <a:t>New Phrases</a:t>
            </a:r>
            <a:endParaRPr lang="zh-CN" altLang="en-US" sz="3200" b="1" dirty="0">
              <a:gradFill flip="none" rotWithShape="1">
                <a:gsLst>
                  <a:gs pos="0">
                    <a:srgbClr val="E32D91">
                      <a:lumMod val="50000"/>
                    </a:srgbClr>
                  </a:gs>
                  <a:gs pos="50000">
                    <a:srgbClr val="E32D91"/>
                  </a:gs>
                  <a:gs pos="50000">
                    <a:srgbClr val="E32D91">
                      <a:lumMod val="50000"/>
                    </a:srgbClr>
                  </a:gs>
                  <a:gs pos="100000">
                    <a:srgbClr val="E32D91"/>
                  </a:gs>
                </a:gsLst>
                <a:lin ang="5400000" scaled="1"/>
                <a:tileRect/>
              </a:gradFill>
              <a:latin typeface="Segoe Print" panose="02000600000000000000" pitchFamily="2" charset="0"/>
              <a:ea typeface="华文隶书" panose="02010800040101010101" pitchFamily="2" charset="-122"/>
            </a:endParaRPr>
          </a:p>
        </p:txBody>
      </p:sp>
      <p:sp>
        <p:nvSpPr>
          <p:cNvPr id="9" name="文本框 8"/>
          <p:cNvSpPr txBox="1"/>
          <p:nvPr>
            <p:custDataLst>
              <p:tags r:id="rId2"/>
            </p:custDataLst>
          </p:nvPr>
        </p:nvSpPr>
        <p:spPr>
          <a:xfrm>
            <a:off x="76200" y="1088344"/>
            <a:ext cx="3048000" cy="308657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endParaRPr lang="en-US" altLang="zh-CN" sz="3200" dirty="0">
              <a:solidFill>
                <a:srgbClr val="C0C0C0"/>
              </a:solidFill>
              <a:latin typeface="Gungsuh" panose="02030600000101010101" pitchFamily="18" charset="-127"/>
              <a:ea typeface="微软雅黑" panose="020B0503020204020204" pitchFamily="34" charset="-122"/>
            </a:endParaRPr>
          </a:p>
        </p:txBody>
      </p:sp>
      <p:cxnSp>
        <p:nvCxnSpPr>
          <p:cNvPr id="10" name="直接连接符 9"/>
          <p:cNvCxnSpPr/>
          <p:nvPr>
            <p:custDataLst>
              <p:tags r:id="rId3"/>
            </p:custDataLst>
          </p:nvPr>
        </p:nvCxnSpPr>
        <p:spPr>
          <a:xfrm>
            <a:off x="152400" y="1295400"/>
            <a:ext cx="3048000" cy="0"/>
          </a:xfrm>
          <a:prstGeom prst="line">
            <a:avLst/>
          </a:prstGeom>
          <a:noFill/>
          <a:ln w="19050" cap="flat" cmpd="sng" algn="ctr">
            <a:gradFill flip="none" rotWithShape="1">
              <a:gsLst>
                <a:gs pos="0">
                  <a:sysClr val="window" lastClr="FFFFFF">
                    <a:alpha val="0"/>
                  </a:sysClr>
                </a:gs>
                <a:gs pos="50000">
                  <a:srgbClr val="E32D91"/>
                </a:gs>
                <a:gs pos="100000">
                  <a:sysClr val="window" lastClr="FFFFFF">
                    <a:alpha val="0"/>
                  </a:sysClr>
                </a:gs>
              </a:gsLst>
              <a:lin ang="0" scaled="1"/>
              <a:tileRect/>
            </a:gradFill>
            <a:prstDash val="solid"/>
            <a:miter lim="800000"/>
          </a:ln>
          <a:effectLst/>
        </p:spPr>
      </p:cxnSp>
      <p:cxnSp>
        <p:nvCxnSpPr>
          <p:cNvPr id="11" name="直接连接符 10"/>
          <p:cNvCxnSpPr/>
          <p:nvPr>
            <p:custDataLst>
              <p:tags r:id="rId4"/>
            </p:custDataLst>
          </p:nvPr>
        </p:nvCxnSpPr>
        <p:spPr>
          <a:xfrm>
            <a:off x="76199" y="1097869"/>
            <a:ext cx="1368467" cy="0"/>
          </a:xfrm>
          <a:prstGeom prst="line">
            <a:avLst/>
          </a:prstGeom>
          <a:noFill/>
          <a:ln w="19050" cap="flat" cmpd="sng" algn="ctr">
            <a:gradFill flip="none" rotWithShape="1">
              <a:gsLst>
                <a:gs pos="0">
                  <a:srgbClr val="E32D91"/>
                </a:gs>
                <a:gs pos="100000">
                  <a:sysClr val="window" lastClr="FFFFFF">
                    <a:alpha val="0"/>
                  </a:sysClr>
                </a:gs>
              </a:gsLst>
              <a:lin ang="10800000" scaled="1"/>
              <a:tileRect/>
            </a:gradFill>
            <a:prstDash val="solid"/>
            <a:miter lim="800000"/>
          </a:ln>
          <a:effectLst/>
        </p:spPr>
      </p:cxnSp>
      <p:cxnSp>
        <p:nvCxnSpPr>
          <p:cNvPr id="12" name="直接连接符 11"/>
          <p:cNvCxnSpPr/>
          <p:nvPr>
            <p:custDataLst>
              <p:tags r:id="rId5"/>
            </p:custDataLst>
          </p:nvPr>
        </p:nvCxnSpPr>
        <p:spPr>
          <a:xfrm>
            <a:off x="1898756" y="1097869"/>
            <a:ext cx="1368467" cy="0"/>
          </a:xfrm>
          <a:prstGeom prst="line">
            <a:avLst/>
          </a:prstGeom>
          <a:noFill/>
          <a:ln w="19050" cap="flat" cmpd="sng" algn="ctr">
            <a:gradFill flip="none" rotWithShape="1">
              <a:gsLst>
                <a:gs pos="0">
                  <a:srgbClr val="E32D91"/>
                </a:gs>
                <a:gs pos="100000">
                  <a:sysClr val="window" lastClr="FFFFFF">
                    <a:alpha val="0"/>
                  </a:sysClr>
                </a:gs>
              </a:gsLst>
              <a:lin ang="0" scaled="1"/>
              <a:tileRect/>
            </a:gradFill>
            <a:prstDash val="solid"/>
            <a:miter lim="800000"/>
          </a:ln>
          <a:effectLst/>
        </p:spPr>
      </p:cxnSp>
      <p:sp>
        <p:nvSpPr>
          <p:cNvPr id="13" name="菱形 12"/>
          <p:cNvSpPr/>
          <p:nvPr>
            <p:custDataLst>
              <p:tags r:id="rId6"/>
            </p:custDataLst>
          </p:nvPr>
        </p:nvSpPr>
        <p:spPr>
          <a:xfrm>
            <a:off x="1629965" y="964520"/>
            <a:ext cx="184328" cy="172848"/>
          </a:xfrm>
          <a:prstGeom prst="diamond">
            <a:avLst/>
          </a:prstGeom>
          <a:solidFill>
            <a:srgbClr val="E32D9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200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1046163" y="1808828"/>
            <a:ext cx="6400800" cy="3265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kumimoji="0" lang="zh-CN" altLang="en-US" sz="2000" b="0" dirty="0"/>
              <a:t>阅读课文找出下列短语</a:t>
            </a:r>
          </a:p>
          <a:p>
            <a:pPr eaLnBrk="1" hangingPunct="1">
              <a:lnSpc>
                <a:spcPct val="150000"/>
              </a:lnSpc>
            </a:pPr>
            <a:r>
              <a:rPr kumimoji="0" lang="en-US" altLang="zh-CN" sz="2000" b="0" dirty="0"/>
              <a:t>1.</a:t>
            </a:r>
            <a:r>
              <a:rPr kumimoji="0" lang="zh-CN" altLang="en-US" sz="2000" b="0" dirty="0">
                <a:latin typeface="宋体" panose="02010600030101010101" pitchFamily="2" charset="-122"/>
              </a:rPr>
              <a:t>北方，南方，东方和西方</a:t>
            </a:r>
            <a:r>
              <a:rPr kumimoji="0" lang="en-US" altLang="zh-CN" sz="2000" b="0" dirty="0">
                <a:latin typeface="宋体" panose="02010600030101010101" pitchFamily="2" charset="-122"/>
              </a:rPr>
              <a:t>____</a:t>
            </a:r>
            <a:r>
              <a:rPr kumimoji="0" lang="en-US" altLang="zh-CN" sz="2000" b="0" dirty="0"/>
              <a:t>___________________ </a:t>
            </a:r>
          </a:p>
          <a:p>
            <a:pPr eaLnBrk="1" hangingPunct="1">
              <a:lnSpc>
                <a:spcPct val="150000"/>
              </a:lnSpc>
            </a:pPr>
            <a:r>
              <a:rPr kumimoji="0" lang="en-US" altLang="zh-CN" sz="2000" b="0" dirty="0"/>
              <a:t>2.</a:t>
            </a:r>
            <a:r>
              <a:rPr kumimoji="0" lang="zh-CN" altLang="en-US" sz="2000" b="0" dirty="0"/>
              <a:t>这是北方</a:t>
            </a:r>
            <a:r>
              <a:rPr kumimoji="0" lang="en-US" altLang="zh-CN" sz="2000" b="0" dirty="0"/>
              <a:t>___________________</a:t>
            </a:r>
          </a:p>
          <a:p>
            <a:pPr eaLnBrk="1" hangingPunct="1">
              <a:lnSpc>
                <a:spcPct val="150000"/>
              </a:lnSpc>
            </a:pPr>
            <a:r>
              <a:rPr kumimoji="0" lang="en-US" altLang="zh-CN" sz="2000" b="0" dirty="0"/>
              <a:t>3.</a:t>
            </a:r>
            <a:r>
              <a:rPr kumimoji="0" lang="zh-CN" altLang="en-US" sz="2000" b="0" dirty="0"/>
              <a:t>这是南方</a:t>
            </a:r>
            <a:r>
              <a:rPr kumimoji="0" lang="en-US" altLang="zh-CN" sz="2000" b="0" dirty="0"/>
              <a:t>_________    </a:t>
            </a:r>
          </a:p>
          <a:p>
            <a:pPr eaLnBrk="1" hangingPunct="1">
              <a:lnSpc>
                <a:spcPct val="150000"/>
              </a:lnSpc>
            </a:pPr>
            <a:r>
              <a:rPr kumimoji="0" lang="en-US" altLang="zh-CN" sz="2000" b="0" dirty="0"/>
              <a:t>4.</a:t>
            </a:r>
            <a:r>
              <a:rPr kumimoji="0" lang="zh-CN" altLang="en-US" sz="2000" b="0" dirty="0"/>
              <a:t>西向左</a:t>
            </a:r>
            <a:r>
              <a:rPr kumimoji="0" lang="en-US" altLang="zh-CN" sz="2000" b="0" dirty="0"/>
              <a:t>_____________ </a:t>
            </a:r>
          </a:p>
          <a:p>
            <a:pPr eaLnBrk="1" hangingPunct="1">
              <a:lnSpc>
                <a:spcPct val="150000"/>
              </a:lnSpc>
            </a:pPr>
            <a:r>
              <a:rPr kumimoji="0" lang="en-US" altLang="zh-CN" sz="2000" b="0" dirty="0"/>
              <a:t>5.</a:t>
            </a:r>
            <a:r>
              <a:rPr kumimoji="0" lang="zh-CN" altLang="en-US" sz="2000" b="0" dirty="0"/>
              <a:t>一个</a:t>
            </a:r>
            <a:r>
              <a:rPr kumimoji="0" lang="en-US" altLang="zh-CN" sz="2000" b="0" dirty="0"/>
              <a:t>.....</a:t>
            </a:r>
            <a:r>
              <a:rPr kumimoji="0" lang="zh-CN" altLang="en-US" sz="2000" b="0" dirty="0"/>
              <a:t>地图</a:t>
            </a:r>
            <a:r>
              <a:rPr kumimoji="0" lang="en-US" altLang="zh-CN" sz="2000" b="0" dirty="0"/>
              <a:t>______________</a:t>
            </a:r>
          </a:p>
          <a:p>
            <a:pPr eaLnBrk="1" hangingPunct="1">
              <a:lnSpc>
                <a:spcPct val="150000"/>
              </a:lnSpc>
            </a:pPr>
            <a:r>
              <a:rPr kumimoji="0" lang="en-US" altLang="zh-CN" sz="2000" b="0" dirty="0"/>
              <a:t>6.</a:t>
            </a:r>
            <a:r>
              <a:rPr kumimoji="0" lang="zh-CN" altLang="en-US" sz="2000" b="0" dirty="0"/>
              <a:t>在地图中是红色的</a:t>
            </a:r>
            <a:r>
              <a:rPr kumimoji="0" lang="en-US" altLang="zh-CN" sz="2000" b="0" dirty="0"/>
              <a:t>__________________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4497388" y="2070100"/>
            <a:ext cx="3808412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kumimoji="0" lang="en-US" altLang="zh-CN" sz="1800" b="0">
                <a:solidFill>
                  <a:srgbClr val="FF0000"/>
                </a:solidFill>
              </a:rPr>
              <a:t>North ,south,east and west</a:t>
            </a: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2973388" y="4193838"/>
            <a:ext cx="41910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kumimoji="0" lang="en-US" altLang="zh-CN" sz="1800" b="0" dirty="0">
                <a:solidFill>
                  <a:srgbClr val="FF0000"/>
                </a:solidFill>
              </a:rPr>
              <a:t>A map of </a:t>
            </a:r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 rot="10800000" flipV="1">
            <a:off x="2249488" y="3695531"/>
            <a:ext cx="44958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kumimoji="0" lang="en-US" altLang="zh-CN" sz="1800" b="0" dirty="0">
                <a:solidFill>
                  <a:srgbClr val="FF0000"/>
                </a:solidFill>
              </a:rPr>
              <a:t>West points left</a:t>
            </a:r>
          </a:p>
        </p:txBody>
      </p: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2820988" y="3187700"/>
            <a:ext cx="43434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kumimoji="0" lang="en-US" altLang="zh-CN" sz="1800" b="0">
                <a:solidFill>
                  <a:srgbClr val="FF0000"/>
                </a:solidFill>
              </a:rPr>
              <a:t>This is south</a:t>
            </a:r>
          </a:p>
        </p:txBody>
      </p:sp>
      <p:sp>
        <p:nvSpPr>
          <p:cNvPr id="19" name="Text Box 9"/>
          <p:cNvSpPr txBox="1">
            <a:spLocks noChangeArrowheads="1"/>
          </p:cNvSpPr>
          <p:nvPr/>
        </p:nvSpPr>
        <p:spPr bwMode="auto">
          <a:xfrm>
            <a:off x="2820988" y="2679700"/>
            <a:ext cx="285115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kumimoji="0" lang="en-US" altLang="zh-CN" sz="1800" b="0">
                <a:solidFill>
                  <a:srgbClr val="FF0000"/>
                </a:solidFill>
              </a:rPr>
              <a:t>This is north </a:t>
            </a:r>
          </a:p>
        </p:txBody>
      </p:sp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3659188" y="4695319"/>
            <a:ext cx="29718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kumimoji="0" lang="en-US" altLang="zh-CN" sz="1800" b="0" dirty="0">
                <a:solidFill>
                  <a:srgbClr val="FF0000"/>
                </a:solidFill>
              </a:rPr>
              <a:t>It’s red on the map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>
            <p:custDataLst>
              <p:tags r:id="rId1"/>
            </p:custDataLst>
          </p:nvPr>
        </p:nvSpPr>
        <p:spPr>
          <a:xfrm>
            <a:off x="0" y="279400"/>
            <a:ext cx="3196520" cy="636195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pPr algn="ctr"/>
            <a:r>
              <a:rPr lang="en-US" altLang="zh-CN" sz="2800" b="1" dirty="0">
                <a:gradFill flip="none" rotWithShape="1">
                  <a:gsLst>
                    <a:gs pos="0">
                      <a:srgbClr val="E32D91">
                        <a:lumMod val="50000"/>
                      </a:srgbClr>
                    </a:gs>
                    <a:gs pos="50000">
                      <a:srgbClr val="E32D91"/>
                    </a:gs>
                    <a:gs pos="50000">
                      <a:srgbClr val="E32D91">
                        <a:lumMod val="50000"/>
                      </a:srgbClr>
                    </a:gs>
                    <a:gs pos="100000">
                      <a:srgbClr val="E32D91"/>
                    </a:gs>
                  </a:gsLst>
                  <a:lin ang="5400000" scaled="1"/>
                  <a:tileRect/>
                </a:gradFill>
                <a:latin typeface="Segoe Print" panose="02000600000000000000" pitchFamily="2" charset="0"/>
                <a:ea typeface="华文隶书" panose="02010800040101010101" pitchFamily="2" charset="-122"/>
              </a:rPr>
              <a:t>Language points</a:t>
            </a:r>
            <a:endParaRPr lang="zh-CN" altLang="en-US" sz="2800" b="1" dirty="0">
              <a:gradFill flip="none" rotWithShape="1">
                <a:gsLst>
                  <a:gs pos="0">
                    <a:srgbClr val="E32D91">
                      <a:lumMod val="50000"/>
                    </a:srgbClr>
                  </a:gs>
                  <a:gs pos="50000">
                    <a:srgbClr val="E32D91"/>
                  </a:gs>
                  <a:gs pos="50000">
                    <a:srgbClr val="E32D91">
                      <a:lumMod val="50000"/>
                    </a:srgbClr>
                  </a:gs>
                  <a:gs pos="100000">
                    <a:srgbClr val="E32D91"/>
                  </a:gs>
                </a:gsLst>
                <a:lin ang="5400000" scaled="1"/>
                <a:tileRect/>
              </a:gradFill>
              <a:latin typeface="Segoe Print" panose="02000600000000000000" pitchFamily="2" charset="0"/>
              <a:ea typeface="华文隶书" panose="02010800040101010101" pitchFamily="2" charset="-122"/>
            </a:endParaRPr>
          </a:p>
        </p:txBody>
      </p:sp>
      <p:sp>
        <p:nvSpPr>
          <p:cNvPr id="9" name="文本框 8"/>
          <p:cNvSpPr txBox="1"/>
          <p:nvPr>
            <p:custDataLst>
              <p:tags r:id="rId2"/>
            </p:custDataLst>
          </p:nvPr>
        </p:nvSpPr>
        <p:spPr>
          <a:xfrm>
            <a:off x="76200" y="1088344"/>
            <a:ext cx="3048000" cy="308657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endParaRPr lang="en-US" altLang="zh-CN" sz="3200" dirty="0">
              <a:solidFill>
                <a:srgbClr val="C0C0C0"/>
              </a:solidFill>
              <a:latin typeface="Gungsuh" panose="02030600000101010101" pitchFamily="18" charset="-127"/>
              <a:ea typeface="微软雅黑" panose="020B0503020204020204" pitchFamily="34" charset="-122"/>
            </a:endParaRPr>
          </a:p>
        </p:txBody>
      </p:sp>
      <p:cxnSp>
        <p:nvCxnSpPr>
          <p:cNvPr id="10" name="直接连接符 9"/>
          <p:cNvCxnSpPr/>
          <p:nvPr>
            <p:custDataLst>
              <p:tags r:id="rId3"/>
            </p:custDataLst>
          </p:nvPr>
        </p:nvCxnSpPr>
        <p:spPr>
          <a:xfrm>
            <a:off x="152400" y="1295400"/>
            <a:ext cx="3048000" cy="0"/>
          </a:xfrm>
          <a:prstGeom prst="line">
            <a:avLst/>
          </a:prstGeom>
          <a:noFill/>
          <a:ln w="19050" cap="flat" cmpd="sng" algn="ctr">
            <a:gradFill flip="none" rotWithShape="1">
              <a:gsLst>
                <a:gs pos="0">
                  <a:sysClr val="window" lastClr="FFFFFF">
                    <a:alpha val="0"/>
                  </a:sysClr>
                </a:gs>
                <a:gs pos="50000">
                  <a:srgbClr val="E32D91"/>
                </a:gs>
                <a:gs pos="100000">
                  <a:sysClr val="window" lastClr="FFFFFF">
                    <a:alpha val="0"/>
                  </a:sysClr>
                </a:gs>
              </a:gsLst>
              <a:lin ang="0" scaled="1"/>
              <a:tileRect/>
            </a:gradFill>
            <a:prstDash val="solid"/>
            <a:miter lim="800000"/>
          </a:ln>
          <a:effectLst/>
        </p:spPr>
      </p:cxnSp>
      <p:cxnSp>
        <p:nvCxnSpPr>
          <p:cNvPr id="11" name="直接连接符 10"/>
          <p:cNvCxnSpPr/>
          <p:nvPr>
            <p:custDataLst>
              <p:tags r:id="rId4"/>
            </p:custDataLst>
          </p:nvPr>
        </p:nvCxnSpPr>
        <p:spPr>
          <a:xfrm>
            <a:off x="76199" y="1097869"/>
            <a:ext cx="1368467" cy="0"/>
          </a:xfrm>
          <a:prstGeom prst="line">
            <a:avLst/>
          </a:prstGeom>
          <a:noFill/>
          <a:ln w="19050" cap="flat" cmpd="sng" algn="ctr">
            <a:gradFill flip="none" rotWithShape="1">
              <a:gsLst>
                <a:gs pos="0">
                  <a:srgbClr val="E32D91"/>
                </a:gs>
                <a:gs pos="100000">
                  <a:sysClr val="window" lastClr="FFFFFF">
                    <a:alpha val="0"/>
                  </a:sysClr>
                </a:gs>
              </a:gsLst>
              <a:lin ang="10800000" scaled="1"/>
              <a:tileRect/>
            </a:gradFill>
            <a:prstDash val="solid"/>
            <a:miter lim="800000"/>
          </a:ln>
          <a:effectLst/>
        </p:spPr>
      </p:cxnSp>
      <p:cxnSp>
        <p:nvCxnSpPr>
          <p:cNvPr id="12" name="直接连接符 11"/>
          <p:cNvCxnSpPr/>
          <p:nvPr>
            <p:custDataLst>
              <p:tags r:id="rId5"/>
            </p:custDataLst>
          </p:nvPr>
        </p:nvCxnSpPr>
        <p:spPr>
          <a:xfrm>
            <a:off x="1898756" y="1097869"/>
            <a:ext cx="1368467" cy="0"/>
          </a:xfrm>
          <a:prstGeom prst="line">
            <a:avLst/>
          </a:prstGeom>
          <a:noFill/>
          <a:ln w="19050" cap="flat" cmpd="sng" algn="ctr">
            <a:gradFill flip="none" rotWithShape="1">
              <a:gsLst>
                <a:gs pos="0">
                  <a:srgbClr val="E32D91"/>
                </a:gs>
                <a:gs pos="100000">
                  <a:sysClr val="window" lastClr="FFFFFF">
                    <a:alpha val="0"/>
                  </a:sysClr>
                </a:gs>
              </a:gsLst>
              <a:lin ang="0" scaled="1"/>
              <a:tileRect/>
            </a:gradFill>
            <a:prstDash val="solid"/>
            <a:miter lim="800000"/>
          </a:ln>
          <a:effectLst/>
        </p:spPr>
      </p:cxnSp>
      <p:sp>
        <p:nvSpPr>
          <p:cNvPr id="13" name="菱形 12"/>
          <p:cNvSpPr/>
          <p:nvPr>
            <p:custDataLst>
              <p:tags r:id="rId6"/>
            </p:custDataLst>
          </p:nvPr>
        </p:nvSpPr>
        <p:spPr>
          <a:xfrm>
            <a:off x="1629965" y="964520"/>
            <a:ext cx="184328" cy="172848"/>
          </a:xfrm>
          <a:prstGeom prst="diamond">
            <a:avLst/>
          </a:prstGeom>
          <a:solidFill>
            <a:srgbClr val="E32D9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200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47800" y="3937000"/>
            <a:ext cx="601980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</a:rPr>
              <a:t>She pointed there and I saw several pigs. </a:t>
            </a:r>
          </a:p>
          <a:p>
            <a:pPr indent="266700">
              <a:lnSpc>
                <a:spcPct val="150000"/>
              </a:lnSpc>
              <a:spcAft>
                <a:spcPts val="0"/>
              </a:spcAft>
            </a:pPr>
            <a:r>
              <a:rPr lang="zh-CN" altLang="zh-CN" kern="100" dirty="0">
                <a:latin typeface="Times New Roman" panose="02020603050405020304" pitchFamily="18" charset="0"/>
              </a:rPr>
              <a:t>她指向那里，我看见了几头猪。</a:t>
            </a:r>
          </a:p>
          <a:p>
            <a:pPr indent="266700">
              <a:lnSpc>
                <a:spcPct val="150000"/>
              </a:lnSpc>
              <a:spcAft>
                <a:spcPts val="0"/>
              </a:spcAft>
            </a:pPr>
            <a:endParaRPr lang="zh-CN" altLang="en-US" dirty="0"/>
          </a:p>
        </p:txBody>
      </p:sp>
      <p:sp>
        <p:nvSpPr>
          <p:cNvPr id="14" name="矩形 13"/>
          <p:cNvSpPr/>
          <p:nvPr/>
        </p:nvSpPr>
        <p:spPr>
          <a:xfrm>
            <a:off x="1219201" y="1397001"/>
            <a:ext cx="2462597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266700">
              <a:lnSpc>
                <a:spcPct val="150000"/>
              </a:lnSpc>
              <a:spcAft>
                <a:spcPts val="0"/>
              </a:spcAft>
            </a:pPr>
            <a:r>
              <a:rPr lang="zh-CN" altLang="zh-CN" b="1" kern="100" dirty="0">
                <a:latin typeface="Times New Roman" panose="02020603050405020304" pitchFamily="18" charset="0"/>
              </a:rPr>
              <a:t>◆</a:t>
            </a:r>
            <a:r>
              <a:rPr lang="en-US" altLang="zh-CN" b="1" kern="100" dirty="0">
                <a:latin typeface="Times New Roman" panose="02020603050405020304" pitchFamily="18" charset="0"/>
              </a:rPr>
              <a:t> point v. </a:t>
            </a:r>
            <a:r>
              <a:rPr lang="zh-CN" altLang="zh-CN" b="1" kern="100" dirty="0">
                <a:latin typeface="Times New Roman" panose="02020603050405020304" pitchFamily="18" charset="0"/>
              </a:rPr>
              <a:t>指；指向</a:t>
            </a:r>
          </a:p>
        </p:txBody>
      </p:sp>
      <p:sp>
        <p:nvSpPr>
          <p:cNvPr id="4" name="矩形 3"/>
          <p:cNvSpPr/>
          <p:nvPr/>
        </p:nvSpPr>
        <p:spPr>
          <a:xfrm>
            <a:off x="1447800" y="2064800"/>
            <a:ext cx="6248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</a:rPr>
              <a:t>point </a:t>
            </a:r>
            <a:r>
              <a:rPr lang="zh-CN" altLang="zh-CN" kern="100" dirty="0">
                <a:latin typeface="Times New Roman" panose="02020603050405020304" pitchFamily="18" charset="0"/>
              </a:rPr>
              <a:t>作动词，意为“指；指向”，后面接宾语时，要用介词，也可直接接副词。</a:t>
            </a:r>
          </a:p>
        </p:txBody>
      </p:sp>
      <p:sp>
        <p:nvSpPr>
          <p:cNvPr id="5" name="矩形 4"/>
          <p:cNvSpPr/>
          <p:nvPr/>
        </p:nvSpPr>
        <p:spPr>
          <a:xfrm>
            <a:off x="1447800" y="3225801"/>
            <a:ext cx="59436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</a:rPr>
              <a:t>She points to the wrong direction. </a:t>
            </a:r>
            <a:r>
              <a:rPr lang="zh-CN" altLang="zh-CN" kern="100" dirty="0">
                <a:latin typeface="Times New Roman" panose="02020603050405020304" pitchFamily="18" charset="0"/>
              </a:rPr>
              <a:t>她指向错误的方向。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>
            <p:custDataLst>
              <p:tags r:id="rId1"/>
            </p:custDataLst>
          </p:nvPr>
        </p:nvSpPr>
        <p:spPr>
          <a:xfrm>
            <a:off x="0" y="279400"/>
            <a:ext cx="3196520" cy="636195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pPr algn="ctr"/>
            <a:r>
              <a:rPr lang="en-US" altLang="zh-CN" sz="2800" b="1" dirty="0">
                <a:gradFill flip="none" rotWithShape="1">
                  <a:gsLst>
                    <a:gs pos="0">
                      <a:srgbClr val="E32D91">
                        <a:lumMod val="50000"/>
                      </a:srgbClr>
                    </a:gs>
                    <a:gs pos="50000">
                      <a:srgbClr val="E32D91"/>
                    </a:gs>
                    <a:gs pos="50000">
                      <a:srgbClr val="E32D91">
                        <a:lumMod val="50000"/>
                      </a:srgbClr>
                    </a:gs>
                    <a:gs pos="100000">
                      <a:srgbClr val="E32D91"/>
                    </a:gs>
                  </a:gsLst>
                  <a:lin ang="5400000" scaled="1"/>
                  <a:tileRect/>
                </a:gradFill>
                <a:latin typeface="Segoe Print" panose="02000600000000000000" pitchFamily="2" charset="0"/>
                <a:ea typeface="华文隶书" panose="02010800040101010101" pitchFamily="2" charset="-122"/>
              </a:rPr>
              <a:t>Language points</a:t>
            </a:r>
            <a:endParaRPr lang="zh-CN" altLang="en-US" sz="2800" b="1" dirty="0">
              <a:gradFill flip="none" rotWithShape="1">
                <a:gsLst>
                  <a:gs pos="0">
                    <a:srgbClr val="E32D91">
                      <a:lumMod val="50000"/>
                    </a:srgbClr>
                  </a:gs>
                  <a:gs pos="50000">
                    <a:srgbClr val="E32D91"/>
                  </a:gs>
                  <a:gs pos="50000">
                    <a:srgbClr val="E32D91">
                      <a:lumMod val="50000"/>
                    </a:srgbClr>
                  </a:gs>
                  <a:gs pos="100000">
                    <a:srgbClr val="E32D91"/>
                  </a:gs>
                </a:gsLst>
                <a:lin ang="5400000" scaled="1"/>
                <a:tileRect/>
              </a:gradFill>
              <a:latin typeface="Segoe Print" panose="02000600000000000000" pitchFamily="2" charset="0"/>
              <a:ea typeface="华文隶书" panose="02010800040101010101" pitchFamily="2" charset="-122"/>
            </a:endParaRPr>
          </a:p>
        </p:txBody>
      </p:sp>
      <p:sp>
        <p:nvSpPr>
          <p:cNvPr id="9" name="文本框 8"/>
          <p:cNvSpPr txBox="1"/>
          <p:nvPr>
            <p:custDataLst>
              <p:tags r:id="rId2"/>
            </p:custDataLst>
          </p:nvPr>
        </p:nvSpPr>
        <p:spPr>
          <a:xfrm>
            <a:off x="76200" y="1088344"/>
            <a:ext cx="3048000" cy="308657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endParaRPr lang="en-US" altLang="zh-CN" sz="3200" dirty="0">
              <a:solidFill>
                <a:srgbClr val="C0C0C0"/>
              </a:solidFill>
              <a:latin typeface="Gungsuh" panose="02030600000101010101" pitchFamily="18" charset="-127"/>
              <a:ea typeface="微软雅黑" panose="020B0503020204020204" pitchFamily="34" charset="-122"/>
            </a:endParaRPr>
          </a:p>
        </p:txBody>
      </p:sp>
      <p:cxnSp>
        <p:nvCxnSpPr>
          <p:cNvPr id="10" name="直接连接符 9"/>
          <p:cNvCxnSpPr/>
          <p:nvPr>
            <p:custDataLst>
              <p:tags r:id="rId3"/>
            </p:custDataLst>
          </p:nvPr>
        </p:nvCxnSpPr>
        <p:spPr>
          <a:xfrm>
            <a:off x="152400" y="1295400"/>
            <a:ext cx="3048000" cy="0"/>
          </a:xfrm>
          <a:prstGeom prst="line">
            <a:avLst/>
          </a:prstGeom>
          <a:noFill/>
          <a:ln w="19050" cap="flat" cmpd="sng" algn="ctr">
            <a:gradFill flip="none" rotWithShape="1">
              <a:gsLst>
                <a:gs pos="0">
                  <a:sysClr val="window" lastClr="FFFFFF">
                    <a:alpha val="0"/>
                  </a:sysClr>
                </a:gs>
                <a:gs pos="50000">
                  <a:srgbClr val="E32D91"/>
                </a:gs>
                <a:gs pos="100000">
                  <a:sysClr val="window" lastClr="FFFFFF">
                    <a:alpha val="0"/>
                  </a:sysClr>
                </a:gs>
              </a:gsLst>
              <a:lin ang="0" scaled="1"/>
              <a:tileRect/>
            </a:gradFill>
            <a:prstDash val="solid"/>
            <a:miter lim="800000"/>
          </a:ln>
          <a:effectLst/>
        </p:spPr>
      </p:cxnSp>
      <p:cxnSp>
        <p:nvCxnSpPr>
          <p:cNvPr id="11" name="直接连接符 10"/>
          <p:cNvCxnSpPr/>
          <p:nvPr>
            <p:custDataLst>
              <p:tags r:id="rId4"/>
            </p:custDataLst>
          </p:nvPr>
        </p:nvCxnSpPr>
        <p:spPr>
          <a:xfrm>
            <a:off x="76199" y="1097869"/>
            <a:ext cx="1368467" cy="0"/>
          </a:xfrm>
          <a:prstGeom prst="line">
            <a:avLst/>
          </a:prstGeom>
          <a:noFill/>
          <a:ln w="19050" cap="flat" cmpd="sng" algn="ctr">
            <a:gradFill flip="none" rotWithShape="1">
              <a:gsLst>
                <a:gs pos="0">
                  <a:srgbClr val="E32D91"/>
                </a:gs>
                <a:gs pos="100000">
                  <a:sysClr val="window" lastClr="FFFFFF">
                    <a:alpha val="0"/>
                  </a:sysClr>
                </a:gs>
              </a:gsLst>
              <a:lin ang="10800000" scaled="1"/>
              <a:tileRect/>
            </a:gradFill>
            <a:prstDash val="solid"/>
            <a:miter lim="800000"/>
          </a:ln>
          <a:effectLst/>
        </p:spPr>
      </p:cxnSp>
      <p:cxnSp>
        <p:nvCxnSpPr>
          <p:cNvPr id="12" name="直接连接符 11"/>
          <p:cNvCxnSpPr/>
          <p:nvPr>
            <p:custDataLst>
              <p:tags r:id="rId5"/>
            </p:custDataLst>
          </p:nvPr>
        </p:nvCxnSpPr>
        <p:spPr>
          <a:xfrm>
            <a:off x="1898756" y="1097869"/>
            <a:ext cx="1368467" cy="0"/>
          </a:xfrm>
          <a:prstGeom prst="line">
            <a:avLst/>
          </a:prstGeom>
          <a:noFill/>
          <a:ln w="19050" cap="flat" cmpd="sng" algn="ctr">
            <a:gradFill flip="none" rotWithShape="1">
              <a:gsLst>
                <a:gs pos="0">
                  <a:srgbClr val="E32D91"/>
                </a:gs>
                <a:gs pos="100000">
                  <a:sysClr val="window" lastClr="FFFFFF">
                    <a:alpha val="0"/>
                  </a:sysClr>
                </a:gs>
              </a:gsLst>
              <a:lin ang="0" scaled="1"/>
              <a:tileRect/>
            </a:gradFill>
            <a:prstDash val="solid"/>
            <a:miter lim="800000"/>
          </a:ln>
          <a:effectLst/>
        </p:spPr>
      </p:cxnSp>
      <p:sp>
        <p:nvSpPr>
          <p:cNvPr id="13" name="菱形 12"/>
          <p:cNvSpPr/>
          <p:nvPr>
            <p:custDataLst>
              <p:tags r:id="rId6"/>
            </p:custDataLst>
          </p:nvPr>
        </p:nvSpPr>
        <p:spPr>
          <a:xfrm>
            <a:off x="1629965" y="964520"/>
            <a:ext cx="184328" cy="172848"/>
          </a:xfrm>
          <a:prstGeom prst="diamond">
            <a:avLst/>
          </a:prstGeom>
          <a:solidFill>
            <a:srgbClr val="E32D9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200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524000" y="3225800"/>
            <a:ext cx="6019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</a:rPr>
              <a:t>My parents travel around the world. </a:t>
            </a:r>
            <a:r>
              <a:rPr lang="zh-CN" altLang="zh-CN" kern="100" dirty="0">
                <a:latin typeface="Times New Roman" panose="02020603050405020304" pitchFamily="18" charset="0"/>
              </a:rPr>
              <a:t>我父母周游世界。</a:t>
            </a:r>
          </a:p>
          <a:p>
            <a:pPr indent="266700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</a:rPr>
              <a:t> </a:t>
            </a:r>
            <a:endParaRPr lang="zh-CN" altLang="en-US" dirty="0"/>
          </a:p>
        </p:txBody>
      </p:sp>
      <p:sp>
        <p:nvSpPr>
          <p:cNvPr id="14" name="矩形 13"/>
          <p:cNvSpPr/>
          <p:nvPr/>
        </p:nvSpPr>
        <p:spPr>
          <a:xfrm>
            <a:off x="1295400" y="1701801"/>
            <a:ext cx="3213380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266700">
              <a:lnSpc>
                <a:spcPct val="150000"/>
              </a:lnSpc>
              <a:spcAft>
                <a:spcPts val="0"/>
              </a:spcAft>
            </a:pPr>
            <a:r>
              <a:rPr lang="zh-CN" altLang="zh-CN" b="1" kern="100" dirty="0">
                <a:latin typeface="Times New Roman" panose="02020603050405020304" pitchFamily="18" charset="0"/>
              </a:rPr>
              <a:t>◆</a:t>
            </a:r>
            <a:r>
              <a:rPr lang="en-US" altLang="zh-CN" b="1" kern="100" dirty="0">
                <a:latin typeface="Times New Roman" panose="02020603050405020304" pitchFamily="18" charset="0"/>
              </a:rPr>
              <a:t> around the world </a:t>
            </a:r>
            <a:r>
              <a:rPr lang="zh-CN" altLang="zh-CN" b="1" kern="100" dirty="0">
                <a:latin typeface="Times New Roman" panose="02020603050405020304" pitchFamily="18" charset="0"/>
              </a:rPr>
              <a:t>全世界</a:t>
            </a:r>
          </a:p>
        </p:txBody>
      </p:sp>
      <p:sp>
        <p:nvSpPr>
          <p:cNvPr id="4" name="矩形 3"/>
          <p:cNvSpPr/>
          <p:nvPr/>
        </p:nvSpPr>
        <p:spPr>
          <a:xfrm>
            <a:off x="1524000" y="2413001"/>
            <a:ext cx="64008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</a:rPr>
              <a:t>around the world </a:t>
            </a:r>
            <a:r>
              <a:rPr lang="zh-CN" altLang="zh-CN" kern="100" dirty="0">
                <a:latin typeface="Times New Roman" panose="02020603050405020304" pitchFamily="18" charset="0"/>
              </a:rPr>
              <a:t>意为“全世界”，相当于</a:t>
            </a:r>
            <a:r>
              <a:rPr lang="en-US" altLang="zh-CN" kern="100" dirty="0">
                <a:latin typeface="Times New Roman" panose="02020603050405020304" pitchFamily="18" charset="0"/>
              </a:rPr>
              <a:t>all over the world</a:t>
            </a:r>
            <a:r>
              <a:rPr lang="zh-CN" altLang="zh-CN" kern="100" dirty="0">
                <a:latin typeface="Times New Roman" panose="02020603050405020304" pitchFamily="18" charset="0"/>
              </a:rPr>
              <a:t>。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>
            <p:custDataLst>
              <p:tags r:id="rId1"/>
            </p:custDataLst>
          </p:nvPr>
        </p:nvSpPr>
        <p:spPr>
          <a:xfrm>
            <a:off x="0" y="279400"/>
            <a:ext cx="3196520" cy="636195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pPr algn="ctr"/>
            <a:r>
              <a:rPr lang="en-US" altLang="zh-CN" sz="2800" b="1" dirty="0">
                <a:gradFill flip="none" rotWithShape="1">
                  <a:gsLst>
                    <a:gs pos="0">
                      <a:srgbClr val="E32D91">
                        <a:lumMod val="50000"/>
                      </a:srgbClr>
                    </a:gs>
                    <a:gs pos="50000">
                      <a:srgbClr val="E32D91"/>
                    </a:gs>
                    <a:gs pos="50000">
                      <a:srgbClr val="E32D91">
                        <a:lumMod val="50000"/>
                      </a:srgbClr>
                    </a:gs>
                    <a:gs pos="100000">
                      <a:srgbClr val="E32D91"/>
                    </a:gs>
                  </a:gsLst>
                  <a:lin ang="5400000" scaled="1"/>
                  <a:tileRect/>
                </a:gradFill>
                <a:latin typeface="Segoe Print" panose="02000600000000000000" pitchFamily="2" charset="0"/>
                <a:ea typeface="华文隶书" panose="02010800040101010101" pitchFamily="2" charset="-122"/>
              </a:rPr>
              <a:t>Language points</a:t>
            </a:r>
            <a:endParaRPr lang="zh-CN" altLang="en-US" sz="2800" b="1" dirty="0">
              <a:gradFill flip="none" rotWithShape="1">
                <a:gsLst>
                  <a:gs pos="0">
                    <a:srgbClr val="E32D91">
                      <a:lumMod val="50000"/>
                    </a:srgbClr>
                  </a:gs>
                  <a:gs pos="50000">
                    <a:srgbClr val="E32D91"/>
                  </a:gs>
                  <a:gs pos="50000">
                    <a:srgbClr val="E32D91">
                      <a:lumMod val="50000"/>
                    </a:srgbClr>
                  </a:gs>
                  <a:gs pos="100000">
                    <a:srgbClr val="E32D91"/>
                  </a:gs>
                </a:gsLst>
                <a:lin ang="5400000" scaled="1"/>
                <a:tileRect/>
              </a:gradFill>
              <a:latin typeface="Segoe Print" panose="02000600000000000000" pitchFamily="2" charset="0"/>
              <a:ea typeface="华文隶书" panose="02010800040101010101" pitchFamily="2" charset="-122"/>
            </a:endParaRPr>
          </a:p>
        </p:txBody>
      </p:sp>
      <p:sp>
        <p:nvSpPr>
          <p:cNvPr id="9" name="文本框 8"/>
          <p:cNvSpPr txBox="1"/>
          <p:nvPr>
            <p:custDataLst>
              <p:tags r:id="rId2"/>
            </p:custDataLst>
          </p:nvPr>
        </p:nvSpPr>
        <p:spPr>
          <a:xfrm>
            <a:off x="76200" y="1088344"/>
            <a:ext cx="3048000" cy="308657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endParaRPr lang="en-US" altLang="zh-CN" sz="3200" dirty="0">
              <a:solidFill>
                <a:srgbClr val="C0C0C0"/>
              </a:solidFill>
              <a:latin typeface="Gungsuh" panose="02030600000101010101" pitchFamily="18" charset="-127"/>
              <a:ea typeface="微软雅黑" panose="020B0503020204020204" pitchFamily="34" charset="-122"/>
            </a:endParaRPr>
          </a:p>
        </p:txBody>
      </p:sp>
      <p:cxnSp>
        <p:nvCxnSpPr>
          <p:cNvPr id="10" name="直接连接符 9"/>
          <p:cNvCxnSpPr/>
          <p:nvPr>
            <p:custDataLst>
              <p:tags r:id="rId3"/>
            </p:custDataLst>
          </p:nvPr>
        </p:nvCxnSpPr>
        <p:spPr>
          <a:xfrm>
            <a:off x="152400" y="1295400"/>
            <a:ext cx="3048000" cy="0"/>
          </a:xfrm>
          <a:prstGeom prst="line">
            <a:avLst/>
          </a:prstGeom>
          <a:noFill/>
          <a:ln w="19050" cap="flat" cmpd="sng" algn="ctr">
            <a:gradFill flip="none" rotWithShape="1">
              <a:gsLst>
                <a:gs pos="0">
                  <a:sysClr val="window" lastClr="FFFFFF">
                    <a:alpha val="0"/>
                  </a:sysClr>
                </a:gs>
                <a:gs pos="50000">
                  <a:srgbClr val="E32D91"/>
                </a:gs>
                <a:gs pos="100000">
                  <a:sysClr val="window" lastClr="FFFFFF">
                    <a:alpha val="0"/>
                  </a:sysClr>
                </a:gs>
              </a:gsLst>
              <a:lin ang="0" scaled="1"/>
              <a:tileRect/>
            </a:gradFill>
            <a:prstDash val="solid"/>
            <a:miter lim="800000"/>
          </a:ln>
          <a:effectLst/>
        </p:spPr>
      </p:cxnSp>
      <p:cxnSp>
        <p:nvCxnSpPr>
          <p:cNvPr id="11" name="直接连接符 10"/>
          <p:cNvCxnSpPr/>
          <p:nvPr>
            <p:custDataLst>
              <p:tags r:id="rId4"/>
            </p:custDataLst>
          </p:nvPr>
        </p:nvCxnSpPr>
        <p:spPr>
          <a:xfrm>
            <a:off x="76199" y="1097869"/>
            <a:ext cx="1368467" cy="0"/>
          </a:xfrm>
          <a:prstGeom prst="line">
            <a:avLst/>
          </a:prstGeom>
          <a:noFill/>
          <a:ln w="19050" cap="flat" cmpd="sng" algn="ctr">
            <a:gradFill flip="none" rotWithShape="1">
              <a:gsLst>
                <a:gs pos="0">
                  <a:srgbClr val="E32D91"/>
                </a:gs>
                <a:gs pos="100000">
                  <a:sysClr val="window" lastClr="FFFFFF">
                    <a:alpha val="0"/>
                  </a:sysClr>
                </a:gs>
              </a:gsLst>
              <a:lin ang="10800000" scaled="1"/>
              <a:tileRect/>
            </a:gradFill>
            <a:prstDash val="solid"/>
            <a:miter lim="800000"/>
          </a:ln>
          <a:effectLst/>
        </p:spPr>
      </p:cxnSp>
      <p:cxnSp>
        <p:nvCxnSpPr>
          <p:cNvPr id="12" name="直接连接符 11"/>
          <p:cNvCxnSpPr/>
          <p:nvPr>
            <p:custDataLst>
              <p:tags r:id="rId5"/>
            </p:custDataLst>
          </p:nvPr>
        </p:nvCxnSpPr>
        <p:spPr>
          <a:xfrm>
            <a:off x="1898756" y="1097869"/>
            <a:ext cx="1368467" cy="0"/>
          </a:xfrm>
          <a:prstGeom prst="line">
            <a:avLst/>
          </a:prstGeom>
          <a:noFill/>
          <a:ln w="19050" cap="flat" cmpd="sng" algn="ctr">
            <a:gradFill flip="none" rotWithShape="1">
              <a:gsLst>
                <a:gs pos="0">
                  <a:srgbClr val="E32D91"/>
                </a:gs>
                <a:gs pos="100000">
                  <a:sysClr val="window" lastClr="FFFFFF">
                    <a:alpha val="0"/>
                  </a:sysClr>
                </a:gs>
              </a:gsLst>
              <a:lin ang="0" scaled="1"/>
              <a:tileRect/>
            </a:gradFill>
            <a:prstDash val="solid"/>
            <a:miter lim="800000"/>
          </a:ln>
          <a:effectLst/>
        </p:spPr>
      </p:cxnSp>
      <p:sp>
        <p:nvSpPr>
          <p:cNvPr id="13" name="菱形 12"/>
          <p:cNvSpPr/>
          <p:nvPr>
            <p:custDataLst>
              <p:tags r:id="rId6"/>
            </p:custDataLst>
          </p:nvPr>
        </p:nvSpPr>
        <p:spPr>
          <a:xfrm>
            <a:off x="1629965" y="964520"/>
            <a:ext cx="184328" cy="172848"/>
          </a:xfrm>
          <a:prstGeom prst="diamond">
            <a:avLst/>
          </a:prstGeom>
          <a:solidFill>
            <a:srgbClr val="E32D9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200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371600" y="3225800"/>
            <a:ext cx="6019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>
              <a:lnSpc>
                <a:spcPct val="150000"/>
              </a:lnSpc>
              <a:spcAft>
                <a:spcPts val="0"/>
              </a:spcAft>
            </a:pPr>
            <a:r>
              <a:rPr lang="zh-CN" altLang="zh-CN" b="1" kern="100" dirty="0">
                <a:latin typeface="Times New Roman" panose="02020603050405020304" pitchFamily="18" charset="0"/>
              </a:rPr>
              <a:t>【拓展】</a:t>
            </a:r>
            <a:r>
              <a:rPr lang="zh-CN" altLang="zh-CN" kern="100" dirty="0">
                <a:latin typeface="Times New Roman" panose="02020603050405020304" pitchFamily="18" charset="0"/>
              </a:rPr>
              <a:t>表示“在……的东／南／西／北方”时，根据不同的情况选用不同的介词；</a:t>
            </a:r>
            <a:r>
              <a:rPr lang="en-US" altLang="zh-CN" kern="100" dirty="0">
                <a:latin typeface="Times New Roman" panose="02020603050405020304" pitchFamily="18" charset="0"/>
              </a:rPr>
              <a:t>in</a:t>
            </a:r>
            <a:r>
              <a:rPr lang="zh-CN" altLang="zh-CN" kern="100" dirty="0">
                <a:latin typeface="Times New Roman" panose="02020603050405020304" pitchFamily="18" charset="0"/>
              </a:rPr>
              <a:t>表示</a:t>
            </a:r>
            <a:r>
              <a:rPr lang="en-US" altLang="zh-CN" kern="100" dirty="0">
                <a:latin typeface="Times New Roman" panose="02020603050405020304" pitchFamily="18" charset="0"/>
              </a:rPr>
              <a:t>(</a:t>
            </a:r>
            <a:r>
              <a:rPr lang="zh-CN" altLang="zh-CN" kern="100" dirty="0">
                <a:latin typeface="Times New Roman" panose="02020603050405020304" pitchFamily="18" charset="0"/>
              </a:rPr>
              <a:t>主语</a:t>
            </a:r>
            <a:r>
              <a:rPr lang="en-US" altLang="zh-CN" kern="100" dirty="0">
                <a:latin typeface="Times New Roman" panose="02020603050405020304" pitchFamily="18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</a:rPr>
              <a:t>在某范围之内；</a:t>
            </a:r>
            <a:r>
              <a:rPr lang="en-US" altLang="zh-CN" kern="100" dirty="0">
                <a:latin typeface="Times New Roman" panose="02020603050405020304" pitchFamily="18" charset="0"/>
              </a:rPr>
              <a:t>on</a:t>
            </a:r>
            <a:r>
              <a:rPr lang="zh-CN" altLang="zh-CN" kern="100" dirty="0">
                <a:latin typeface="Times New Roman" panose="02020603050405020304" pitchFamily="18" charset="0"/>
              </a:rPr>
              <a:t>表示两地接壤；</a:t>
            </a:r>
            <a:r>
              <a:rPr lang="en-US" altLang="zh-CN" kern="100" dirty="0">
                <a:latin typeface="Times New Roman" panose="02020603050405020304" pitchFamily="18" charset="0"/>
              </a:rPr>
              <a:t>to</a:t>
            </a:r>
            <a:r>
              <a:rPr lang="zh-CN" altLang="zh-CN" kern="100" dirty="0">
                <a:latin typeface="Times New Roman" panose="02020603050405020304" pitchFamily="18" charset="0"/>
              </a:rPr>
              <a:t>表示在某范围之外，不接壤。</a:t>
            </a:r>
          </a:p>
          <a:p>
            <a:pPr indent="266700">
              <a:lnSpc>
                <a:spcPct val="150000"/>
              </a:lnSpc>
              <a:spcAft>
                <a:spcPts val="0"/>
              </a:spcAft>
            </a:pPr>
            <a:endParaRPr lang="zh-CN" altLang="en-US" dirty="0"/>
          </a:p>
        </p:txBody>
      </p:sp>
      <p:sp>
        <p:nvSpPr>
          <p:cNvPr id="2" name="矩形 1"/>
          <p:cNvSpPr/>
          <p:nvPr/>
        </p:nvSpPr>
        <p:spPr>
          <a:xfrm>
            <a:off x="1219200" y="1701801"/>
            <a:ext cx="3772186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266700">
              <a:lnSpc>
                <a:spcPct val="150000"/>
              </a:lnSpc>
              <a:spcAft>
                <a:spcPts val="0"/>
              </a:spcAft>
            </a:pPr>
            <a:r>
              <a:rPr lang="zh-CN" altLang="zh-CN" b="1" kern="100" dirty="0">
                <a:latin typeface="Times New Roman" panose="02020603050405020304" pitchFamily="18" charset="0"/>
              </a:rPr>
              <a:t>◆</a:t>
            </a:r>
            <a:r>
              <a:rPr lang="en-US" altLang="zh-CN" b="1" kern="100" dirty="0">
                <a:latin typeface="Times New Roman" panose="02020603050405020304" pitchFamily="18" charset="0"/>
              </a:rPr>
              <a:t> southeast of... </a:t>
            </a:r>
            <a:r>
              <a:rPr lang="zh-CN" altLang="zh-CN" b="1" kern="100" dirty="0">
                <a:latin typeface="Times New Roman" panose="02020603050405020304" pitchFamily="18" charset="0"/>
              </a:rPr>
              <a:t>在……的东南方</a:t>
            </a:r>
          </a:p>
        </p:txBody>
      </p:sp>
      <p:sp>
        <p:nvSpPr>
          <p:cNvPr id="4" name="矩形 3"/>
          <p:cNvSpPr/>
          <p:nvPr/>
        </p:nvSpPr>
        <p:spPr>
          <a:xfrm>
            <a:off x="1447800" y="2413001"/>
            <a:ext cx="63246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</a:rPr>
              <a:t>Shandong is southeast of Hebei. </a:t>
            </a:r>
            <a:r>
              <a:rPr lang="zh-CN" altLang="zh-CN" kern="100" dirty="0">
                <a:latin typeface="Times New Roman" panose="02020603050405020304" pitchFamily="18" charset="0"/>
              </a:rPr>
              <a:t>山东在河北的东南方。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>
            <p:custDataLst>
              <p:tags r:id="rId1"/>
            </p:custDataLst>
          </p:nvPr>
        </p:nvSpPr>
        <p:spPr>
          <a:xfrm>
            <a:off x="0" y="279400"/>
            <a:ext cx="3196520" cy="636195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pPr algn="ctr"/>
            <a:r>
              <a:rPr lang="en-US" altLang="zh-CN" sz="2800" b="1" dirty="0">
                <a:gradFill flip="none" rotWithShape="1">
                  <a:gsLst>
                    <a:gs pos="0">
                      <a:srgbClr val="E32D91">
                        <a:lumMod val="50000"/>
                      </a:srgbClr>
                    </a:gs>
                    <a:gs pos="50000">
                      <a:srgbClr val="E32D91"/>
                    </a:gs>
                    <a:gs pos="50000">
                      <a:srgbClr val="E32D91">
                        <a:lumMod val="50000"/>
                      </a:srgbClr>
                    </a:gs>
                    <a:gs pos="100000">
                      <a:srgbClr val="E32D91"/>
                    </a:gs>
                  </a:gsLst>
                  <a:lin ang="5400000" scaled="1"/>
                  <a:tileRect/>
                </a:gradFill>
                <a:latin typeface="Segoe Print" panose="02000600000000000000" pitchFamily="2" charset="0"/>
                <a:ea typeface="华文隶书" panose="02010800040101010101" pitchFamily="2" charset="-122"/>
              </a:rPr>
              <a:t>Language points</a:t>
            </a:r>
            <a:endParaRPr lang="zh-CN" altLang="en-US" sz="2800" b="1" dirty="0">
              <a:gradFill flip="none" rotWithShape="1">
                <a:gsLst>
                  <a:gs pos="0">
                    <a:srgbClr val="E32D91">
                      <a:lumMod val="50000"/>
                    </a:srgbClr>
                  </a:gs>
                  <a:gs pos="50000">
                    <a:srgbClr val="E32D91"/>
                  </a:gs>
                  <a:gs pos="50000">
                    <a:srgbClr val="E32D91">
                      <a:lumMod val="50000"/>
                    </a:srgbClr>
                  </a:gs>
                  <a:gs pos="100000">
                    <a:srgbClr val="E32D91"/>
                  </a:gs>
                </a:gsLst>
                <a:lin ang="5400000" scaled="1"/>
                <a:tileRect/>
              </a:gradFill>
              <a:latin typeface="Segoe Print" panose="02000600000000000000" pitchFamily="2" charset="0"/>
              <a:ea typeface="华文隶书" panose="02010800040101010101" pitchFamily="2" charset="-122"/>
            </a:endParaRPr>
          </a:p>
        </p:txBody>
      </p:sp>
      <p:sp>
        <p:nvSpPr>
          <p:cNvPr id="9" name="文本框 8"/>
          <p:cNvSpPr txBox="1"/>
          <p:nvPr>
            <p:custDataLst>
              <p:tags r:id="rId2"/>
            </p:custDataLst>
          </p:nvPr>
        </p:nvSpPr>
        <p:spPr>
          <a:xfrm>
            <a:off x="76200" y="1088344"/>
            <a:ext cx="3048000" cy="308657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endParaRPr lang="en-US" altLang="zh-CN" sz="3200" dirty="0">
              <a:solidFill>
                <a:srgbClr val="C0C0C0"/>
              </a:solidFill>
              <a:latin typeface="Gungsuh" panose="02030600000101010101" pitchFamily="18" charset="-127"/>
              <a:ea typeface="微软雅黑" panose="020B0503020204020204" pitchFamily="34" charset="-122"/>
            </a:endParaRPr>
          </a:p>
        </p:txBody>
      </p:sp>
      <p:cxnSp>
        <p:nvCxnSpPr>
          <p:cNvPr id="10" name="直接连接符 9"/>
          <p:cNvCxnSpPr/>
          <p:nvPr>
            <p:custDataLst>
              <p:tags r:id="rId3"/>
            </p:custDataLst>
          </p:nvPr>
        </p:nvCxnSpPr>
        <p:spPr>
          <a:xfrm>
            <a:off x="152400" y="1295400"/>
            <a:ext cx="3048000" cy="0"/>
          </a:xfrm>
          <a:prstGeom prst="line">
            <a:avLst/>
          </a:prstGeom>
          <a:noFill/>
          <a:ln w="19050" cap="flat" cmpd="sng" algn="ctr">
            <a:gradFill flip="none" rotWithShape="1">
              <a:gsLst>
                <a:gs pos="0">
                  <a:sysClr val="window" lastClr="FFFFFF">
                    <a:alpha val="0"/>
                  </a:sysClr>
                </a:gs>
                <a:gs pos="50000">
                  <a:srgbClr val="E32D91"/>
                </a:gs>
                <a:gs pos="100000">
                  <a:sysClr val="window" lastClr="FFFFFF">
                    <a:alpha val="0"/>
                  </a:sysClr>
                </a:gs>
              </a:gsLst>
              <a:lin ang="0" scaled="1"/>
              <a:tileRect/>
            </a:gradFill>
            <a:prstDash val="solid"/>
            <a:miter lim="800000"/>
          </a:ln>
          <a:effectLst/>
        </p:spPr>
      </p:cxnSp>
      <p:cxnSp>
        <p:nvCxnSpPr>
          <p:cNvPr id="11" name="直接连接符 10"/>
          <p:cNvCxnSpPr/>
          <p:nvPr>
            <p:custDataLst>
              <p:tags r:id="rId4"/>
            </p:custDataLst>
          </p:nvPr>
        </p:nvCxnSpPr>
        <p:spPr>
          <a:xfrm>
            <a:off x="76199" y="1097869"/>
            <a:ext cx="1368467" cy="0"/>
          </a:xfrm>
          <a:prstGeom prst="line">
            <a:avLst/>
          </a:prstGeom>
          <a:noFill/>
          <a:ln w="19050" cap="flat" cmpd="sng" algn="ctr">
            <a:gradFill flip="none" rotWithShape="1">
              <a:gsLst>
                <a:gs pos="0">
                  <a:srgbClr val="E32D91"/>
                </a:gs>
                <a:gs pos="100000">
                  <a:sysClr val="window" lastClr="FFFFFF">
                    <a:alpha val="0"/>
                  </a:sysClr>
                </a:gs>
              </a:gsLst>
              <a:lin ang="10800000" scaled="1"/>
              <a:tileRect/>
            </a:gradFill>
            <a:prstDash val="solid"/>
            <a:miter lim="800000"/>
          </a:ln>
          <a:effectLst/>
        </p:spPr>
      </p:cxnSp>
      <p:cxnSp>
        <p:nvCxnSpPr>
          <p:cNvPr id="12" name="直接连接符 11"/>
          <p:cNvCxnSpPr/>
          <p:nvPr>
            <p:custDataLst>
              <p:tags r:id="rId5"/>
            </p:custDataLst>
          </p:nvPr>
        </p:nvCxnSpPr>
        <p:spPr>
          <a:xfrm>
            <a:off x="1898756" y="1097869"/>
            <a:ext cx="1368467" cy="0"/>
          </a:xfrm>
          <a:prstGeom prst="line">
            <a:avLst/>
          </a:prstGeom>
          <a:noFill/>
          <a:ln w="19050" cap="flat" cmpd="sng" algn="ctr">
            <a:gradFill flip="none" rotWithShape="1">
              <a:gsLst>
                <a:gs pos="0">
                  <a:srgbClr val="E32D91"/>
                </a:gs>
                <a:gs pos="100000">
                  <a:sysClr val="window" lastClr="FFFFFF">
                    <a:alpha val="0"/>
                  </a:sysClr>
                </a:gs>
              </a:gsLst>
              <a:lin ang="0" scaled="1"/>
              <a:tileRect/>
            </a:gradFill>
            <a:prstDash val="solid"/>
            <a:miter lim="800000"/>
          </a:ln>
          <a:effectLst/>
        </p:spPr>
      </p:cxnSp>
      <p:sp>
        <p:nvSpPr>
          <p:cNvPr id="13" name="菱形 12"/>
          <p:cNvSpPr/>
          <p:nvPr>
            <p:custDataLst>
              <p:tags r:id="rId6"/>
            </p:custDataLst>
          </p:nvPr>
        </p:nvSpPr>
        <p:spPr>
          <a:xfrm>
            <a:off x="1629965" y="964520"/>
            <a:ext cx="184328" cy="172848"/>
          </a:xfrm>
          <a:prstGeom prst="diamond">
            <a:avLst/>
          </a:prstGeom>
          <a:solidFill>
            <a:srgbClr val="E32D9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200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47800" y="3124200"/>
            <a:ext cx="6019800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 err="1">
                <a:latin typeface="Times New Roman" panose="02020603050405020304" pitchFamily="18" charset="0"/>
              </a:rPr>
              <a:t>south+east</a:t>
            </a:r>
            <a:r>
              <a:rPr lang="en-US" altLang="zh-CN" kern="100" dirty="0">
                <a:latin typeface="Times New Roman" panose="02020603050405020304" pitchFamily="18" charset="0"/>
              </a:rPr>
              <a:t>=southeast</a:t>
            </a:r>
            <a:endParaRPr lang="zh-CN" altLang="zh-CN" kern="100" dirty="0">
              <a:latin typeface="Times New Roman" panose="02020603050405020304" pitchFamily="18" charset="0"/>
            </a:endParaRPr>
          </a:p>
          <a:p>
            <a:pPr indent="266700">
              <a:lnSpc>
                <a:spcPct val="150000"/>
              </a:lnSpc>
              <a:spcAft>
                <a:spcPts val="0"/>
              </a:spcAft>
            </a:pPr>
            <a:r>
              <a:rPr lang="zh-CN" altLang="zh-CN" kern="100" dirty="0">
                <a:latin typeface="Times New Roman" panose="02020603050405020304" pitchFamily="18" charset="0"/>
              </a:rPr>
              <a:t>南</a:t>
            </a:r>
            <a:r>
              <a:rPr lang="en-US" altLang="zh-CN" kern="100" dirty="0">
                <a:latin typeface="Times New Roman" panose="02020603050405020304" pitchFamily="18" charset="0"/>
              </a:rPr>
              <a:t>         </a:t>
            </a:r>
            <a:r>
              <a:rPr lang="zh-CN" altLang="zh-CN" kern="100" dirty="0">
                <a:latin typeface="Times New Roman" panose="02020603050405020304" pitchFamily="18" charset="0"/>
              </a:rPr>
              <a:t>东</a:t>
            </a:r>
            <a:r>
              <a:rPr lang="en-US" altLang="zh-CN" kern="100" dirty="0">
                <a:latin typeface="Times New Roman" panose="02020603050405020304" pitchFamily="18" charset="0"/>
              </a:rPr>
              <a:t>     </a:t>
            </a:r>
            <a:r>
              <a:rPr lang="zh-CN" altLang="zh-CN" kern="100" dirty="0">
                <a:latin typeface="Times New Roman" panose="02020603050405020304" pitchFamily="18" charset="0"/>
              </a:rPr>
              <a:t>东南</a:t>
            </a:r>
          </a:p>
          <a:p>
            <a:pPr indent="266700">
              <a:lnSpc>
                <a:spcPct val="150000"/>
              </a:lnSpc>
              <a:spcAft>
                <a:spcPts val="0"/>
              </a:spcAft>
            </a:pPr>
            <a:endParaRPr lang="en-US" altLang="zh-CN" kern="100" dirty="0">
              <a:latin typeface="Times New Roman" panose="02020603050405020304" pitchFamily="18" charset="0"/>
            </a:endParaRPr>
          </a:p>
          <a:p>
            <a:pPr indent="266700">
              <a:lnSpc>
                <a:spcPct val="150000"/>
              </a:lnSpc>
              <a:spcAft>
                <a:spcPts val="0"/>
              </a:spcAft>
            </a:pPr>
            <a:endParaRPr lang="en-US" altLang="zh-CN" kern="100" dirty="0">
              <a:latin typeface="Times New Roman" panose="02020603050405020304" pitchFamily="18" charset="0"/>
            </a:endParaRPr>
          </a:p>
          <a:p>
            <a:pPr indent="266700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</a:rPr>
              <a:t> </a:t>
            </a:r>
            <a:endParaRPr lang="zh-CN" altLang="zh-CN" kern="100" dirty="0">
              <a:latin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295401" y="1498601"/>
            <a:ext cx="2138727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266700">
              <a:lnSpc>
                <a:spcPct val="150000"/>
              </a:lnSpc>
              <a:spcAft>
                <a:spcPts val="0"/>
              </a:spcAft>
            </a:pPr>
            <a:r>
              <a:rPr lang="zh-CN" altLang="zh-CN" b="1" kern="100" dirty="0">
                <a:latin typeface="Times New Roman" panose="02020603050405020304" pitchFamily="18" charset="0"/>
              </a:rPr>
              <a:t>◆ 方向巧记提示</a:t>
            </a:r>
          </a:p>
        </p:txBody>
      </p:sp>
      <p:sp>
        <p:nvSpPr>
          <p:cNvPr id="4" name="矩形 3"/>
          <p:cNvSpPr/>
          <p:nvPr/>
        </p:nvSpPr>
        <p:spPr>
          <a:xfrm>
            <a:off x="1524001" y="2209801"/>
            <a:ext cx="4169539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266700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</a:rPr>
              <a:t>East </a:t>
            </a:r>
            <a:r>
              <a:rPr lang="zh-CN" altLang="zh-CN" kern="100" dirty="0">
                <a:latin typeface="Times New Roman" panose="02020603050405020304" pitchFamily="18" charset="0"/>
              </a:rPr>
              <a:t>东</a:t>
            </a:r>
            <a:r>
              <a:rPr lang="en-US" altLang="zh-CN" kern="100" dirty="0">
                <a:latin typeface="Times New Roman" panose="02020603050405020304" pitchFamily="18" charset="0"/>
              </a:rPr>
              <a:t>     West</a:t>
            </a:r>
            <a:r>
              <a:rPr lang="zh-CN" altLang="zh-CN" kern="100" dirty="0">
                <a:latin typeface="Times New Roman" panose="02020603050405020304" pitchFamily="18" charset="0"/>
              </a:rPr>
              <a:t>西</a:t>
            </a:r>
            <a:r>
              <a:rPr lang="en-US" altLang="zh-CN" kern="100" dirty="0">
                <a:latin typeface="Times New Roman" panose="02020603050405020304" pitchFamily="18" charset="0"/>
              </a:rPr>
              <a:t>     South </a:t>
            </a:r>
            <a:r>
              <a:rPr lang="zh-CN" altLang="zh-CN" kern="100" dirty="0">
                <a:latin typeface="Times New Roman" panose="02020603050405020304" pitchFamily="18" charset="0"/>
              </a:rPr>
              <a:t>南</a:t>
            </a:r>
            <a:r>
              <a:rPr lang="en-US" altLang="zh-CN" kern="100" dirty="0">
                <a:latin typeface="Times New Roman" panose="02020603050405020304" pitchFamily="18" charset="0"/>
              </a:rPr>
              <a:t>   North</a:t>
            </a:r>
            <a:r>
              <a:rPr lang="zh-CN" altLang="zh-CN" kern="100" dirty="0">
                <a:latin typeface="Times New Roman" panose="02020603050405020304" pitchFamily="18" charset="0"/>
              </a:rPr>
              <a:t>北</a:t>
            </a:r>
          </a:p>
        </p:txBody>
      </p:sp>
      <p:sp>
        <p:nvSpPr>
          <p:cNvPr id="5" name="矩形 4"/>
          <p:cNvSpPr/>
          <p:nvPr/>
        </p:nvSpPr>
        <p:spPr>
          <a:xfrm>
            <a:off x="3962400" y="3124201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66700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 err="1">
                <a:latin typeface="Times New Roman" panose="02020603050405020304" pitchFamily="18" charset="0"/>
              </a:rPr>
              <a:t>south+west</a:t>
            </a:r>
            <a:r>
              <a:rPr lang="en-US" altLang="zh-CN" kern="100" dirty="0">
                <a:latin typeface="Times New Roman" panose="02020603050405020304" pitchFamily="18" charset="0"/>
              </a:rPr>
              <a:t>=southwest</a:t>
            </a:r>
            <a:endParaRPr lang="zh-CN" altLang="zh-CN" kern="100" dirty="0">
              <a:latin typeface="Times New Roman" panose="02020603050405020304" pitchFamily="18" charset="0"/>
            </a:endParaRPr>
          </a:p>
          <a:p>
            <a:pPr indent="266700">
              <a:lnSpc>
                <a:spcPct val="150000"/>
              </a:lnSpc>
              <a:spcAft>
                <a:spcPts val="0"/>
              </a:spcAft>
            </a:pPr>
            <a:r>
              <a:rPr lang="zh-CN" altLang="zh-CN" kern="100" dirty="0">
                <a:latin typeface="Times New Roman" panose="02020603050405020304" pitchFamily="18" charset="0"/>
              </a:rPr>
              <a:t>南</a:t>
            </a:r>
            <a:r>
              <a:rPr lang="en-US" altLang="zh-CN" kern="100" dirty="0">
                <a:latin typeface="Times New Roman" panose="02020603050405020304" pitchFamily="18" charset="0"/>
              </a:rPr>
              <a:t>          </a:t>
            </a:r>
            <a:r>
              <a:rPr lang="zh-CN" altLang="zh-CN" kern="100" dirty="0">
                <a:latin typeface="Times New Roman" panose="02020603050405020304" pitchFamily="18" charset="0"/>
              </a:rPr>
              <a:t>西</a:t>
            </a:r>
            <a:r>
              <a:rPr lang="en-US" altLang="zh-CN" kern="100" dirty="0">
                <a:latin typeface="Times New Roman" panose="02020603050405020304" pitchFamily="18" charset="0"/>
              </a:rPr>
              <a:t>        </a:t>
            </a:r>
            <a:r>
              <a:rPr lang="zh-CN" altLang="zh-CN" kern="100" dirty="0">
                <a:latin typeface="Times New Roman" panose="02020603050405020304" pitchFamily="18" charset="0"/>
              </a:rPr>
              <a:t>西南</a:t>
            </a:r>
          </a:p>
        </p:txBody>
      </p:sp>
      <p:sp>
        <p:nvSpPr>
          <p:cNvPr id="6" name="矩形 5"/>
          <p:cNvSpPr/>
          <p:nvPr/>
        </p:nvSpPr>
        <p:spPr>
          <a:xfrm>
            <a:off x="1447800" y="4241801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66700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 err="1">
                <a:latin typeface="Times New Roman" panose="02020603050405020304" pitchFamily="18" charset="0"/>
              </a:rPr>
              <a:t>north+east</a:t>
            </a:r>
            <a:r>
              <a:rPr lang="en-US" altLang="zh-CN" kern="100" dirty="0">
                <a:latin typeface="Times New Roman" panose="02020603050405020304" pitchFamily="18" charset="0"/>
              </a:rPr>
              <a:t>=northeast</a:t>
            </a:r>
            <a:endParaRPr lang="zh-CN" altLang="zh-CN" kern="100" dirty="0">
              <a:latin typeface="Times New Roman" panose="02020603050405020304" pitchFamily="18" charset="0"/>
            </a:endParaRPr>
          </a:p>
          <a:p>
            <a:pPr indent="266700">
              <a:lnSpc>
                <a:spcPct val="150000"/>
              </a:lnSpc>
              <a:spcAft>
                <a:spcPts val="0"/>
              </a:spcAft>
            </a:pPr>
            <a:r>
              <a:rPr lang="zh-CN" altLang="zh-CN" kern="100" dirty="0">
                <a:latin typeface="Times New Roman" panose="02020603050405020304" pitchFamily="18" charset="0"/>
              </a:rPr>
              <a:t>北</a:t>
            </a:r>
            <a:r>
              <a:rPr lang="en-US" altLang="zh-CN" kern="100" dirty="0">
                <a:latin typeface="Times New Roman" panose="02020603050405020304" pitchFamily="18" charset="0"/>
              </a:rPr>
              <a:t>        </a:t>
            </a:r>
            <a:r>
              <a:rPr lang="zh-CN" altLang="zh-CN" kern="100" dirty="0">
                <a:latin typeface="Times New Roman" panose="02020603050405020304" pitchFamily="18" charset="0"/>
              </a:rPr>
              <a:t>东</a:t>
            </a:r>
            <a:r>
              <a:rPr lang="en-US" altLang="zh-CN" kern="100" dirty="0">
                <a:latin typeface="Times New Roman" panose="02020603050405020304" pitchFamily="18" charset="0"/>
              </a:rPr>
              <a:t>     </a:t>
            </a:r>
            <a:r>
              <a:rPr lang="zh-CN" altLang="zh-CN" kern="100" dirty="0">
                <a:latin typeface="Times New Roman" panose="02020603050405020304" pitchFamily="18" charset="0"/>
              </a:rPr>
              <a:t>东北</a:t>
            </a:r>
          </a:p>
        </p:txBody>
      </p:sp>
      <p:sp>
        <p:nvSpPr>
          <p:cNvPr id="7" name="矩形 6"/>
          <p:cNvSpPr/>
          <p:nvPr/>
        </p:nvSpPr>
        <p:spPr>
          <a:xfrm>
            <a:off x="4038600" y="4241801"/>
            <a:ext cx="3276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 err="1">
                <a:latin typeface="Times New Roman" panose="02020603050405020304" pitchFamily="18" charset="0"/>
              </a:rPr>
              <a:t>north+west</a:t>
            </a:r>
            <a:r>
              <a:rPr lang="en-US" altLang="zh-CN" kern="100" dirty="0">
                <a:latin typeface="Times New Roman" panose="02020603050405020304" pitchFamily="18" charset="0"/>
              </a:rPr>
              <a:t>=northwest</a:t>
            </a:r>
            <a:endParaRPr lang="zh-CN" altLang="zh-CN" kern="100" dirty="0">
              <a:latin typeface="Times New Roman" panose="02020603050405020304" pitchFamily="18" charset="0"/>
            </a:endParaRPr>
          </a:p>
          <a:p>
            <a:pPr indent="266700">
              <a:lnSpc>
                <a:spcPct val="150000"/>
              </a:lnSpc>
              <a:spcAft>
                <a:spcPts val="0"/>
              </a:spcAft>
            </a:pPr>
            <a:r>
              <a:rPr lang="zh-CN" altLang="zh-CN" kern="100" dirty="0">
                <a:latin typeface="Times New Roman" panose="02020603050405020304" pitchFamily="18" charset="0"/>
              </a:rPr>
              <a:t>北</a:t>
            </a:r>
            <a:r>
              <a:rPr lang="en-US" altLang="zh-CN" kern="100" dirty="0">
                <a:latin typeface="Times New Roman" panose="02020603050405020304" pitchFamily="18" charset="0"/>
              </a:rPr>
              <a:t>          </a:t>
            </a:r>
            <a:r>
              <a:rPr lang="zh-CN" altLang="zh-CN" kern="100" dirty="0">
                <a:latin typeface="Times New Roman" panose="02020603050405020304" pitchFamily="18" charset="0"/>
              </a:rPr>
              <a:t>西</a:t>
            </a:r>
            <a:r>
              <a:rPr lang="en-US" altLang="zh-CN" kern="100" dirty="0">
                <a:latin typeface="Times New Roman" panose="02020603050405020304" pitchFamily="18" charset="0"/>
              </a:rPr>
              <a:t>     </a:t>
            </a:r>
            <a:r>
              <a:rPr lang="zh-CN" altLang="zh-CN" kern="100" dirty="0">
                <a:latin typeface="Times New Roman" panose="02020603050405020304" pitchFamily="18" charset="0"/>
              </a:rPr>
              <a:t>西北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矩形 3"/>
          <p:cNvSpPr>
            <a:spLocks noChangeArrowheads="1"/>
          </p:cNvSpPr>
          <p:nvPr/>
        </p:nvSpPr>
        <p:spPr bwMode="auto">
          <a:xfrm>
            <a:off x="0" y="1066800"/>
            <a:ext cx="91440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zh-CN" altLang="en-US" sz="2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自主学习要求</a:t>
            </a:r>
            <a:endParaRPr lang="en-US" altLang="zh-CN" sz="28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435" name="矩形 3"/>
          <p:cNvSpPr>
            <a:spLocks noChangeArrowheads="1"/>
          </p:cNvSpPr>
          <p:nvPr/>
        </p:nvSpPr>
        <p:spPr bwMode="auto">
          <a:xfrm>
            <a:off x="1328737" y="2133600"/>
            <a:ext cx="6643688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       学习以上内容，认真完成</a:t>
            </a:r>
            <a:endParaRPr lang="en-US" altLang="zh-CN" sz="28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1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、预习案上的习题</a:t>
            </a:r>
            <a:endParaRPr lang="en-US" altLang="zh-CN" sz="28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2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、老师布置的</a:t>
            </a:r>
            <a:r>
              <a:rPr lang="zh-CN" altLang="en-US" sz="2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讨论作业</a:t>
            </a:r>
            <a:endParaRPr lang="en-US" altLang="zh-CN" sz="28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了解一些辨别方向的方</a:t>
            </a:r>
            <a:r>
              <a:rPr lang="zh-CN" altLang="en-US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法 </a:t>
            </a:r>
            <a:endParaRPr lang="en-US" altLang="zh-CN" sz="2800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TextBox 1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Straight Connector 1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Straight Connector 1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Diamond 2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TextBox 1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TextBox 1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Straight Connector 1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Straight Connector 1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Straight Connector 1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Diamond 2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TextBox 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TextBox 1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TextBox 1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Straight Connector 17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Straight Connector 18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Straight Connector 19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Diamond 2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TextBox 15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TextBox 16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Straight Connector 17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Straight Connector 18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Straight Connector 1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Straight Connector 17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Diamond 2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TextBox 15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TextBox 16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Straight Connector 17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Straight Connector 18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Straight Connector 19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Diamond 2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TextBox 15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TextBox 1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Straight Connector 1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Straight Connector 18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Straight Connector 18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Straight Connector 19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Diamond 2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Straight Connector 1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Diamond 2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TextBox 1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TextBox 1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Straight Connector 17"/>
</p:tagLst>
</file>

<file path=ppt/theme/theme1.xml><?xml version="1.0" encoding="utf-8"?>
<a:theme xmlns:a="http://schemas.openxmlformats.org/drawingml/2006/main" name="WWW.2PPT.COM&#10;">
  <a:themeElements>
    <a:clrScheme name="让PPT飞起来丨pptshare.qzone.qq.com 4">
      <a:dk1>
        <a:srgbClr val="000000"/>
      </a:dk1>
      <a:lt1>
        <a:srgbClr val="FFFFFF"/>
      </a:lt1>
      <a:dk2>
        <a:srgbClr val="FFFFFF"/>
      </a:dk2>
      <a:lt2>
        <a:srgbClr val="B2B2B2"/>
      </a:lt2>
      <a:accent1>
        <a:srgbClr val="3399FF"/>
      </a:accent1>
      <a:accent2>
        <a:srgbClr val="0875F8"/>
      </a:accent2>
      <a:accent3>
        <a:srgbClr val="FFFFFF"/>
      </a:accent3>
      <a:accent4>
        <a:srgbClr val="000000"/>
      </a:accent4>
      <a:accent5>
        <a:srgbClr val="ADCAFF"/>
      </a:accent5>
      <a:accent6>
        <a:srgbClr val="0669E1"/>
      </a:accent6>
      <a:hlink>
        <a:srgbClr val="0E58C4"/>
      </a:hlink>
      <a:folHlink>
        <a:srgbClr val="B2B2B2"/>
      </a:folHlink>
    </a:clrScheme>
    <a:fontScheme name="让PPT飞起来丨pptshare.qzone.qq.com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7961" dir="13500000" algn="ctr" rotWithShape="0">
            <a:schemeClr val="tx1">
              <a:gamma/>
              <a:shade val="60000"/>
              <a:invGamma/>
            </a:schemeClr>
          </a:outerShdw>
        </a:effectLst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微软雅黑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7961" dir="13500000" algn="ctr" rotWithShape="0">
            <a:schemeClr val="tx1">
              <a:gamma/>
              <a:shade val="60000"/>
              <a:invGamma/>
            </a:schemeClr>
          </a:outerShdw>
        </a:effectLst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微软雅黑" panose="020B0503020204020204" pitchFamily="34" charset="-122"/>
          </a:defRPr>
        </a:defPPr>
      </a:lstStyle>
    </a:lnDef>
  </a:objectDefaults>
  <a:extraClrSchemeLst>
    <a:extraClrScheme>
      <a:clrScheme name="让PPT飞起来丨pptshare.qzone.qq.com 1">
        <a:dk1>
          <a:srgbClr val="000000"/>
        </a:dk1>
        <a:lt1>
          <a:srgbClr val="FFFFFF"/>
        </a:lt1>
        <a:dk2>
          <a:srgbClr val="FFFFFF"/>
        </a:dk2>
        <a:lt2>
          <a:srgbClr val="B2B2B2"/>
        </a:lt2>
        <a:accent1>
          <a:srgbClr val="E20000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EEAAAA"/>
        </a:accent5>
        <a:accent6>
          <a:srgbClr val="B90000"/>
        </a:accent6>
        <a:hlink>
          <a:srgbClr val="8000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让PPT飞起来丨pptshare.qzone.qq.com 2">
        <a:dk1>
          <a:srgbClr val="000000"/>
        </a:dk1>
        <a:lt1>
          <a:srgbClr val="FFFFFF"/>
        </a:lt1>
        <a:dk2>
          <a:srgbClr val="FFFFFF"/>
        </a:dk2>
        <a:lt2>
          <a:srgbClr val="B2B2B2"/>
        </a:lt2>
        <a:accent1>
          <a:srgbClr val="E20000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EEAAAA"/>
        </a:accent5>
        <a:accent6>
          <a:srgbClr val="B90000"/>
        </a:accent6>
        <a:hlink>
          <a:srgbClr val="8000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让PPT飞起来丨pptshare.qzone.qq.com 3">
        <a:dk1>
          <a:srgbClr val="000000"/>
        </a:dk1>
        <a:lt1>
          <a:srgbClr val="FFFFFF"/>
        </a:lt1>
        <a:dk2>
          <a:srgbClr val="FFFFFF"/>
        </a:dk2>
        <a:lt2>
          <a:srgbClr val="B2B2B2"/>
        </a:lt2>
        <a:accent1>
          <a:srgbClr val="3399FF"/>
        </a:accent1>
        <a:accent2>
          <a:srgbClr val="0875F8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0669E1"/>
        </a:accent6>
        <a:hlink>
          <a:srgbClr val="B2B2B2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让PPT飞起来丨pptshare.qzone.qq.com 4">
        <a:dk1>
          <a:srgbClr val="000000"/>
        </a:dk1>
        <a:lt1>
          <a:srgbClr val="FFFFFF"/>
        </a:lt1>
        <a:dk2>
          <a:srgbClr val="FFFFFF"/>
        </a:dk2>
        <a:lt2>
          <a:srgbClr val="B2B2B2"/>
        </a:lt2>
        <a:accent1>
          <a:srgbClr val="3399FF"/>
        </a:accent1>
        <a:accent2>
          <a:srgbClr val="0875F8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0669E1"/>
        </a:accent6>
        <a:hlink>
          <a:srgbClr val="0E58C4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主题51</Template>
  <TotalTime>0</TotalTime>
  <Words>384</Words>
  <Application>Microsoft Office PowerPoint</Application>
  <PresentationFormat>全屏显示(4:3)</PresentationFormat>
  <Paragraphs>77</Paragraphs>
  <Slides>10</Slides>
  <Notes>1</Notes>
  <HiddenSlides>0</HiddenSlides>
  <MMClips>11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3" baseType="lpstr">
      <vt:lpstr>Arial Unicode MS</vt:lpstr>
      <vt:lpstr>Gungsuh</vt:lpstr>
      <vt:lpstr>等线</vt:lpstr>
      <vt:lpstr>华文行楷</vt:lpstr>
      <vt:lpstr>华文隶书</vt:lpstr>
      <vt:lpstr>宋体</vt:lpstr>
      <vt:lpstr>微软雅黑</vt:lpstr>
      <vt:lpstr>Arial</vt:lpstr>
      <vt:lpstr>Calibri</vt:lpstr>
      <vt:lpstr>Segoe Print</vt:lpstr>
      <vt:lpstr>Times New Roman</vt:lpstr>
      <vt:lpstr>Wingdings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cp:keywords>第一PPT模板网-WWW.1PPT.COM</cp:keywords>
  <dc:description>www.ppt818.com-提供资源下载</dc:description>
  <cp:lastModifiedBy>Windows 用户</cp:lastModifiedBy>
  <cp:revision>29</cp:revision>
  <dcterms:created xsi:type="dcterms:W3CDTF">2018-01-26T07:36:00Z</dcterms:created>
  <dcterms:modified xsi:type="dcterms:W3CDTF">2023-01-17T03:25:53Z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A813BF1E617F4F4294282652CCAFC499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