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08" r:id="rId2"/>
    <p:sldId id="342" r:id="rId3"/>
    <p:sldId id="343" r:id="rId4"/>
    <p:sldId id="344" r:id="rId5"/>
    <p:sldId id="341" r:id="rId6"/>
    <p:sldId id="319" r:id="rId7"/>
    <p:sldId id="320" r:id="rId8"/>
    <p:sldId id="351" r:id="rId9"/>
    <p:sldId id="321" r:id="rId10"/>
    <p:sldId id="325" r:id="rId11"/>
    <p:sldId id="336" r:id="rId12"/>
    <p:sldId id="331" r:id="rId13"/>
    <p:sldId id="332" r:id="rId14"/>
    <p:sldId id="352" r:id="rId15"/>
    <p:sldId id="353" r:id="rId16"/>
    <p:sldId id="354" r:id="rId17"/>
    <p:sldId id="333" r:id="rId18"/>
    <p:sldId id="323" r:id="rId19"/>
    <p:sldId id="326" r:id="rId20"/>
    <p:sldId id="327" r:id="rId21"/>
    <p:sldId id="328" r:id="rId22"/>
    <p:sldId id="324" r:id="rId23"/>
    <p:sldId id="329" r:id="rId24"/>
    <p:sldId id="349" r:id="rId25"/>
    <p:sldId id="350" r:id="rId26"/>
    <p:sldId id="346" r:id="rId27"/>
    <p:sldId id="345" r:id="rId28"/>
    <p:sldId id="340" r:id="rId2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CC00"/>
    <a:srgbClr val="AE2A28"/>
    <a:srgbClr val="43BBE1"/>
    <a:srgbClr val="FFFFFF"/>
    <a:srgbClr val="3BCCFF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0" autoAdjust="0"/>
    <p:restoredTop sz="96000" autoAdjust="0"/>
  </p:normalViewPr>
  <p:slideViewPr>
    <p:cSldViewPr>
      <p:cViewPr varScale="1">
        <p:scale>
          <a:sx n="111" d="100"/>
          <a:sy n="111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EEEA5A3-BD77-438B-BBCB-BF60B2E100C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53525" cy="6480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6300788" cy="3429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1028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825625" y="339725"/>
            <a:ext cx="677862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124075" y="0"/>
            <a:ext cx="7019925" cy="347663"/>
          </a:xfrm>
          <a:prstGeom prst="rect">
            <a:avLst/>
          </a:prstGeom>
          <a:solidFill>
            <a:srgbClr val="33996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" name="矩形 6"/>
          <p:cNvSpPr>
            <a:spLocks noChangeArrowheads="1"/>
          </p:cNvSpPr>
          <p:nvPr/>
        </p:nvSpPr>
        <p:spPr bwMode="auto">
          <a:xfrm>
            <a:off x="0" y="6742113"/>
            <a:ext cx="7380288" cy="115887"/>
          </a:xfrm>
          <a:prstGeom prst="rect">
            <a:avLst/>
          </a:prstGeom>
          <a:solidFill>
            <a:srgbClr val="33996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716F7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rgbClr val="716F7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16F7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716F7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716F7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&#38142;&#25509;&#36164;&#28304;/Unit%201%20activity%205.mp3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&#38142;&#25509;&#36164;&#28304;/Unit%201activity%206.mp3" TargetMode="Externa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38142;&#25509;&#36164;&#28304;/Unit%201%20activity%202.mp3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GIF"/><Relationship Id="rId7" Type="http://schemas.openxmlformats.org/officeDocument/2006/relationships/image" Target="../media/image13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chess.com.cn/upload/newstxt/2004112211125535158.jpg" TargetMode="Externa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&#38142;&#25509;&#36164;&#28304;/Unit%201%20activity3.mp3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Oval 2"/>
          <p:cNvSpPr>
            <a:spLocks noChangeArrowheads="1"/>
          </p:cNvSpPr>
          <p:nvPr/>
        </p:nvSpPr>
        <p:spPr bwMode="auto">
          <a:xfrm>
            <a:off x="1187450" y="1320006"/>
            <a:ext cx="1368425" cy="11525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buFontTx/>
              <a:buNone/>
              <a:defRPr/>
            </a:pPr>
            <a:endParaRPr lang="zh-CN" altLang="en-US"/>
          </a:p>
        </p:txBody>
      </p:sp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1547813" y="1391444"/>
            <a:ext cx="13684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6600" b="1"/>
              <a:t>2</a:t>
            </a:r>
            <a:endParaRPr lang="en-US" altLang="zh-CN" sz="6600" b="1">
              <a:solidFill>
                <a:schemeClr val="accent2"/>
              </a:solidFill>
            </a:endParaRPr>
          </a:p>
        </p:txBody>
      </p:sp>
      <p:sp>
        <p:nvSpPr>
          <p:cNvPr id="4099" name="WordArt 4"/>
          <p:cNvSpPr>
            <a:spLocks noChangeArrowheads="1" noChangeShapeType="1" noTextEdit="1"/>
          </p:cNvSpPr>
          <p:nvPr/>
        </p:nvSpPr>
        <p:spPr bwMode="auto">
          <a:xfrm>
            <a:off x="3131840" y="1681957"/>
            <a:ext cx="5183188" cy="811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 dirty="0">
                <a:ln w="9525">
                  <a:solidFill>
                    <a:srgbClr val="8000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What can you do ?</a:t>
            </a:r>
            <a:endParaRPr lang="zh-CN" altLang="en-US" sz="3600" b="1" i="1" kern="10" dirty="0">
              <a:ln w="9525">
                <a:solidFill>
                  <a:srgbClr val="800000"/>
                </a:solidFill>
                <a:round/>
              </a:ln>
              <a:solidFill>
                <a:srgbClr val="800000"/>
              </a:solidFill>
              <a:effectLst>
                <a:outerShdw dist="35921" dir="2700000" algn="ctr" rotWithShape="0">
                  <a:srgbClr val="B2B2B2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4100" name="WordArt 5"/>
          <p:cNvSpPr>
            <a:spLocks noChangeArrowheads="1" noChangeShapeType="1" noTextEdit="1"/>
          </p:cNvSpPr>
          <p:nvPr/>
        </p:nvSpPr>
        <p:spPr bwMode="auto">
          <a:xfrm>
            <a:off x="1085084" y="1124744"/>
            <a:ext cx="1600200" cy="533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685404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Module</a:t>
            </a:r>
            <a:endParaRPr lang="zh-CN" altLang="en-US" sz="3600" b="1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0" y="3181428"/>
            <a:ext cx="9144000" cy="690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zh-CN" sz="54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Unit 1  </a:t>
            </a:r>
            <a:r>
              <a:rPr lang="en-US" altLang="zh-CN" sz="5400" b="1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I </a:t>
            </a:r>
            <a:r>
              <a:rPr lang="en-US" altLang="zh-CN" sz="54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can play the piano.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566124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ChangeArrowheads="1"/>
          </p:cNvSpPr>
          <p:nvPr/>
        </p:nvSpPr>
        <p:spPr bwMode="auto">
          <a:xfrm>
            <a:off x="755650" y="981075"/>
            <a:ext cx="763270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Betty: I think she’d like to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join the Dance Club</a:t>
            </a:r>
            <a:r>
              <a:rPr lang="en-US" altLang="zh-CN" sz="2800" b="1">
                <a:latin typeface="Times New Roman" panose="02020603050405020304" pitchFamily="18" charset="0"/>
              </a:rPr>
              <a:t>   </a:t>
            </a: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     because she can dance really well. Tony, </a:t>
            </a: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    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how about</a:t>
            </a:r>
            <a:r>
              <a:rPr lang="en-US" altLang="zh-CN" sz="2800" b="1">
                <a:latin typeface="Times New Roman" panose="02020603050405020304" pitchFamily="18" charset="0"/>
              </a:rPr>
              <a:t> you ? </a:t>
            </a: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Tony: I’d like to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join the Chinese Club</a:t>
            </a:r>
            <a:r>
              <a:rPr lang="en-US" altLang="zh-CN" sz="2800" b="1">
                <a:latin typeface="Times New Roman" panose="02020603050405020304" pitchFamily="18" charset="0"/>
              </a:rPr>
              <a:t> .I can’t</a:t>
            </a: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    speak Chinese! So choose your favorite</a:t>
            </a: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    club.</a:t>
            </a: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Tony: OK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then. I play table tennis, so I choose</a:t>
            </a:r>
          </a:p>
          <a:p>
            <a:pPr>
              <a:lnSpc>
                <a:spcPct val="120000"/>
              </a:lnSpc>
            </a:pPr>
            <a:r>
              <a:rPr lang="en-US" altLang="zh-CN" sz="2800" b="1"/>
              <a:t>          </a:t>
            </a:r>
            <a:r>
              <a:rPr lang="en-US" altLang="zh-CN" sz="2800" b="1">
                <a:latin typeface="Times New Roman" panose="02020603050405020304" pitchFamily="18" charset="0"/>
              </a:rPr>
              <a:t>the</a:t>
            </a:r>
            <a:r>
              <a:rPr lang="en-US" altLang="zh-CN" sz="2800" b="1"/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Table Tennis Club. That’s my</a:t>
            </a: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      favourite!</a:t>
            </a:r>
          </a:p>
          <a:p>
            <a:pPr>
              <a:lnSpc>
                <a:spcPct val="120000"/>
              </a:lnSpc>
            </a:pPr>
            <a:endParaRPr lang="en-US" altLang="zh-CN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4213" y="549275"/>
            <a:ext cx="7696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3399"/>
                </a:solidFill>
              </a:rPr>
              <a:t>Now check(</a:t>
            </a:r>
            <a:r>
              <a:rPr lang="en-US" altLang="zh-CN" sz="3600" b="1">
                <a:solidFill>
                  <a:srgbClr val="FF0000"/>
                </a:solidFill>
              </a:rPr>
              <a:t>√</a:t>
            </a:r>
            <a:r>
              <a:rPr lang="en-US" altLang="zh-CN" sz="3600" b="1">
                <a:solidFill>
                  <a:srgbClr val="003399"/>
                </a:solidFill>
              </a:rPr>
              <a:t>) the clubs they want </a:t>
            </a:r>
          </a:p>
          <a:p>
            <a:r>
              <a:rPr lang="en-US" altLang="zh-CN" sz="3600" b="1">
                <a:solidFill>
                  <a:srgbClr val="003399"/>
                </a:solidFill>
              </a:rPr>
              <a:t>to join.</a:t>
            </a:r>
            <a:endParaRPr lang="zh-CN" altLang="en-US" sz="3600" b="1">
              <a:solidFill>
                <a:srgbClr val="003399"/>
              </a:solidFill>
            </a:endParaRPr>
          </a:p>
        </p:txBody>
      </p:sp>
      <p:graphicFrame>
        <p:nvGraphicFramePr>
          <p:cNvPr id="142339" name="Group 3"/>
          <p:cNvGraphicFramePr>
            <a:graphicFrameLocks noGrp="1"/>
          </p:cNvGraphicFramePr>
          <p:nvPr/>
        </p:nvGraphicFramePr>
        <p:xfrm>
          <a:off x="611188" y="1989138"/>
          <a:ext cx="7748587" cy="3627436"/>
        </p:xfrm>
        <a:graphic>
          <a:graphicData uri="http://schemas.openxmlformats.org/drawingml/2006/table">
            <a:tbl>
              <a:tblPr/>
              <a:tblGrid>
                <a:gridCol w="1338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8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1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30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76275" algn="l"/>
                        </a:tabLst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Club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76275" algn="l"/>
                        </a:tabLst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Music Club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Dance Club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Table Tennis Club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Food and Drink Club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1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Daming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charset="0"/>
                        <a:ea typeface="微软雅黑" panose="020B0503020204020204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charset="0"/>
                        <a:ea typeface="微软雅黑" panose="020B0503020204020204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charset="0"/>
                        <a:ea typeface="微软雅黑" panose="020B0503020204020204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charset="0"/>
                        <a:ea typeface="微软雅黑" panose="020B0503020204020204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1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Betty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charset="0"/>
                        <a:ea typeface="微软雅黑" panose="020B0503020204020204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charset="0"/>
                        <a:ea typeface="微软雅黑" panose="020B0503020204020204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charset="0"/>
                        <a:ea typeface="微软雅黑" panose="020B0503020204020204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charset="0"/>
                        <a:ea typeface="微软雅黑" panose="020B0503020204020204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1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Lingling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charset="0"/>
                        <a:ea typeface="微软雅黑" panose="020B0503020204020204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charset="0"/>
                        <a:ea typeface="微软雅黑" panose="020B0503020204020204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charset="0"/>
                        <a:ea typeface="微软雅黑" panose="020B0503020204020204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charset="0"/>
                        <a:ea typeface="微软雅黑" panose="020B0503020204020204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1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Tony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charset="0"/>
                        <a:ea typeface="微软雅黑" panose="020B0503020204020204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charset="0"/>
                        <a:ea typeface="微软雅黑" panose="020B0503020204020204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charset="0"/>
                        <a:ea typeface="微软雅黑" panose="020B0503020204020204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charset="0"/>
                        <a:ea typeface="微软雅黑" panose="020B0503020204020204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376" name="Line 41"/>
          <p:cNvSpPr>
            <a:spLocks noChangeShapeType="1"/>
          </p:cNvSpPr>
          <p:nvPr/>
        </p:nvSpPr>
        <p:spPr bwMode="auto">
          <a:xfrm>
            <a:off x="611188" y="1989138"/>
            <a:ext cx="129698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2378" name="Text Box 42"/>
          <p:cNvSpPr txBox="1">
            <a:spLocks noChangeArrowheads="1"/>
          </p:cNvSpPr>
          <p:nvPr/>
        </p:nvSpPr>
        <p:spPr bwMode="auto">
          <a:xfrm>
            <a:off x="2195513" y="2765425"/>
            <a:ext cx="466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√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  <p:sp>
        <p:nvSpPr>
          <p:cNvPr id="142379" name="Text Box 43"/>
          <p:cNvSpPr txBox="1">
            <a:spLocks noChangeArrowheads="1"/>
          </p:cNvSpPr>
          <p:nvPr/>
        </p:nvSpPr>
        <p:spPr bwMode="auto">
          <a:xfrm>
            <a:off x="6948488" y="3503613"/>
            <a:ext cx="466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√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  <p:sp>
        <p:nvSpPr>
          <p:cNvPr id="142380" name="Text Box 44"/>
          <p:cNvSpPr txBox="1">
            <a:spLocks noChangeArrowheads="1"/>
          </p:cNvSpPr>
          <p:nvPr/>
        </p:nvSpPr>
        <p:spPr bwMode="auto">
          <a:xfrm>
            <a:off x="3635375" y="4295775"/>
            <a:ext cx="466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√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  <p:sp>
        <p:nvSpPr>
          <p:cNvPr id="142381" name="Text Box 45"/>
          <p:cNvSpPr txBox="1">
            <a:spLocks noChangeArrowheads="1"/>
          </p:cNvSpPr>
          <p:nvPr/>
        </p:nvSpPr>
        <p:spPr bwMode="auto">
          <a:xfrm>
            <a:off x="5076825" y="4945063"/>
            <a:ext cx="466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√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2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78" grpId="0"/>
      <p:bldP spid="142379" grpId="0"/>
      <p:bldP spid="142380" grpId="0"/>
      <p:bldP spid="1423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95288" y="1412875"/>
            <a:ext cx="8229600" cy="499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533400" indent="-533400">
              <a:lnSpc>
                <a:spcPts val="3700"/>
              </a:lnSpc>
              <a:buFont typeface="Arial" panose="020B0604020202020204" pitchFamily="34" charset="0"/>
              <a:buAutoNum type="arabicPeriod"/>
            </a:pPr>
            <a:r>
              <a:rPr lang="en-US" altLang="zh-CN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I’d like to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join the Music Club</a:t>
            </a:r>
            <a:r>
              <a:rPr lang="en-US" altLang="zh-CN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because I can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play the piano.   </a:t>
            </a:r>
            <a:r>
              <a:rPr lang="zh-CN" altLang="en-US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我想加入音乐社团意为我会弹钢琴。</a:t>
            </a:r>
          </a:p>
          <a:p>
            <a:pPr marL="533400" indent="-533400">
              <a:lnSpc>
                <a:spcPts val="3700"/>
              </a:lnSpc>
              <a:buFont typeface="Arial" panose="020B0604020202020204" pitchFamily="34" charset="0"/>
              <a:buNone/>
            </a:pPr>
            <a:r>
              <a:rPr lang="en-US" altLang="zh-CN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a)</a:t>
            </a:r>
            <a:r>
              <a:rPr lang="en-US" altLang="zh-CN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 dirty="0" smtClean="0">
                <a:solidFill>
                  <a:srgbClr val="0066FF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join</a:t>
            </a:r>
            <a:r>
              <a:rPr lang="zh-CN" altLang="en-US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意为“</a:t>
            </a:r>
            <a:r>
              <a:rPr lang="zh-CN" altLang="en-US" b="1" dirty="0" smtClean="0">
                <a:solidFill>
                  <a:srgbClr val="0066FF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参加</a:t>
            </a:r>
            <a:r>
              <a:rPr lang="en-US" altLang="zh-CN" b="1" dirty="0" smtClean="0">
                <a:solidFill>
                  <a:srgbClr val="0066FF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; </a:t>
            </a:r>
            <a:r>
              <a:rPr lang="zh-CN" altLang="en-US" b="1" dirty="0" smtClean="0">
                <a:solidFill>
                  <a:srgbClr val="0066FF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加入</a:t>
            </a:r>
            <a:r>
              <a:rPr lang="zh-CN" altLang="en-US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”。</a:t>
            </a:r>
            <a:r>
              <a:rPr lang="en-US" altLang="zh-CN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join</a:t>
            </a:r>
            <a:r>
              <a:rPr lang="zh-CN" altLang="en-US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后面常接表示团体的名词</a:t>
            </a:r>
            <a:r>
              <a:rPr lang="en-US" altLang="zh-CN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, </a:t>
            </a:r>
            <a:r>
              <a:rPr lang="zh-CN" altLang="en-US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表示加入某团体或成为某团体的一员</a:t>
            </a:r>
            <a:r>
              <a:rPr lang="en-US" altLang="zh-CN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; </a:t>
            </a:r>
            <a:r>
              <a:rPr lang="zh-CN" altLang="en-US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也常接人称代词的宾格形式</a:t>
            </a:r>
            <a:r>
              <a:rPr lang="en-US" altLang="zh-CN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,</a:t>
            </a:r>
            <a:r>
              <a:rPr lang="zh-CN" altLang="en-US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表示和某人一起进行某活动。</a:t>
            </a:r>
          </a:p>
          <a:p>
            <a:pPr marL="533400" indent="-533400">
              <a:lnSpc>
                <a:spcPts val="3700"/>
              </a:lnSpc>
              <a:buFont typeface="Arial" panose="020B0604020202020204" pitchFamily="34" charset="0"/>
              <a:buNone/>
            </a:pPr>
            <a:r>
              <a:rPr lang="en-US" altLang="zh-CN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b) </a:t>
            </a:r>
            <a:r>
              <a:rPr lang="en-US" altLang="zh-CN" b="1" dirty="0" smtClean="0">
                <a:solidFill>
                  <a:srgbClr val="0066FF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play</a:t>
            </a:r>
            <a:r>
              <a:rPr lang="zh-CN" altLang="en-US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和球类</a:t>
            </a:r>
            <a:r>
              <a:rPr lang="en-US" altLang="zh-CN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,</a:t>
            </a:r>
            <a:r>
              <a:rPr lang="zh-CN" altLang="en-US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棋类搭配时</a:t>
            </a:r>
            <a:r>
              <a:rPr lang="en-US" altLang="zh-CN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,</a:t>
            </a:r>
            <a:r>
              <a:rPr lang="zh-CN" altLang="en-US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中间不用任何冠词</a:t>
            </a:r>
            <a:r>
              <a:rPr lang="en-US" altLang="zh-CN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(a, an, the)</a:t>
            </a:r>
            <a:r>
              <a:rPr lang="zh-CN" altLang="en-US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。但它和乐器类搭配时</a:t>
            </a:r>
            <a:r>
              <a:rPr lang="en-US" altLang="zh-CN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,</a:t>
            </a:r>
            <a:r>
              <a:rPr lang="zh-CN" altLang="en-US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要用冠词</a:t>
            </a:r>
            <a:r>
              <a:rPr lang="en-US" altLang="zh-CN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the</a:t>
            </a:r>
            <a:r>
              <a:rPr lang="zh-CN" altLang="en-US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。如：</a:t>
            </a:r>
          </a:p>
          <a:p>
            <a:pPr marL="533400" indent="-533400">
              <a:lnSpc>
                <a:spcPts val="3700"/>
              </a:lnSpc>
              <a:buFont typeface="Arial" panose="020B0604020202020204" pitchFamily="34" charset="0"/>
              <a:buNone/>
            </a:pPr>
            <a:r>
              <a:rPr lang="zh-CN" altLang="en-US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           </a:t>
            </a:r>
            <a:r>
              <a:rPr lang="en-US" altLang="zh-CN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play football        play chess</a:t>
            </a:r>
          </a:p>
          <a:p>
            <a:pPr marL="533400" indent="-533400">
              <a:lnSpc>
                <a:spcPts val="3700"/>
              </a:lnSpc>
              <a:buFont typeface="Arial" panose="020B0604020202020204" pitchFamily="34" charset="0"/>
              <a:buNone/>
            </a:pPr>
            <a:r>
              <a:rPr lang="en-US" altLang="zh-CN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           play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the</a:t>
            </a:r>
            <a:r>
              <a:rPr lang="en-US" altLang="zh-CN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guitar    play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the</a:t>
            </a:r>
            <a:r>
              <a:rPr lang="en-US" altLang="zh-CN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piano</a:t>
            </a:r>
          </a:p>
          <a:p>
            <a:pPr marL="533400" indent="-533400">
              <a:lnSpc>
                <a:spcPts val="3700"/>
              </a:lnSpc>
              <a:buFont typeface="Arial" panose="020B0604020202020204" pitchFamily="34" charset="0"/>
              <a:buNone/>
            </a:pPr>
            <a:endParaRPr lang="zh-CN" altLang="en-US" b="1" dirty="0" smtClean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5363" name="WordArt 4"/>
          <p:cNvSpPr>
            <a:spLocks noChangeArrowheads="1" noChangeShapeType="1" noTextEdit="1"/>
          </p:cNvSpPr>
          <p:nvPr/>
        </p:nvSpPr>
        <p:spPr bwMode="auto">
          <a:xfrm>
            <a:off x="2268538" y="447675"/>
            <a:ext cx="4464050" cy="820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spc="-360" dirty="0">
                <a:ln w="12700">
                  <a:solidFill>
                    <a:srgbClr val="FFFFFF"/>
                  </a:solidFill>
                  <a:round/>
                </a:ln>
                <a:solidFill>
                  <a:srgbClr val="3366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Book Antiqua" panose="02040602050305030304"/>
              </a:rPr>
              <a:t>Language points</a:t>
            </a:r>
            <a:endParaRPr lang="zh-CN" altLang="en-US" sz="3600" b="1" kern="10" spc="-360" dirty="0">
              <a:ln w="12700">
                <a:solidFill>
                  <a:srgbClr val="FFFFFF"/>
                </a:solidFill>
                <a:round/>
              </a:ln>
              <a:solidFill>
                <a:srgbClr val="3366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Book Antiqua" panose="0204060205030503030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125538"/>
            <a:ext cx="8458200" cy="331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 如：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 </a:t>
            </a:r>
            <a:r>
              <a:rPr lang="en-US" altLang="zh-CN" sz="3200" b="1" smtClean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Tom plays soccer well. He wants to </a:t>
            </a:r>
            <a:r>
              <a:rPr lang="en-US" altLang="zh-CN" sz="3200" b="1" smtClean="0">
                <a:solidFill>
                  <a:srgbClr val="FF0000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join</a:t>
            </a:r>
            <a:r>
              <a:rPr lang="en-US" altLang="zh-CN" sz="3200" b="1" smtClean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smtClean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   the soccer club.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 </a:t>
            </a:r>
            <a:r>
              <a:rPr lang="zh-CN" altLang="en-US" sz="3200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汤姆足球踢得好</a:t>
            </a:r>
            <a:r>
              <a:rPr lang="en-US" altLang="zh-CN" sz="3200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, </a:t>
            </a:r>
            <a:r>
              <a:rPr lang="zh-CN" altLang="en-US" sz="3200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他想加入足球俱乐部。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 </a:t>
            </a:r>
            <a:r>
              <a:rPr lang="en-US" altLang="zh-CN" sz="3200" b="1" smtClean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We want to go to a movie. Do you want to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smtClean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   </a:t>
            </a:r>
            <a:r>
              <a:rPr lang="en-US" altLang="zh-CN" sz="3200" b="1" smtClean="0">
                <a:solidFill>
                  <a:srgbClr val="FF0000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join</a:t>
            </a:r>
            <a:r>
              <a:rPr lang="en-US" altLang="zh-CN" sz="3200" b="1" smtClean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 us?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 </a:t>
            </a:r>
            <a:r>
              <a:rPr lang="zh-CN" altLang="en-US" sz="3200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我们想去看电影</a:t>
            </a:r>
            <a:r>
              <a:rPr lang="en-US" altLang="zh-CN" sz="3200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, </a:t>
            </a:r>
            <a:r>
              <a:rPr lang="zh-CN" altLang="en-US" sz="3200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你和我们一起去吗？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3200" b="1" smtClean="0">
              <a:solidFill>
                <a:schemeClr val="tx1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7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442913"/>
            <a:ext cx="2663825" cy="609600"/>
          </a:xfr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/>
          </a:gradFill>
        </p:spPr>
        <p:txBody>
          <a:bodyPr/>
          <a:lstStyle/>
          <a:p>
            <a:pPr eaLnBrk="1" hangingPunct="1"/>
            <a:r>
              <a:rPr lang="zh-CN" altLang="en-US" sz="3600" b="0" dirty="0" smtClean="0">
                <a:solidFill>
                  <a:srgbClr val="0066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辨析与拓展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07950" y="1196975"/>
            <a:ext cx="62642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0000"/>
              </a:lnSpc>
            </a:pPr>
            <a:r>
              <a:rPr lang="zh-CN" altLang="en-US" sz="4000" b="1" dirty="0">
                <a:latin typeface="Times New Roman" panose="02020603050405020304" pitchFamily="18" charset="0"/>
              </a:rPr>
              <a:t> </a:t>
            </a:r>
            <a:r>
              <a:rPr lang="zh-CN" alt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1. </a:t>
            </a:r>
            <a:r>
              <a:rPr lang="zh-CN" alt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join  </a:t>
            </a:r>
            <a:r>
              <a:rPr lang="zh-CN" altLang="en-US" sz="4000" b="1" dirty="0">
                <a:latin typeface="Times New Roman" panose="02020603050405020304" pitchFamily="18" charset="0"/>
              </a:rPr>
              <a:t>&amp;  </a:t>
            </a:r>
            <a:r>
              <a:rPr lang="zh-CN" alt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take part in 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/>
        </p:nvSpPr>
        <p:spPr bwMode="auto">
          <a:xfrm>
            <a:off x="323850" y="1844675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ts val="38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（1） 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join v.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</a:rPr>
              <a:t>  参加；加入；作</a:t>
            </a:r>
            <a:r>
              <a:rPr lang="en-US" altLang="zh-CN" sz="28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800" b="1" dirty="0">
                <a:latin typeface="Times New Roman" panose="02020603050405020304" pitchFamily="18" charset="0"/>
              </a:rPr>
              <a:t>成员    </a:t>
            </a:r>
          </a:p>
          <a:p>
            <a:pPr marL="342900" indent="-342900">
              <a:lnSpc>
                <a:spcPts val="38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join +</a:t>
            </a:r>
            <a:r>
              <a:rPr lang="zh-CN" altLang="en-US" sz="2800" b="1" dirty="0">
                <a:latin typeface="Times New Roman" panose="02020603050405020304" pitchFamily="18" charset="0"/>
              </a:rPr>
              <a:t>  团体</a:t>
            </a:r>
            <a:r>
              <a:rPr lang="en-US" altLang="zh-CN" sz="2800" b="1" dirty="0">
                <a:latin typeface="Times New Roman" panose="02020603050405020304" pitchFamily="18" charset="0"/>
              </a:rPr>
              <a:t>/</a:t>
            </a:r>
            <a:r>
              <a:rPr lang="zh-CN" altLang="en-US" sz="2800" b="1" dirty="0">
                <a:latin typeface="Times New Roman" panose="02020603050405020304" pitchFamily="18" charset="0"/>
              </a:rPr>
              <a:t>组织，表示成为</a:t>
            </a:r>
            <a:r>
              <a:rPr lang="en-US" altLang="zh-CN" sz="2800" b="1" dirty="0">
                <a:latin typeface="Times New Roman" panose="02020603050405020304" pitchFamily="18" charset="0"/>
              </a:rPr>
              <a:t>…</a:t>
            </a:r>
            <a:r>
              <a:rPr lang="zh-CN" altLang="en-US" sz="2800" b="1" dirty="0">
                <a:latin typeface="Times New Roman" panose="02020603050405020304" pitchFamily="18" charset="0"/>
              </a:rPr>
              <a:t>...的一员  </a:t>
            </a:r>
          </a:p>
          <a:p>
            <a:pPr marL="342900" indent="-342900">
              <a:lnSpc>
                <a:spcPts val="38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join the army  </a:t>
            </a:r>
            <a:r>
              <a:rPr lang="zh-CN" altLang="en-US" sz="2800" b="1" dirty="0">
                <a:latin typeface="Times New Roman" panose="02020603050405020304" pitchFamily="18" charset="0"/>
              </a:rPr>
              <a:t>参军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join the Party</a:t>
            </a:r>
            <a:r>
              <a:rPr lang="zh-CN" altLang="en-US" sz="2800" b="1" dirty="0">
                <a:latin typeface="Times New Roman" panose="02020603050405020304" pitchFamily="18" charset="0"/>
              </a:rPr>
              <a:t>入党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ts val="38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join the club   </a:t>
            </a:r>
            <a:r>
              <a:rPr lang="zh-CN" altLang="en-US" sz="2800" b="1" dirty="0">
                <a:latin typeface="Times New Roman" panose="02020603050405020304" pitchFamily="18" charset="0"/>
              </a:rPr>
              <a:t>加入这个俱乐部</a:t>
            </a:r>
          </a:p>
          <a:p>
            <a:pPr marL="342900" indent="-342900">
              <a:lnSpc>
                <a:spcPts val="3800"/>
              </a:lnSpc>
            </a:pP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（2 ）</a:t>
            </a:r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take part in 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</a:rPr>
              <a:t>参加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群众性活动、会议等</a:t>
            </a:r>
            <a:r>
              <a:rPr lang="en-US" altLang="zh-CN" sz="2800" b="1" dirty="0">
                <a:latin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0"/>
              </a:lnSpc>
              <a:spcBef>
                <a:spcPct val="20000"/>
              </a:spcBef>
            </a:pP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342900" indent="-342900">
              <a:lnSpc>
                <a:spcPts val="3500"/>
              </a:lnSpc>
              <a:spcBef>
                <a:spcPct val="20000"/>
              </a:spcBef>
            </a:pPr>
            <a:r>
              <a:rPr lang="zh-CN" altLang="en-US" sz="28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Typical exercises：</a:t>
            </a:r>
          </a:p>
          <a:p>
            <a:pPr marL="342900" indent="-342900">
              <a:lnSpc>
                <a:spcPts val="3500"/>
              </a:lnSpc>
              <a:spcBef>
                <a:spcPts val="6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1. </a:t>
            </a:r>
            <a:r>
              <a:rPr lang="en-US" altLang="zh-CN" sz="2800" b="1" dirty="0">
                <a:latin typeface="Times New Roman" panose="02020603050405020304" pitchFamily="18" charset="0"/>
              </a:rPr>
              <a:t>What club do you want to </a:t>
            </a:r>
            <a:r>
              <a:rPr lang="zh-CN" altLang="en-US" sz="2800" b="1" dirty="0">
                <a:latin typeface="Times New Roman" panose="02020603050405020304" pitchFamily="18" charset="0"/>
              </a:rPr>
              <a:t>_______</a:t>
            </a:r>
            <a:r>
              <a:rPr lang="en-US" altLang="zh-CN" sz="2800" b="1" dirty="0">
                <a:latin typeface="Times New Roman" panose="02020603050405020304" pitchFamily="18" charset="0"/>
              </a:rPr>
              <a:t>? </a:t>
            </a:r>
          </a:p>
          <a:p>
            <a:pPr marL="342900" indent="-342900">
              <a:lnSpc>
                <a:spcPts val="3500"/>
              </a:lnSpc>
              <a:spcBef>
                <a:spcPts val="6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2. To keep healthy, </a:t>
            </a:r>
            <a:r>
              <a:rPr lang="en-US" altLang="zh-CN" sz="2800" b="1" dirty="0">
                <a:latin typeface="Times New Roman" panose="02020603050405020304" pitchFamily="18" charset="0"/>
              </a:rPr>
              <a:t>We should </a:t>
            </a:r>
            <a:r>
              <a:rPr lang="zh-CN" altLang="en-US" sz="2800" b="1" dirty="0">
                <a:latin typeface="Times New Roman" panose="02020603050405020304" pitchFamily="18" charset="0"/>
              </a:rPr>
              <a:t>______________</a:t>
            </a:r>
          </a:p>
          <a:p>
            <a:pPr marL="342900" indent="-342900">
              <a:lnSpc>
                <a:spcPts val="3500"/>
              </a:lnSpc>
              <a:spcBef>
                <a:spcPts val="6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     school activities.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5353050" y="5189538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970463" y="4932363"/>
            <a:ext cx="969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CC0000"/>
                </a:solidFill>
                <a:latin typeface="Times New Roman" panose="02020603050405020304" pitchFamily="18" charset="0"/>
              </a:rPr>
              <a:t>join</a:t>
            </a:r>
            <a:r>
              <a:rPr lang="zh-CN" altLang="en-US" sz="32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149850" y="5445125"/>
            <a:ext cx="2590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CC0000"/>
                </a:solidFill>
                <a:latin typeface="Times New Roman" panose="02020603050405020304" pitchFamily="18" charset="0"/>
              </a:rPr>
              <a:t>take part in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5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5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79388" y="692150"/>
            <a:ext cx="8686800" cy="561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3400"/>
              </a:lnSpc>
              <a:buFont typeface="Arial" panose="020B0604020202020204" pitchFamily="34" charset="0"/>
              <a:buNone/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2.  What about </a:t>
            </a:r>
            <a:r>
              <a:rPr lang="zh-CN" altLang="en-US" sz="3200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和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how about   </a:t>
            </a:r>
            <a:r>
              <a:rPr lang="en-US" altLang="zh-CN" sz="3200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……</a:t>
            </a:r>
            <a:r>
              <a:rPr lang="zh-CN" altLang="en-US" sz="3200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怎么样？</a:t>
            </a:r>
          </a:p>
          <a:p>
            <a:pPr>
              <a:lnSpc>
                <a:spcPts val="3400"/>
              </a:lnSpc>
              <a:buFont typeface="Arial" panose="020B0604020202020204" pitchFamily="34" charset="0"/>
              <a:buNone/>
            </a:pPr>
            <a:r>
              <a:rPr lang="zh-CN" altLang="en-US" b="1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    </a:t>
            </a:r>
            <a:r>
              <a:rPr lang="zh-CN" altLang="en-US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是英语口语中常用的两个省略句型，它们的意思和用法基本相同</a:t>
            </a:r>
            <a:r>
              <a:rPr lang="en-US" altLang="zh-CN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, </a:t>
            </a:r>
            <a:r>
              <a:rPr lang="zh-CN" altLang="en-US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后面可以加人称代词宾格，名词或者动词</a:t>
            </a:r>
            <a:r>
              <a:rPr lang="en-US" altLang="zh-CN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-</a:t>
            </a:r>
            <a:r>
              <a:rPr lang="en-US" altLang="zh-CN" b="1" dirty="0" err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ing</a:t>
            </a:r>
            <a:r>
              <a:rPr lang="zh-CN" altLang="en-US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形式。</a:t>
            </a:r>
            <a:endParaRPr lang="en-US" altLang="zh-CN" b="1" dirty="0" smtClean="0">
              <a:solidFill>
                <a:schemeClr val="tx1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>
              <a:lnSpc>
                <a:spcPts val="3400"/>
              </a:lnSpc>
              <a:buFont typeface="Arial" panose="020B0604020202020204" pitchFamily="34" charset="0"/>
              <a:buNone/>
            </a:pPr>
            <a:r>
              <a:rPr lang="en-US" altLang="zh-CN" b="1" dirty="0" smtClean="0">
                <a:solidFill>
                  <a:schemeClr val="hlink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  </a:t>
            </a:r>
            <a:r>
              <a:rPr lang="zh-CN" altLang="en-US" b="1" dirty="0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常用的场合有：</a:t>
            </a:r>
          </a:p>
          <a:p>
            <a:pPr>
              <a:lnSpc>
                <a:spcPts val="3400"/>
              </a:lnSpc>
              <a:buFont typeface="Arial" panose="020B0604020202020204" pitchFamily="34" charset="0"/>
              <a:buNone/>
            </a:pPr>
            <a:r>
              <a:rPr lang="zh-CN" altLang="en-US" b="1" dirty="0" smtClean="0">
                <a:solidFill>
                  <a:srgbClr val="00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（</a:t>
            </a:r>
            <a:r>
              <a:rPr lang="en-US" altLang="zh-CN" b="1" dirty="0" smtClean="0">
                <a:solidFill>
                  <a:srgbClr val="00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1</a:t>
            </a:r>
            <a:r>
              <a:rPr lang="zh-CN" altLang="en-US" b="1" dirty="0" smtClean="0">
                <a:solidFill>
                  <a:srgbClr val="00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）向对方提出建议或请求。例如： </a:t>
            </a:r>
            <a:br>
              <a:rPr lang="zh-CN" altLang="en-US" b="1" dirty="0" smtClean="0">
                <a:solidFill>
                  <a:srgbClr val="00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</a:br>
            <a:r>
              <a:rPr lang="en-US" altLang="zh-CN" b="1" dirty="0" smtClean="0">
                <a:solidFill>
                  <a:srgbClr val="0066FF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How about going out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 for a walk?</a:t>
            </a:r>
            <a:r>
              <a:rPr lang="en-US" altLang="zh-CN" b="1" dirty="0" smtClean="0">
                <a:solidFill>
                  <a:srgbClr val="00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</a:t>
            </a:r>
            <a:r>
              <a:rPr lang="zh-CN" altLang="en-US" b="1" dirty="0" smtClean="0">
                <a:solidFill>
                  <a:srgbClr val="00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出去散散步好吗？ </a:t>
            </a:r>
            <a:endParaRPr lang="en-US" altLang="zh-CN" b="1" dirty="0" smtClean="0">
              <a:solidFill>
                <a:srgbClr val="000000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>
              <a:lnSpc>
                <a:spcPts val="3400"/>
              </a:lnSpc>
              <a:buFont typeface="Arial" panose="020B0604020202020204" pitchFamily="34" charset="0"/>
              <a:buNone/>
            </a:pPr>
            <a:r>
              <a:rPr lang="en-US" altLang="zh-CN" b="1" dirty="0" smtClean="0">
                <a:solidFill>
                  <a:srgbClr val="00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</a:t>
            </a:r>
            <a:r>
              <a:rPr lang="zh-CN" altLang="en-US" b="1" dirty="0" smtClean="0">
                <a:solidFill>
                  <a:srgbClr val="00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（</a:t>
            </a:r>
            <a:r>
              <a:rPr lang="en-US" altLang="zh-CN" b="1" dirty="0" smtClean="0">
                <a:solidFill>
                  <a:srgbClr val="00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2</a:t>
            </a:r>
            <a:r>
              <a:rPr lang="zh-CN" altLang="en-US" b="1" dirty="0" smtClean="0">
                <a:solidFill>
                  <a:srgbClr val="00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）征询对方的看法或意见。例如： </a:t>
            </a:r>
            <a:br>
              <a:rPr lang="zh-CN" altLang="en-US" b="1" dirty="0" smtClean="0">
                <a:solidFill>
                  <a:srgbClr val="00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</a:br>
            <a:r>
              <a:rPr lang="zh-CN" altLang="en-US" b="1" dirty="0" smtClean="0">
                <a:solidFill>
                  <a:srgbClr val="00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</a:t>
            </a:r>
            <a:r>
              <a:rPr lang="en-US" altLang="zh-CN" b="1" dirty="0" smtClean="0">
                <a:solidFill>
                  <a:srgbClr val="0066FF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What about</a:t>
            </a:r>
            <a:r>
              <a:rPr lang="en-US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the TV play?</a:t>
            </a:r>
            <a:r>
              <a:rPr lang="en-US" altLang="zh-CN" b="1" dirty="0" smtClean="0">
                <a:solidFill>
                  <a:srgbClr val="00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</a:t>
            </a:r>
            <a:r>
              <a:rPr lang="zh-CN" altLang="en-US" b="1" dirty="0" smtClean="0">
                <a:solidFill>
                  <a:srgbClr val="00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那个电视剧怎么样？ </a:t>
            </a:r>
            <a:endParaRPr lang="en-US" altLang="zh-CN" b="1" dirty="0" smtClean="0">
              <a:solidFill>
                <a:srgbClr val="000000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>
              <a:lnSpc>
                <a:spcPts val="3400"/>
              </a:lnSpc>
              <a:buFont typeface="Arial" panose="020B0604020202020204" pitchFamily="34" charset="0"/>
              <a:buNone/>
            </a:pPr>
            <a:r>
              <a:rPr lang="en-US" altLang="zh-CN" b="1" dirty="0" smtClean="0">
                <a:solidFill>
                  <a:srgbClr val="00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</a:t>
            </a:r>
            <a:r>
              <a:rPr lang="zh-CN" altLang="en-US" b="1" dirty="0" smtClean="0">
                <a:solidFill>
                  <a:srgbClr val="00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（</a:t>
            </a:r>
            <a:r>
              <a:rPr lang="en-US" altLang="zh-CN" b="1" dirty="0" smtClean="0">
                <a:solidFill>
                  <a:srgbClr val="00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3</a:t>
            </a:r>
            <a:r>
              <a:rPr lang="zh-CN" altLang="en-US" b="1" dirty="0" smtClean="0">
                <a:solidFill>
                  <a:srgbClr val="00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）询问天气或身体等情况。例如： </a:t>
            </a:r>
            <a:br>
              <a:rPr lang="zh-CN" altLang="en-US" b="1" dirty="0" smtClean="0">
                <a:solidFill>
                  <a:srgbClr val="00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</a:br>
            <a:r>
              <a:rPr lang="zh-CN" altLang="en-US" b="1" dirty="0" smtClean="0">
                <a:solidFill>
                  <a:srgbClr val="00000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</a:t>
            </a:r>
            <a:r>
              <a:rPr lang="en-US" altLang="zh-CN" b="1" dirty="0" smtClean="0">
                <a:solidFill>
                  <a:srgbClr val="0066FF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What about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 the weather in your home town? </a:t>
            </a:r>
          </a:p>
          <a:p>
            <a:pPr>
              <a:lnSpc>
                <a:spcPts val="3400"/>
              </a:lnSpc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     </a:t>
            </a:r>
            <a:r>
              <a:rPr lang="en-US" altLang="zh-CN" b="1" dirty="0" smtClean="0">
                <a:solidFill>
                  <a:srgbClr val="0066FF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Thank you.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 I’m very well. What about you?</a:t>
            </a:r>
            <a:r>
              <a:rPr lang="en-US" altLang="zh-CN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23850" y="692150"/>
            <a:ext cx="8424863" cy="554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ts val="3200"/>
              </a:lnSpc>
              <a:buFont typeface="Arial" panose="020B0604020202020204" pitchFamily="34" charset="0"/>
              <a:buNone/>
            </a:pPr>
            <a:r>
              <a:rPr lang="en-US" altLang="zh-CN" sz="3200" b="1" smtClean="0">
                <a:solidFill>
                  <a:srgbClr val="FF0000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  3. would like to do sth.</a:t>
            </a:r>
            <a:r>
              <a:rPr lang="en-US" altLang="zh-CN" sz="3200" b="1" smtClean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   </a:t>
            </a:r>
            <a:r>
              <a:rPr lang="zh-CN" altLang="en-US" sz="3200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想要做某事</a:t>
            </a:r>
          </a:p>
          <a:p>
            <a:pPr>
              <a:lnSpc>
                <a:spcPts val="3200"/>
              </a:lnSpc>
              <a:buFont typeface="Arial" panose="020B0604020202020204" pitchFamily="34" charset="0"/>
              <a:buNone/>
            </a:pPr>
            <a:r>
              <a:rPr lang="zh-CN" altLang="en-US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 </a:t>
            </a:r>
            <a: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=would love to do sth.</a:t>
            </a:r>
          </a:p>
          <a:p>
            <a:pPr>
              <a:lnSpc>
                <a:spcPts val="3200"/>
              </a:lnSpc>
              <a:buFont typeface="Arial" panose="020B0604020202020204" pitchFamily="34" charset="0"/>
              <a:buNone/>
            </a:pPr>
            <a:r>
              <a:rPr lang="zh-CN" altLang="en-US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“ </a:t>
            </a:r>
            <a: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would like </a:t>
            </a:r>
            <a:r>
              <a:rPr lang="en-US" altLang="zh-CN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”</a:t>
            </a:r>
            <a:r>
              <a:rPr lang="zh-CN" altLang="en-US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意为“想要”，其语气婉转些。</a:t>
            </a:r>
            <a:endParaRPr lang="en-US" altLang="zh-CN" b="1" smtClean="0">
              <a:solidFill>
                <a:schemeClr val="tx1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>
              <a:lnSpc>
                <a:spcPts val="3200"/>
              </a:lnSpc>
              <a:buFont typeface="Arial" panose="020B0604020202020204" pitchFamily="34" charset="0"/>
              <a:buNone/>
            </a:pPr>
            <a:r>
              <a:rPr lang="en-US" altLang="zh-CN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   </a:t>
            </a:r>
            <a:r>
              <a:rPr lang="zh-CN" altLang="en-US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具体用法如下：</a:t>
            </a:r>
            <a:r>
              <a:rPr lang="zh-CN" altLang="en-US" b="1" smtClean="0">
                <a:latin typeface="华文仿宋" panose="02010600040101010101" pitchFamily="2" charset="-122"/>
                <a:ea typeface="华文仿宋" panose="02010600040101010101" pitchFamily="2" charset="-122"/>
              </a:rPr>
              <a:t> </a:t>
            </a:r>
            <a:br>
              <a:rPr lang="zh-CN" altLang="en-US" b="1" smtClean="0">
                <a:latin typeface="华文仿宋" panose="02010600040101010101" pitchFamily="2" charset="-122"/>
                <a:ea typeface="华文仿宋" panose="02010600040101010101" pitchFamily="2" charset="-122"/>
              </a:rPr>
            </a:br>
            <a:r>
              <a:rPr lang="en-US" altLang="zh-CN" b="1" smtClean="0">
                <a:solidFill>
                  <a:schemeClr val="hlink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1. </a:t>
            </a:r>
            <a:r>
              <a:rPr lang="zh-CN" altLang="en-US" b="1" smtClean="0">
                <a:solidFill>
                  <a:schemeClr val="hlink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后面接名词或代词，表示“具体要”某样东西。</a:t>
            </a:r>
            <a:r>
              <a:rPr lang="zh-CN" altLang="en-US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例如： </a:t>
            </a:r>
            <a:r>
              <a:rPr lang="zh-CN" altLang="en-US" b="1" smtClean="0">
                <a:latin typeface="华文仿宋" panose="02010600040101010101" pitchFamily="2" charset="-122"/>
                <a:ea typeface="华文仿宋" panose="02010600040101010101" pitchFamily="2" charset="-122"/>
              </a:rPr>
              <a:t/>
            </a:r>
            <a:br>
              <a:rPr lang="zh-CN" altLang="en-US" b="1" smtClean="0">
                <a:latin typeface="华文仿宋" panose="02010600040101010101" pitchFamily="2" charset="-122"/>
                <a:ea typeface="华文仿宋" panose="02010600040101010101" pitchFamily="2" charset="-122"/>
              </a:rPr>
            </a:br>
            <a: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I’d like two sweaters for my daughters. </a:t>
            </a:r>
          </a:p>
          <a:p>
            <a:pPr>
              <a:lnSpc>
                <a:spcPts val="3200"/>
              </a:lnSpc>
              <a:buFont typeface="Arial" panose="020B0604020202020204" pitchFamily="34" charset="0"/>
              <a:buNone/>
            </a:pPr>
            <a:r>
              <a:rPr lang="zh-CN" altLang="en-US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（我想给我的女儿们买两件毛衣。） </a:t>
            </a:r>
            <a:br>
              <a:rPr lang="zh-CN" altLang="en-US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</a:br>
            <a: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Would you like one of these moon cakes</a:t>
            </a:r>
            <a:r>
              <a:rPr lang="zh-CN" altLang="en-US" b="1" smtClean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？ </a:t>
            </a:r>
          </a:p>
          <a:p>
            <a:pPr>
              <a:lnSpc>
                <a:spcPts val="3200"/>
              </a:lnSpc>
              <a:buFont typeface="Arial" panose="020B0604020202020204" pitchFamily="34" charset="0"/>
              <a:buNone/>
            </a:pPr>
            <a:r>
              <a:rPr lang="zh-CN" altLang="en-US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（你想要一块这样的月饼吗？）</a:t>
            </a:r>
            <a:r>
              <a:rPr lang="zh-CN" altLang="en-US" b="1" smtClean="0">
                <a:latin typeface="华文仿宋" panose="02010600040101010101" pitchFamily="2" charset="-122"/>
                <a:ea typeface="华文仿宋" panose="02010600040101010101" pitchFamily="2" charset="-122"/>
              </a:rPr>
              <a:t> </a:t>
            </a:r>
            <a:br>
              <a:rPr lang="zh-CN" altLang="en-US" b="1" smtClean="0">
                <a:latin typeface="华文仿宋" panose="02010600040101010101" pitchFamily="2" charset="-122"/>
                <a:ea typeface="华文仿宋" panose="02010600040101010101" pitchFamily="2" charset="-122"/>
              </a:rPr>
            </a:br>
            <a:r>
              <a:rPr lang="en-US" altLang="zh-CN" b="1" smtClean="0">
                <a:solidFill>
                  <a:schemeClr val="hlink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2. </a:t>
            </a:r>
            <a:r>
              <a:rPr lang="zh-CN" altLang="en-US" b="1" smtClean="0">
                <a:solidFill>
                  <a:schemeClr val="hlink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后面接动词不定式，表示“愿望，喜爱”，常用于有礼貌地提出邀请、请求或建议</a:t>
            </a:r>
            <a:r>
              <a:rPr lang="zh-CN" altLang="en-US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。例如： </a:t>
            </a:r>
            <a:br>
              <a:rPr lang="zh-CN" altLang="en-US" b="1" smtClean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</a:br>
            <a: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Would you like to come to supper</a:t>
            </a:r>
            <a:r>
              <a:rPr lang="zh-CN" altLang="en-US" b="1" smtClean="0">
                <a:solidFill>
                  <a:schemeClr val="tx1"/>
                </a:solidFill>
                <a:latin typeface="Times New Roman" panose="02020603050405020304" pitchFamily="18" charset="0"/>
                <a:ea typeface="华文仿宋" panose="02010600040101010101" pitchFamily="2" charset="-122"/>
              </a:rPr>
              <a:t>？</a:t>
            </a:r>
            <a:endParaRPr lang="en-US" altLang="zh-CN" b="1" smtClean="0">
              <a:solidFill>
                <a:schemeClr val="tx1"/>
              </a:solidFill>
              <a:latin typeface="Times New Roman" panose="02020603050405020304" pitchFamily="18" charset="0"/>
              <a:ea typeface="华文仿宋" panose="02010600040101010101" pitchFamily="2" charset="-122"/>
            </a:endParaRPr>
          </a:p>
          <a:p>
            <a:pPr>
              <a:lnSpc>
                <a:spcPts val="3200"/>
              </a:lnSpc>
              <a:buFont typeface="Arial" panose="020B0604020202020204" pitchFamily="34" charset="0"/>
              <a:buNone/>
            </a:pPr>
            <a:endParaRPr lang="en-US" altLang="zh-CN" b="1" smtClean="0">
              <a:solidFill>
                <a:schemeClr val="tx1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23850" y="620713"/>
            <a:ext cx="8458200" cy="467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b="1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俱乐部名称的写法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sz="3200" b="1" smtClean="0">
                <a:latin typeface="Times New Roman" panose="02020603050405020304" pitchFamily="18" charset="0"/>
              </a:rPr>
              <a:t>    </a:t>
            </a:r>
            <a:r>
              <a:rPr lang="en-US" altLang="zh-CN" sz="32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join</a:t>
            </a:r>
            <a:r>
              <a:rPr lang="en-US" altLang="zh-CN" sz="26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600" b="1" smtClean="0">
                <a:latin typeface="Times New Roman" panose="02020603050405020304" pitchFamily="18" charset="0"/>
              </a:rPr>
              <a:t> 	</a:t>
            </a:r>
            <a:r>
              <a:rPr lang="en-US" altLang="zh-CN" sz="26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the swimming club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6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        	 	the dancing club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6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    		           the singing club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6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    		           the music club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6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    		           the art club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6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    		           the English club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6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    		           the chess club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6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    		           the sports club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6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    		           the basketball/tennis/golf club</a:t>
            </a:r>
          </a:p>
        </p:txBody>
      </p:sp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611188" y="5300663"/>
            <a:ext cx="7777162" cy="13414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40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Black" panose="020B0A04020102020204"/>
              </a:rPr>
              <a:t>Which one do you want to join?</a:t>
            </a:r>
            <a:endParaRPr lang="zh-CN" altLang="en-US" sz="4000" b="1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8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8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8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/>
      <p:bldP spid="174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>
            <a:spLocks noChangeArrowheads="1"/>
          </p:cNvSpPr>
          <p:nvPr/>
        </p:nvSpPr>
        <p:spPr bwMode="auto">
          <a:xfrm>
            <a:off x="34925" y="550863"/>
            <a:ext cx="89281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0" hangingPunct="0">
              <a:tabLst>
                <a:tab pos="276225" algn="l"/>
              </a:tabLst>
            </a:pPr>
            <a:r>
              <a:rPr lang="en-US" altLang="zh-CN" sz="3200" b="1">
                <a:solidFill>
                  <a:srgbClr val="003399"/>
                </a:solidFill>
              </a:rPr>
              <a:t>4. Complete the passage with the correct   </a:t>
            </a:r>
          </a:p>
          <a:p>
            <a:pPr indent="266700" eaLnBrk="0" hangingPunct="0">
              <a:tabLst>
                <a:tab pos="276225" algn="l"/>
              </a:tabLst>
            </a:pPr>
            <a:r>
              <a:rPr lang="en-US" altLang="zh-CN" sz="3200" b="1">
                <a:solidFill>
                  <a:srgbClr val="003399"/>
                </a:solidFill>
              </a:rPr>
              <a:t>    form of the words from the box.</a:t>
            </a:r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971550" y="1773238"/>
            <a:ext cx="6408738" cy="6477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1116013" y="1773238"/>
            <a:ext cx="63547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board  choose   club   music   term</a:t>
            </a:r>
          </a:p>
        </p:txBody>
      </p:sp>
      <p:sp>
        <p:nvSpPr>
          <p:cNvPr id="21508" name="Rectangle 12"/>
          <p:cNvSpPr>
            <a:spLocks noChangeArrowheads="1"/>
          </p:cNvSpPr>
          <p:nvPr/>
        </p:nvSpPr>
        <p:spPr bwMode="auto">
          <a:xfrm>
            <a:off x="107950" y="27082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09" name="Rectangle 13"/>
          <p:cNvSpPr>
            <a:spLocks noChangeArrowheads="1"/>
          </p:cNvSpPr>
          <p:nvPr/>
        </p:nvSpPr>
        <p:spPr bwMode="auto">
          <a:xfrm>
            <a:off x="855663" y="2724150"/>
            <a:ext cx="718185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Can you cook ? No? Join the Food and Drink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(1)________ . Can you play the piano? Join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the(2)_________ Club. What about dancing?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(3)_________The Dance Club. There are lots 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of new clubs every(4)_______ . They’re all on 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the(5)______and you can choose your 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favourite. 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847" name="Text Box 15"/>
          <p:cNvSpPr txBox="1">
            <a:spLocks noChangeArrowheads="1"/>
          </p:cNvSpPr>
          <p:nvPr/>
        </p:nvSpPr>
        <p:spPr bwMode="auto">
          <a:xfrm>
            <a:off x="1576388" y="3254375"/>
            <a:ext cx="842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club</a:t>
            </a:r>
          </a:p>
        </p:txBody>
      </p:sp>
      <p:sp>
        <p:nvSpPr>
          <p:cNvPr id="120848" name="Text Box 16"/>
          <p:cNvSpPr txBox="1">
            <a:spLocks noChangeArrowheads="1"/>
          </p:cNvSpPr>
          <p:nvPr/>
        </p:nvSpPr>
        <p:spPr bwMode="auto">
          <a:xfrm>
            <a:off x="2152650" y="3686175"/>
            <a:ext cx="1120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Music</a:t>
            </a:r>
          </a:p>
        </p:txBody>
      </p:sp>
      <p:sp>
        <p:nvSpPr>
          <p:cNvPr id="120849" name="Text Box 17"/>
          <p:cNvSpPr txBox="1">
            <a:spLocks noChangeArrowheads="1"/>
          </p:cNvSpPr>
          <p:nvPr/>
        </p:nvSpPr>
        <p:spPr bwMode="auto">
          <a:xfrm>
            <a:off x="1576388" y="4171950"/>
            <a:ext cx="13017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Choose</a:t>
            </a:r>
          </a:p>
        </p:txBody>
      </p:sp>
      <p:sp>
        <p:nvSpPr>
          <p:cNvPr id="120850" name="Text Box 18"/>
          <p:cNvSpPr txBox="1">
            <a:spLocks noChangeArrowheads="1"/>
          </p:cNvSpPr>
          <p:nvPr/>
        </p:nvSpPr>
        <p:spPr bwMode="auto">
          <a:xfrm>
            <a:off x="4162425" y="4622800"/>
            <a:ext cx="9223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term</a:t>
            </a:r>
          </a:p>
        </p:txBody>
      </p:sp>
      <p:sp>
        <p:nvSpPr>
          <p:cNvPr id="120851" name="Text Box 19"/>
          <p:cNvSpPr txBox="1">
            <a:spLocks noChangeArrowheads="1"/>
          </p:cNvSpPr>
          <p:nvPr/>
        </p:nvSpPr>
        <p:spPr bwMode="auto">
          <a:xfrm>
            <a:off x="1844675" y="5106988"/>
            <a:ext cx="1103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board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0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0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0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0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0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7" grpId="0"/>
      <p:bldP spid="120848" grpId="0"/>
      <p:bldP spid="120849" grpId="0"/>
      <p:bldP spid="120850" grpId="0"/>
      <p:bldP spid="12085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Line 4"/>
          <p:cNvSpPr>
            <a:spLocks noChangeShapeType="1"/>
          </p:cNvSpPr>
          <p:nvPr/>
        </p:nvSpPr>
        <p:spPr bwMode="auto">
          <a:xfrm>
            <a:off x="395288" y="908050"/>
            <a:ext cx="4824412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323850" y="404813"/>
            <a:ext cx="49514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003399"/>
                </a:solidFill>
              </a:rPr>
              <a:t>Pronunciation and speaking</a:t>
            </a:r>
          </a:p>
        </p:txBody>
      </p:sp>
      <p:sp>
        <p:nvSpPr>
          <p:cNvPr id="22531" name="Rectangle 6"/>
          <p:cNvSpPr>
            <a:spLocks noChangeArrowheads="1"/>
          </p:cNvSpPr>
          <p:nvPr/>
        </p:nvSpPr>
        <p:spPr bwMode="auto">
          <a:xfrm>
            <a:off x="539750" y="1412875"/>
            <a:ext cx="765492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tabLst>
                <a:tab pos="276225" algn="l"/>
              </a:tabLst>
            </a:pPr>
            <a:r>
              <a:rPr lang="en-US" altLang="zh-CN" sz="3200" b="1">
                <a:solidFill>
                  <a:srgbClr val="0066FF"/>
                </a:solidFill>
              </a:rPr>
              <a:t>5. Say the sentences aloud</a:t>
            </a:r>
            <a:r>
              <a:rPr lang="en-US" altLang="zh-CN" sz="3200" b="1"/>
              <a:t>. </a:t>
            </a:r>
          </a:p>
          <a:p>
            <a:pPr>
              <a:lnSpc>
                <a:spcPct val="120000"/>
              </a:lnSpc>
              <a:tabLst>
                <a:tab pos="276225" algn="l"/>
              </a:tabLst>
            </a:pPr>
            <a:r>
              <a:rPr lang="en-US" altLang="zh-CN" sz="3200" b="1"/>
              <a:t>                 </a:t>
            </a:r>
          </a:p>
          <a:p>
            <a:pPr>
              <a:lnSpc>
                <a:spcPct val="120000"/>
              </a:lnSpc>
              <a:tabLst>
                <a:tab pos="276225" algn="l"/>
              </a:tabLst>
            </a:pPr>
            <a:r>
              <a:rPr lang="en-US" altLang="zh-CN" sz="3200" b="1"/>
              <a:t>/ </a:t>
            </a:r>
            <a:r>
              <a:rPr lang="en-US" altLang="zh-CN" sz="2800" b="1">
                <a:solidFill>
                  <a:srgbClr val="003399"/>
                </a:solidFill>
              </a:rPr>
              <a:t>kən </a:t>
            </a:r>
            <a:r>
              <a:rPr lang="en-US" altLang="zh-CN" sz="3200" b="1"/>
              <a:t>/   </a:t>
            </a:r>
            <a:r>
              <a:rPr lang="en-US" altLang="zh-CN" sz="3200" b="1">
                <a:latin typeface="Times New Roman" panose="02020603050405020304" pitchFamily="18" charset="0"/>
              </a:rPr>
              <a:t>I 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can</a:t>
            </a:r>
            <a:r>
              <a:rPr lang="en-US" altLang="zh-CN" sz="3200" b="1"/>
              <a:t> play the piano.</a:t>
            </a:r>
          </a:p>
          <a:p>
            <a:pPr>
              <a:lnSpc>
                <a:spcPct val="120000"/>
              </a:lnSpc>
              <a:tabLst>
                <a:tab pos="276225" algn="l"/>
              </a:tabLst>
            </a:pPr>
            <a:r>
              <a:rPr lang="en-US" altLang="zh-CN" sz="3200" b="1"/>
              <a:t>/</a:t>
            </a:r>
            <a:r>
              <a:rPr lang="en-US" altLang="zh-CN" sz="2800" b="1">
                <a:solidFill>
                  <a:srgbClr val="003399"/>
                </a:solidFill>
              </a:rPr>
              <a:t>kɑ:nt</a:t>
            </a:r>
            <a:r>
              <a:rPr lang="en-US" altLang="zh-CN"/>
              <a:t> </a:t>
            </a:r>
            <a:r>
              <a:rPr lang="en-US" altLang="zh-CN" sz="3200" b="1"/>
              <a:t>/   </a:t>
            </a:r>
            <a:r>
              <a:rPr lang="en-US" altLang="zh-CN" sz="3200" b="1">
                <a:latin typeface="Times New Roman" panose="02020603050405020304" pitchFamily="18" charset="0"/>
              </a:rPr>
              <a:t>I 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can’t</a:t>
            </a:r>
            <a:r>
              <a:rPr lang="en-US" altLang="zh-CN" sz="3200" b="1"/>
              <a:t> speak Chinese very well.</a:t>
            </a:r>
          </a:p>
          <a:p>
            <a:pPr>
              <a:lnSpc>
                <a:spcPct val="120000"/>
              </a:lnSpc>
              <a:tabLst>
                <a:tab pos="276225" algn="l"/>
              </a:tabLst>
            </a:pPr>
            <a:r>
              <a:rPr lang="en-US" altLang="zh-CN" sz="3200" b="1"/>
              <a:t>/</a:t>
            </a:r>
            <a:r>
              <a:rPr lang="en-US" altLang="zh-CN" sz="2800" b="1">
                <a:solidFill>
                  <a:srgbClr val="003399"/>
                </a:solidFill>
              </a:rPr>
              <a:t>kæn </a:t>
            </a:r>
            <a:r>
              <a:rPr lang="en-US" altLang="zh-CN" sz="3200" b="1"/>
              <a:t>/   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Can</a:t>
            </a:r>
            <a:r>
              <a:rPr lang="en-US" altLang="zh-CN" sz="3200" b="1" i="1">
                <a:latin typeface="Times New Roman" panose="02020603050405020304" pitchFamily="18" charset="0"/>
              </a:rPr>
              <a:t> </a:t>
            </a:r>
            <a:r>
              <a:rPr lang="en-US" altLang="zh-CN" sz="3200" b="1"/>
              <a:t>you cook?</a:t>
            </a:r>
          </a:p>
          <a:p>
            <a:pPr>
              <a:lnSpc>
                <a:spcPct val="120000"/>
              </a:lnSpc>
              <a:tabLst>
                <a:tab pos="276225" algn="l"/>
              </a:tabLst>
            </a:pPr>
            <a:endParaRPr lang="en-US" altLang="zh-CN" sz="3200" b="1"/>
          </a:p>
          <a:p>
            <a:pPr>
              <a:lnSpc>
                <a:spcPct val="120000"/>
              </a:lnSpc>
              <a:tabLst>
                <a:tab pos="276225" algn="l"/>
              </a:tabLst>
            </a:pPr>
            <a:r>
              <a:rPr lang="en-US" altLang="zh-CN" sz="3200" b="1">
                <a:solidFill>
                  <a:srgbClr val="FF0000"/>
                </a:solidFill>
              </a:rPr>
              <a:t>Now listen and repeat.</a:t>
            </a:r>
            <a:r>
              <a:rPr lang="en-US" altLang="zh-CN" sz="3200" b="1"/>
              <a:t> </a:t>
            </a:r>
          </a:p>
        </p:txBody>
      </p:sp>
      <p:pic>
        <p:nvPicPr>
          <p:cNvPr id="22532" name="Picture 7" descr="0013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620713"/>
            <a:ext cx="11430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2" name="Picture 2" descr="10168878_312609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1412875"/>
            <a:ext cx="3024187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724400" y="990600"/>
            <a:ext cx="403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3348038" y="2205038"/>
            <a:ext cx="56388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A: what can you do,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ZhouJielun</a:t>
            </a:r>
            <a:r>
              <a:rPr lang="en-US" altLang="zh-CN" sz="2800" b="1" dirty="0">
                <a:latin typeface="Times New Roman" panose="02020603050405020304" pitchFamily="18" charset="0"/>
              </a:rPr>
              <a:t> ?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B: I can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5"/>
          <p:cNvSpPr>
            <a:spLocks noChangeArrowheads="1"/>
          </p:cNvSpPr>
          <p:nvPr/>
        </p:nvSpPr>
        <p:spPr bwMode="auto">
          <a:xfrm>
            <a:off x="571500" y="1546225"/>
            <a:ext cx="7848600" cy="374491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4" name="AutoShape 9"/>
          <p:cNvSpPr>
            <a:spLocks noChangeArrowheads="1"/>
          </p:cNvSpPr>
          <p:nvPr/>
        </p:nvSpPr>
        <p:spPr bwMode="auto">
          <a:xfrm>
            <a:off x="931863" y="1114425"/>
            <a:ext cx="2808287" cy="647700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 sz="2000"/>
          </a:p>
        </p:txBody>
      </p:sp>
      <p:sp>
        <p:nvSpPr>
          <p:cNvPr id="23555" name="Text Box 11"/>
          <p:cNvSpPr txBox="1">
            <a:spLocks noChangeArrowheads="1"/>
          </p:cNvSpPr>
          <p:nvPr/>
        </p:nvSpPr>
        <p:spPr bwMode="auto">
          <a:xfrm>
            <a:off x="931863" y="673100"/>
            <a:ext cx="28495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28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Learning to learn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23556" name="Text Box 13"/>
          <p:cNvSpPr txBox="1">
            <a:spLocks noChangeArrowheads="1"/>
          </p:cNvSpPr>
          <p:nvPr/>
        </p:nvSpPr>
        <p:spPr bwMode="auto">
          <a:xfrm>
            <a:off x="858838" y="1835150"/>
            <a:ext cx="7673319" cy="324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/>
              <a:t>In English, we pronounce a word in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different ways when it is stressed or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not stressed. In “Yes, I can”, we pronounce </a:t>
            </a:r>
          </a:p>
          <a:p>
            <a:pPr>
              <a:lnSpc>
                <a:spcPct val="150000"/>
              </a:lnSpc>
            </a:pPr>
            <a:r>
              <a:rPr lang="en-US" altLang="zh-CN" sz="2800" b="1" i="1" dirty="0"/>
              <a:t>can</a:t>
            </a:r>
            <a:r>
              <a:rPr lang="en-US" altLang="zh-CN" sz="2800" b="1" dirty="0"/>
              <a:t> as / </a:t>
            </a:r>
            <a:r>
              <a:rPr lang="en-US" altLang="zh-CN" sz="2800" b="1" dirty="0" err="1">
                <a:solidFill>
                  <a:srgbClr val="003399"/>
                </a:solidFill>
              </a:rPr>
              <a:t>kæn</a:t>
            </a:r>
            <a:r>
              <a:rPr lang="en-US" altLang="zh-CN" sz="2800" b="1" dirty="0"/>
              <a:t> /; in “ Oh, good. You can come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to help us”, we pronounce</a:t>
            </a:r>
            <a:r>
              <a:rPr lang="en-US" altLang="zh-CN" sz="2800" b="1" i="1" dirty="0"/>
              <a:t> can</a:t>
            </a:r>
            <a:r>
              <a:rPr lang="en-US" altLang="zh-CN" sz="2800" b="1" dirty="0"/>
              <a:t> as / </a:t>
            </a:r>
            <a:r>
              <a:rPr lang="en-US" altLang="zh-CN" sz="2800" b="1" dirty="0" err="1">
                <a:solidFill>
                  <a:srgbClr val="003399"/>
                </a:solidFill>
              </a:rPr>
              <a:t>kən</a:t>
            </a:r>
            <a:r>
              <a:rPr lang="en-US" altLang="zh-CN" sz="2800" b="1" dirty="0"/>
              <a:t> </a:t>
            </a:r>
            <a:r>
              <a:rPr lang="en-US" altLang="zh-CN" sz="2800" b="1" dirty="0" smtClean="0"/>
              <a:t>/.</a:t>
            </a:r>
            <a:endParaRPr lang="en-US" altLang="zh-CN" sz="2800" b="1" dirty="0"/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ChangeArrowheads="1"/>
          </p:cNvSpPr>
          <p:nvPr/>
        </p:nvSpPr>
        <p:spPr bwMode="auto">
          <a:xfrm>
            <a:off x="755650" y="1338263"/>
            <a:ext cx="54721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tabLst>
                <a:tab pos="276225" algn="l"/>
              </a:tabLst>
            </a:pPr>
            <a:r>
              <a:rPr lang="en-US" altLang="zh-CN" sz="3600" b="1">
                <a:solidFill>
                  <a:srgbClr val="003399"/>
                </a:solidFill>
              </a:rPr>
              <a:t>6. Listen and repeat.</a:t>
            </a:r>
          </a:p>
        </p:txBody>
      </p:sp>
      <p:sp>
        <p:nvSpPr>
          <p:cNvPr id="24578" name="Rectangle 5"/>
          <p:cNvSpPr>
            <a:spLocks noChangeArrowheads="1"/>
          </p:cNvSpPr>
          <p:nvPr/>
        </p:nvSpPr>
        <p:spPr bwMode="auto">
          <a:xfrm>
            <a:off x="1243013" y="2581275"/>
            <a:ext cx="4192587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/  i: /  Chin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200" b="1">
                <a:latin typeface="Times New Roman" panose="02020603050405020304" pitchFamily="18" charset="0"/>
              </a:rPr>
              <a:t>se  sh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200" b="1">
                <a:latin typeface="Times New Roman" panose="02020603050405020304" pitchFamily="18" charset="0"/>
              </a:rPr>
              <a:t>   w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/ e /  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200" b="1">
                <a:latin typeface="Times New Roman" panose="02020603050405020304" pitchFamily="18" charset="0"/>
              </a:rPr>
              <a:t>gg  t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200" b="1">
                <a:latin typeface="Times New Roman" panose="02020603050405020304" pitchFamily="18" charset="0"/>
              </a:rPr>
              <a:t>nnis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/  </a:t>
            </a:r>
            <a:r>
              <a:rPr lang="en-US" altLang="zh-CN" sz="2800" b="1">
                <a:latin typeface="Times New Roman" panose="02020603050405020304" pitchFamily="18" charset="0"/>
              </a:rPr>
              <a:t>I</a:t>
            </a:r>
            <a:r>
              <a:rPr lang="en-US" altLang="zh-CN" sz="3200" b="1">
                <a:latin typeface="Times New Roman" panose="02020603050405020304" pitchFamily="18" charset="0"/>
              </a:rPr>
              <a:t> /  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3200" b="1">
                <a:latin typeface="Times New Roman" panose="02020603050405020304" pitchFamily="18" charset="0"/>
              </a:rPr>
              <a:t>ngl</a:t>
            </a:r>
            <a:r>
              <a:rPr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>
                <a:latin typeface="Times New Roman" panose="02020603050405020304" pitchFamily="18" charset="0"/>
              </a:rPr>
              <a:t>sh</a:t>
            </a:r>
          </a:p>
        </p:txBody>
      </p:sp>
      <p:pic>
        <p:nvPicPr>
          <p:cNvPr id="24579" name="Picture 6" descr="0013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1341438"/>
            <a:ext cx="11430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ChangeArrowheads="1"/>
          </p:cNvSpPr>
          <p:nvPr/>
        </p:nvSpPr>
        <p:spPr bwMode="auto">
          <a:xfrm>
            <a:off x="368300" y="550863"/>
            <a:ext cx="82359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tabLst>
                <a:tab pos="276225" algn="l"/>
              </a:tabLst>
            </a:pPr>
            <a:r>
              <a:rPr lang="en-US" altLang="zh-CN" sz="3200" b="1">
                <a:solidFill>
                  <a:srgbClr val="003399"/>
                </a:solidFill>
              </a:rPr>
              <a:t>7. Work in pairs. Look at the information. </a:t>
            </a:r>
          </a:p>
          <a:p>
            <a:pPr eaLnBrk="0" hangingPunct="0">
              <a:tabLst>
                <a:tab pos="276225" algn="l"/>
              </a:tabLst>
            </a:pPr>
            <a:r>
              <a:rPr lang="en-US" altLang="zh-CN" sz="3200" b="1">
                <a:solidFill>
                  <a:srgbClr val="003399"/>
                </a:solidFill>
              </a:rPr>
              <a:t>Ask and answer.</a:t>
            </a:r>
          </a:p>
        </p:txBody>
      </p:sp>
      <p:graphicFrame>
        <p:nvGraphicFramePr>
          <p:cNvPr id="121974" name="Group 118"/>
          <p:cNvGraphicFramePr>
            <a:graphicFrameLocks noGrp="1"/>
          </p:cNvGraphicFramePr>
          <p:nvPr/>
        </p:nvGraphicFramePr>
        <p:xfrm>
          <a:off x="179388" y="1844675"/>
          <a:ext cx="8893175" cy="3537176"/>
        </p:xfrm>
        <a:graphic>
          <a:graphicData uri="http://schemas.openxmlformats.org/drawingml/2006/table">
            <a:tbl>
              <a:tblPr/>
              <a:tblGrid>
                <a:gridCol w="1512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9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0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16F70"/>
                        </a:solidFill>
                        <a:effectLst/>
                        <a:latin typeface="Franklin Gothic Medium" panose="020B0603020102020204" charset="0"/>
                        <a:ea typeface="微软雅黑" panose="020B0503020204020204" pitchFamily="34" charset="-122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Can</a:t>
                      </a: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Can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4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Daming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speak Chinese   play the piano</a:t>
                      </a: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dance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7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Betty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speak English   cook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play table tennis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Lingling</a:t>
                      </a: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speak Chinese   dance</a:t>
                      </a: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cook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7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Tony</a:t>
                      </a: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play table tennis  speak English</a:t>
                      </a: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speak Chinese well</a:t>
                      </a: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ChangeArrowheads="1"/>
          </p:cNvSpPr>
          <p:nvPr/>
        </p:nvSpPr>
        <p:spPr bwMode="auto">
          <a:xfrm>
            <a:off x="1835150" y="1412875"/>
            <a:ext cx="6121400" cy="4176713"/>
          </a:xfrm>
          <a:prstGeom prst="rect">
            <a:avLst/>
          </a:prstGeom>
          <a:solidFill>
            <a:srgbClr val="FFFF00">
              <a:alpha val="4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26626" name="Text Box 6"/>
          <p:cNvSpPr txBox="1">
            <a:spLocks noChangeArrowheads="1"/>
          </p:cNvSpPr>
          <p:nvPr/>
        </p:nvSpPr>
        <p:spPr bwMode="auto">
          <a:xfrm>
            <a:off x="1908175" y="1557338"/>
            <a:ext cx="6032500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    Can Daming speak Chinese?</a:t>
            </a:r>
          </a:p>
          <a:p>
            <a:pPr>
              <a:lnSpc>
                <a:spcPct val="16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    Yes, he can.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Line 7"/>
          <p:cNvSpPr>
            <a:spLocks noChangeShapeType="1"/>
          </p:cNvSpPr>
          <p:nvPr/>
        </p:nvSpPr>
        <p:spPr bwMode="auto">
          <a:xfrm>
            <a:off x="2124075" y="21336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8" name="Line 9"/>
          <p:cNvSpPr>
            <a:spLocks noChangeShapeType="1"/>
          </p:cNvSpPr>
          <p:nvPr/>
        </p:nvSpPr>
        <p:spPr bwMode="auto">
          <a:xfrm>
            <a:off x="2195513" y="28527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9" name="Text Box 10"/>
          <p:cNvSpPr txBox="1">
            <a:spLocks noChangeArrowheads="1"/>
          </p:cNvSpPr>
          <p:nvPr/>
        </p:nvSpPr>
        <p:spPr bwMode="auto">
          <a:xfrm>
            <a:off x="2843213" y="3573463"/>
            <a:ext cx="5129212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Can Betty play table tennis?</a:t>
            </a:r>
          </a:p>
          <a:p>
            <a:pPr>
              <a:lnSpc>
                <a:spcPct val="14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No, she can’t.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0" name="Line 11"/>
          <p:cNvSpPr>
            <a:spLocks noChangeShapeType="1"/>
          </p:cNvSpPr>
          <p:nvPr/>
        </p:nvSpPr>
        <p:spPr bwMode="auto">
          <a:xfrm>
            <a:off x="2268538" y="40767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1" name="Line 12"/>
          <p:cNvSpPr>
            <a:spLocks noChangeShapeType="1"/>
          </p:cNvSpPr>
          <p:nvPr/>
        </p:nvSpPr>
        <p:spPr bwMode="auto">
          <a:xfrm>
            <a:off x="2268538" y="47244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2484438" y="523875"/>
            <a:ext cx="4032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can +</a:t>
            </a:r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3924300" y="566738"/>
            <a:ext cx="2216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动词原形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1979613" y="1501775"/>
            <a:ext cx="50403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Can 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无</a:t>
            </a:r>
            <a:r>
              <a:rPr lang="zh-CN" altLang="en-US" sz="4000" b="1">
                <a:solidFill>
                  <a:srgbClr val="9933FF"/>
                </a:solidFill>
                <a:latin typeface="Times New Roman" panose="02020603050405020304" pitchFamily="18" charset="0"/>
              </a:rPr>
              <a:t>人称 数量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变化</a:t>
            </a: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2806700" y="3446463"/>
            <a:ext cx="35290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latin typeface="Times New Roman" panose="02020603050405020304" pitchFamily="18" charset="0"/>
              </a:rPr>
              <a:t>Yes,…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can</a:t>
            </a:r>
            <a:r>
              <a:rPr lang="en-US" altLang="zh-CN" sz="4000" b="1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4000" b="1">
                <a:latin typeface="Times New Roman" panose="02020603050405020304" pitchFamily="18" charset="0"/>
              </a:rPr>
              <a:t>No,…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can’t</a:t>
            </a:r>
            <a:r>
              <a:rPr lang="en-US" altLang="zh-CN" sz="40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2303463" y="5391150"/>
            <a:ext cx="45005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 b="1">
                <a:latin typeface="Times New Roman" panose="02020603050405020304" pitchFamily="18" charset="0"/>
              </a:rPr>
              <a:t>主语</a:t>
            </a:r>
            <a:r>
              <a:rPr lang="en-US" altLang="zh-CN" sz="4000" b="1">
                <a:latin typeface="Times New Roman" panose="02020603050405020304" pitchFamily="18" charset="0"/>
              </a:rPr>
              <a:t>+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can’t+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动原</a:t>
            </a:r>
            <a:r>
              <a:rPr lang="en-US" altLang="zh-CN" sz="40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2124075" y="2436813"/>
            <a:ext cx="457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Can</a:t>
            </a:r>
            <a:r>
              <a:rPr lang="en-US" altLang="zh-CN" sz="4000" b="1">
                <a:latin typeface="Times New Roman" panose="02020603050405020304" pitchFamily="18" charset="0"/>
              </a:rPr>
              <a:t>+</a:t>
            </a:r>
            <a:r>
              <a:rPr lang="zh-CN" altLang="en-US" sz="4000" b="1">
                <a:latin typeface="Times New Roman" panose="02020603050405020304" pitchFamily="18" charset="0"/>
              </a:rPr>
              <a:t>主语</a:t>
            </a:r>
            <a:r>
              <a:rPr lang="en-US" altLang="zh-CN" sz="4000" b="1">
                <a:latin typeface="Times New Roman" panose="02020603050405020304" pitchFamily="18" charset="0"/>
              </a:rPr>
              <a:t>+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动原</a:t>
            </a:r>
            <a:r>
              <a:rPr lang="en-US" altLang="zh-CN" sz="4000" b="1">
                <a:latin typeface="Times New Roman" panose="02020603050405020304" pitchFamily="18" charset="0"/>
              </a:rPr>
              <a:t>…?</a:t>
            </a:r>
          </a:p>
        </p:txBody>
      </p:sp>
      <p:pic>
        <p:nvPicPr>
          <p:cNvPr id="27655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213100"/>
            <a:ext cx="2232025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1" grpId="0"/>
      <p:bldP spid="85002" grpId="0"/>
      <p:bldP spid="85004" grpId="0"/>
      <p:bldP spid="85006" grpId="0"/>
      <p:bldP spid="85007" grpId="0"/>
      <p:bldP spid="8500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ChangeArrowheads="1"/>
          </p:cNvSpPr>
          <p:nvPr/>
        </p:nvSpPr>
        <p:spPr bwMode="auto">
          <a:xfrm>
            <a:off x="684213" y="579438"/>
            <a:ext cx="78486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1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情态动词</a:t>
            </a:r>
            <a:r>
              <a:rPr lang="en-US" altLang="zh-CN" sz="3200" b="1" dirty="0">
                <a:latin typeface="Times New Roman" panose="02020603050405020304" pitchFamily="18" charset="0"/>
              </a:rPr>
              <a:t>can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的用法：情态动词是辅助动词</a:t>
            </a:r>
          </a:p>
          <a:p>
            <a:pPr marL="342900" indent="-342900">
              <a:lnSpc>
                <a:spcPct val="11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帮助说明能力、意愿等的词，它没有人称</a:t>
            </a:r>
          </a:p>
          <a:p>
            <a:pPr marL="342900" indent="-342900">
              <a:lnSpc>
                <a:spcPct val="11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和数的变化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后边直接加动词原形。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827088" y="2349500"/>
            <a:ext cx="7561262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肯定句：主语</a:t>
            </a:r>
            <a:r>
              <a:rPr lang="en-US" altLang="zh-CN" sz="3200" b="1">
                <a:latin typeface="Times New Roman" panose="02020603050405020304" pitchFamily="18" charset="0"/>
              </a:rPr>
              <a:t>+can + </a:t>
            </a:r>
            <a:r>
              <a:rPr lang="zh-CN" altLang="en-US" sz="3200" b="1">
                <a:latin typeface="Times New Roman" panose="02020603050405020304" pitchFamily="18" charset="0"/>
              </a:rPr>
              <a:t>动词原形    </a:t>
            </a:r>
          </a:p>
          <a:p>
            <a:pPr>
              <a:lnSpc>
                <a:spcPct val="11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否定句：直接在</a:t>
            </a:r>
            <a:r>
              <a:rPr lang="en-US" altLang="zh-CN" sz="3200" b="1">
                <a:latin typeface="Times New Roman" panose="02020603050405020304" pitchFamily="18" charset="0"/>
              </a:rPr>
              <a:t>can</a:t>
            </a:r>
            <a:r>
              <a:rPr lang="zh-CN" altLang="en-US" sz="3200" b="1">
                <a:latin typeface="Times New Roman" panose="02020603050405020304" pitchFamily="18" charset="0"/>
              </a:rPr>
              <a:t>后加“</a:t>
            </a:r>
            <a:r>
              <a:rPr lang="en-US" altLang="zh-CN" sz="3200" b="1">
                <a:latin typeface="Times New Roman" panose="02020603050405020304" pitchFamily="18" charset="0"/>
              </a:rPr>
              <a:t>not”. </a:t>
            </a:r>
          </a:p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             He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can’t (cannot)</a:t>
            </a:r>
            <a:r>
              <a:rPr lang="en-US" altLang="zh-CN" sz="3200" b="1">
                <a:latin typeface="Times New Roman" panose="02020603050405020304" pitchFamily="18" charset="0"/>
              </a:rPr>
              <a:t> swim.</a:t>
            </a:r>
          </a:p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 </a:t>
            </a:r>
            <a:r>
              <a:rPr lang="zh-CN" altLang="en-US" sz="3200" b="1">
                <a:latin typeface="Times New Roman" panose="02020603050405020304" pitchFamily="18" charset="0"/>
              </a:rPr>
              <a:t>一般疑问句直接把</a:t>
            </a:r>
            <a:r>
              <a:rPr lang="en-US" altLang="zh-CN" sz="3200" b="1">
                <a:latin typeface="Times New Roman" panose="02020603050405020304" pitchFamily="18" charset="0"/>
              </a:rPr>
              <a:t>can</a:t>
            </a:r>
            <a:r>
              <a:rPr lang="zh-CN" altLang="en-US" sz="3200" b="1">
                <a:latin typeface="Times New Roman" panose="02020603050405020304" pitchFamily="18" charset="0"/>
              </a:rPr>
              <a:t>提前 </a:t>
            </a:r>
          </a:p>
          <a:p>
            <a:pPr>
              <a:lnSpc>
                <a:spcPct val="11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  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         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Can</a:t>
            </a:r>
            <a:r>
              <a:rPr lang="en-US" altLang="zh-CN" sz="3200" b="1">
                <a:latin typeface="Times New Roman" panose="02020603050405020304" pitchFamily="18" charset="0"/>
              </a:rPr>
              <a:t> you dance ? </a:t>
            </a:r>
          </a:p>
          <a:p>
            <a:pPr>
              <a:lnSpc>
                <a:spcPct val="11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特殊疑问句：特殊疑问词</a:t>
            </a:r>
            <a:r>
              <a:rPr lang="en-US" altLang="zh-CN" sz="3200" b="1">
                <a:latin typeface="Times New Roman" panose="02020603050405020304" pitchFamily="18" charset="0"/>
              </a:rPr>
              <a:t>+ </a:t>
            </a:r>
            <a:r>
              <a:rPr lang="zh-CN" altLang="en-US" sz="3200" b="1">
                <a:latin typeface="Times New Roman" panose="02020603050405020304" pitchFamily="18" charset="0"/>
              </a:rPr>
              <a:t>一般疑问句？</a:t>
            </a:r>
          </a:p>
          <a:p>
            <a:pPr>
              <a:lnSpc>
                <a:spcPct val="11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            </a:t>
            </a:r>
            <a:r>
              <a:rPr lang="en-US" altLang="zh-CN" sz="3200" b="1">
                <a:latin typeface="Times New Roman" panose="02020603050405020304" pitchFamily="18" charset="0"/>
              </a:rPr>
              <a:t>What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can </a:t>
            </a:r>
            <a:r>
              <a:rPr lang="en-US" altLang="zh-CN" sz="3200" b="1">
                <a:latin typeface="Times New Roman" panose="02020603050405020304" pitchFamily="18" charset="0"/>
              </a:rPr>
              <a:t>you do ?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90" name="表格 28689"/>
          <p:cNvGraphicFramePr/>
          <p:nvPr/>
        </p:nvGraphicFramePr>
        <p:xfrm>
          <a:off x="1619250" y="1557338"/>
          <a:ext cx="5976938" cy="4106862"/>
        </p:xfrm>
        <a:graphic>
          <a:graphicData uri="http://schemas.openxmlformats.org/drawingml/2006/table">
            <a:tbl>
              <a:tblPr/>
              <a:tblGrid>
                <a:gridCol w="1944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06862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rgbClr val="716F70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rgbClr val="716F70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kern="1200">
                          <a:solidFill>
                            <a:srgbClr val="716F70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rgbClr val="716F70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rgbClr val="716F70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Kangaroos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Birds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Geese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Fish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Rabbits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Cats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Dogs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rgbClr val="716F70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rgbClr val="716F70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kern="1200">
                          <a:solidFill>
                            <a:srgbClr val="716F70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rgbClr val="716F70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rgbClr val="716F70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     </a:t>
                      </a:r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can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     can’t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rgbClr val="716F70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rgbClr val="716F70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1800" kern="1200">
                          <a:solidFill>
                            <a:srgbClr val="716F70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kern="1200">
                          <a:solidFill>
                            <a:srgbClr val="716F70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kern="1200">
                          <a:solidFill>
                            <a:srgbClr val="716F70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fly  high.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jump high.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swim fast.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run fast.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climb trees.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altLang="zh-CN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read and write.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707" name="矩形 28690"/>
          <p:cNvSpPr>
            <a:spLocks noChangeArrowheads="1" noChangeShapeType="1" noTextEdit="1"/>
          </p:cNvSpPr>
          <p:nvPr/>
        </p:nvSpPr>
        <p:spPr bwMode="auto">
          <a:xfrm>
            <a:off x="468313" y="404813"/>
            <a:ext cx="3887787" cy="912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dobe Arabic"/>
              </a:rPr>
              <a:t>More practice</a:t>
            </a:r>
            <a:endParaRPr lang="zh-CN" altLang="en-US" sz="4000" b="1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dobe Arabic"/>
            </a:endParaRPr>
          </a:p>
        </p:txBody>
      </p:sp>
    </p:spTree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-1260475" y="90805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400" b="1" dirty="0" smtClean="0">
                <a:solidFill>
                  <a:schemeClr val="tx1"/>
                </a:solidFill>
              </a:rPr>
              <a:t>                                </a:t>
            </a:r>
            <a:r>
              <a:rPr lang="en-US" altLang="zh-CN" sz="4400" b="1" dirty="0" smtClean="0">
                <a:solidFill>
                  <a:srgbClr val="0070C0"/>
                </a:solidFill>
              </a:rPr>
              <a:t>Homework</a:t>
            </a:r>
            <a:r>
              <a:rPr lang="en-US" altLang="zh-CN" sz="44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9750" y="1989138"/>
            <a:ext cx="6637338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/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kumimoji="1"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Introduce</a:t>
            </a:r>
            <a:r>
              <a:rPr kumimoji="1" lang="en-US" altLang="zh-CN" sz="36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yourself to the class.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9750" y="2997200"/>
            <a:ext cx="828040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Model:</a:t>
            </a:r>
            <a:r>
              <a:rPr lang="en-US" altLang="zh-CN" sz="3400" i="1" dirty="0">
                <a:latin typeface="Times New Roman" panose="02020603050405020304" pitchFamily="18" charset="0"/>
              </a:rPr>
              <a:t> </a:t>
            </a:r>
            <a:r>
              <a:rPr lang="en-US" altLang="zh-CN" sz="3400" b="1" i="1" dirty="0">
                <a:latin typeface="Times New Roman" panose="02020603050405020304" pitchFamily="18" charset="0"/>
              </a:rPr>
              <a:t>My name is …. I can sing and dance. </a:t>
            </a:r>
          </a:p>
          <a:p>
            <a:pPr>
              <a:spcBef>
                <a:spcPct val="20000"/>
              </a:spcBef>
            </a:pPr>
            <a:r>
              <a:rPr lang="en-US" altLang="zh-CN" sz="3400" b="1" i="1" dirty="0">
                <a:latin typeface="Times New Roman" panose="02020603050405020304" pitchFamily="18" charset="0"/>
              </a:rPr>
              <a:t>I can play the guitar and violin. I want to join </a:t>
            </a:r>
          </a:p>
          <a:p>
            <a:pPr>
              <a:spcBef>
                <a:spcPct val="20000"/>
              </a:spcBef>
            </a:pPr>
            <a:r>
              <a:rPr lang="en-US" altLang="zh-CN" sz="3400" b="1" i="1" dirty="0">
                <a:latin typeface="Times New Roman" panose="02020603050405020304" pitchFamily="18" charset="0"/>
              </a:rPr>
              <a:t>the music club. </a:t>
            </a:r>
          </a:p>
        </p:txBody>
      </p:sp>
      <p:pic>
        <p:nvPicPr>
          <p:cNvPr id="30724" name="Picture 11" descr="图片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84888" y="476250"/>
            <a:ext cx="12192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ppleBar\Desktop\剪头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2512220"/>
            <a:ext cx="230346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746" name="组合 21"/>
          <p:cNvGrpSpPr/>
          <p:nvPr/>
        </p:nvGrpSpPr>
        <p:grpSpPr bwMode="auto">
          <a:xfrm>
            <a:off x="7758685" y="605632"/>
            <a:ext cx="1223962" cy="3022600"/>
            <a:chOff x="4500563" y="773113"/>
            <a:chExt cx="1655762" cy="3311525"/>
          </a:xfrm>
        </p:grpSpPr>
        <p:sp>
          <p:nvSpPr>
            <p:cNvPr id="31747" name="Freeform 2"/>
            <p:cNvSpPr>
              <a:spLocks noChangeArrowheads="1"/>
            </p:cNvSpPr>
            <p:nvPr/>
          </p:nvSpPr>
          <p:spPr bwMode="auto">
            <a:xfrm>
              <a:off x="4713288" y="773113"/>
              <a:ext cx="219075" cy="863600"/>
            </a:xfrm>
            <a:custGeom>
              <a:avLst/>
              <a:gdLst>
                <a:gd name="T0" fmla="*/ 47 w 138"/>
                <a:gd name="T1" fmla="*/ 0 h 544"/>
                <a:gd name="T2" fmla="*/ 6 w 138"/>
                <a:gd name="T3" fmla="*/ 216 h 544"/>
                <a:gd name="T4" fmla="*/ 12 w 138"/>
                <a:gd name="T5" fmla="*/ 342 h 544"/>
                <a:gd name="T6" fmla="*/ 38 w 138"/>
                <a:gd name="T7" fmla="*/ 437 h 544"/>
                <a:gd name="T8" fmla="*/ 69 w 138"/>
                <a:gd name="T9" fmla="*/ 500 h 544"/>
                <a:gd name="T10" fmla="*/ 138 w 138"/>
                <a:gd name="T11" fmla="*/ 544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8" h="544">
                  <a:moveTo>
                    <a:pt x="47" y="0"/>
                  </a:moveTo>
                  <a:lnTo>
                    <a:pt x="6" y="216"/>
                  </a:lnTo>
                  <a:cubicBezTo>
                    <a:pt x="0" y="273"/>
                    <a:pt x="7" y="305"/>
                    <a:pt x="12" y="342"/>
                  </a:cubicBezTo>
                  <a:cubicBezTo>
                    <a:pt x="17" y="379"/>
                    <a:pt x="29" y="411"/>
                    <a:pt x="38" y="437"/>
                  </a:cubicBezTo>
                  <a:lnTo>
                    <a:pt x="69" y="500"/>
                  </a:lnTo>
                  <a:lnTo>
                    <a:pt x="138" y="544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48" name="Oval 3"/>
            <p:cNvSpPr>
              <a:spLocks noChangeArrowheads="1"/>
            </p:cNvSpPr>
            <p:nvPr/>
          </p:nvSpPr>
          <p:spPr bwMode="auto">
            <a:xfrm>
              <a:off x="4932363" y="1347788"/>
              <a:ext cx="360362" cy="360362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  <p:sp>
          <p:nvSpPr>
            <p:cNvPr id="31749" name="Freeform 4"/>
            <p:cNvSpPr>
              <a:spLocks noChangeArrowheads="1"/>
            </p:cNvSpPr>
            <p:nvPr/>
          </p:nvSpPr>
          <p:spPr bwMode="auto">
            <a:xfrm>
              <a:off x="5054600" y="1347788"/>
              <a:ext cx="165100" cy="288925"/>
            </a:xfrm>
            <a:custGeom>
              <a:avLst/>
              <a:gdLst>
                <a:gd name="T0" fmla="*/ 59 w 104"/>
                <a:gd name="T1" fmla="*/ 0 h 182"/>
                <a:gd name="T2" fmla="*/ 25 w 104"/>
                <a:gd name="T3" fmla="*/ 113 h 182"/>
                <a:gd name="T4" fmla="*/ 104 w 104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182">
                  <a:moveTo>
                    <a:pt x="59" y="0"/>
                  </a:moveTo>
                  <a:cubicBezTo>
                    <a:pt x="53" y="19"/>
                    <a:pt x="0" y="50"/>
                    <a:pt x="25" y="113"/>
                  </a:cubicBezTo>
                  <a:cubicBezTo>
                    <a:pt x="50" y="176"/>
                    <a:pt x="88" y="168"/>
                    <a:pt x="104" y="182"/>
                  </a:cubicBezTo>
                </a:path>
              </a:pathLst>
            </a:custGeom>
            <a:solidFill>
              <a:schemeClr val="bg1"/>
            </a:solidFill>
            <a:ln w="222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0" name="Freeform 5"/>
            <p:cNvSpPr>
              <a:spLocks noChangeArrowheads="1"/>
            </p:cNvSpPr>
            <p:nvPr/>
          </p:nvSpPr>
          <p:spPr bwMode="auto">
            <a:xfrm>
              <a:off x="5292725" y="1492250"/>
              <a:ext cx="142875" cy="144463"/>
            </a:xfrm>
            <a:custGeom>
              <a:avLst/>
              <a:gdLst>
                <a:gd name="T0" fmla="*/ 0 w 90"/>
                <a:gd name="T1" fmla="*/ 0 h 91"/>
                <a:gd name="T2" fmla="*/ 65 w 90"/>
                <a:gd name="T3" fmla="*/ 35 h 91"/>
                <a:gd name="T4" fmla="*/ 90 w 90"/>
                <a:gd name="T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91">
                  <a:moveTo>
                    <a:pt x="0" y="0"/>
                  </a:moveTo>
                  <a:lnTo>
                    <a:pt x="65" y="35"/>
                  </a:lnTo>
                  <a:lnTo>
                    <a:pt x="90" y="91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1" name="Freeform 6"/>
            <p:cNvSpPr>
              <a:spLocks noChangeArrowheads="1"/>
            </p:cNvSpPr>
            <p:nvPr/>
          </p:nvSpPr>
          <p:spPr bwMode="auto">
            <a:xfrm>
              <a:off x="5148263" y="1565275"/>
              <a:ext cx="792162" cy="273050"/>
            </a:xfrm>
            <a:custGeom>
              <a:avLst/>
              <a:gdLst>
                <a:gd name="T0" fmla="*/ 0 w 499"/>
                <a:gd name="T1" fmla="*/ 137 h 172"/>
                <a:gd name="T2" fmla="*/ 67 w 499"/>
                <a:gd name="T3" fmla="*/ 160 h 172"/>
                <a:gd name="T4" fmla="*/ 150 w 499"/>
                <a:gd name="T5" fmla="*/ 172 h 172"/>
                <a:gd name="T6" fmla="*/ 264 w 499"/>
                <a:gd name="T7" fmla="*/ 160 h 172"/>
                <a:gd name="T8" fmla="*/ 397 w 499"/>
                <a:gd name="T9" fmla="*/ 90 h 172"/>
                <a:gd name="T10" fmla="*/ 499 w 499"/>
                <a:gd name="T1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9" h="172">
                  <a:moveTo>
                    <a:pt x="0" y="137"/>
                  </a:moveTo>
                  <a:lnTo>
                    <a:pt x="67" y="160"/>
                  </a:lnTo>
                  <a:lnTo>
                    <a:pt x="150" y="172"/>
                  </a:lnTo>
                  <a:lnTo>
                    <a:pt x="264" y="160"/>
                  </a:lnTo>
                  <a:lnTo>
                    <a:pt x="397" y="90"/>
                  </a:lnTo>
                  <a:lnTo>
                    <a:pt x="499" y="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2" name="Freeform 7"/>
            <p:cNvSpPr>
              <a:spLocks noChangeArrowheads="1"/>
            </p:cNvSpPr>
            <p:nvPr/>
          </p:nvSpPr>
          <p:spPr bwMode="auto">
            <a:xfrm>
              <a:off x="4883150" y="1735138"/>
              <a:ext cx="93663" cy="536575"/>
            </a:xfrm>
            <a:custGeom>
              <a:avLst/>
              <a:gdLst>
                <a:gd name="T0" fmla="*/ 59 w 59"/>
                <a:gd name="T1" fmla="*/ 0 h 338"/>
                <a:gd name="T2" fmla="*/ 13 w 59"/>
                <a:gd name="T3" fmla="*/ 79 h 338"/>
                <a:gd name="T4" fmla="*/ 0 w 59"/>
                <a:gd name="T5" fmla="*/ 167 h 338"/>
                <a:gd name="T6" fmla="*/ 13 w 59"/>
                <a:gd name="T7" fmla="*/ 243 h 338"/>
                <a:gd name="T8" fmla="*/ 57 w 59"/>
                <a:gd name="T9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338">
                  <a:moveTo>
                    <a:pt x="59" y="0"/>
                  </a:moveTo>
                  <a:lnTo>
                    <a:pt x="13" y="79"/>
                  </a:lnTo>
                  <a:lnTo>
                    <a:pt x="0" y="167"/>
                  </a:lnTo>
                  <a:lnTo>
                    <a:pt x="13" y="243"/>
                  </a:lnTo>
                  <a:lnTo>
                    <a:pt x="57" y="338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3" name="Freeform 8"/>
            <p:cNvSpPr>
              <a:spLocks noChangeArrowheads="1"/>
            </p:cNvSpPr>
            <p:nvPr/>
          </p:nvSpPr>
          <p:spPr bwMode="auto">
            <a:xfrm>
              <a:off x="4502150" y="2284413"/>
              <a:ext cx="503238" cy="360362"/>
            </a:xfrm>
            <a:custGeom>
              <a:avLst/>
              <a:gdLst>
                <a:gd name="T0" fmla="*/ 317 w 317"/>
                <a:gd name="T1" fmla="*/ 0 h 227"/>
                <a:gd name="T2" fmla="*/ 209 w 317"/>
                <a:gd name="T3" fmla="*/ 80 h 227"/>
                <a:gd name="T4" fmla="*/ 0 w 317"/>
                <a:gd name="T5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7" h="227">
                  <a:moveTo>
                    <a:pt x="317" y="0"/>
                  </a:moveTo>
                  <a:cubicBezTo>
                    <a:pt x="299" y="13"/>
                    <a:pt x="262" y="42"/>
                    <a:pt x="209" y="80"/>
                  </a:cubicBezTo>
                  <a:cubicBezTo>
                    <a:pt x="156" y="118"/>
                    <a:pt x="44" y="197"/>
                    <a:pt x="0" y="227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4" name="Freeform 9"/>
            <p:cNvSpPr>
              <a:spLocks noChangeArrowheads="1"/>
            </p:cNvSpPr>
            <p:nvPr/>
          </p:nvSpPr>
          <p:spPr bwMode="auto">
            <a:xfrm>
              <a:off x="4500563" y="2139950"/>
              <a:ext cx="1008062" cy="661988"/>
            </a:xfrm>
            <a:custGeom>
              <a:avLst/>
              <a:gdLst>
                <a:gd name="T0" fmla="*/ 0 w 635"/>
                <a:gd name="T1" fmla="*/ 318 h 417"/>
                <a:gd name="T2" fmla="*/ 45 w 635"/>
                <a:gd name="T3" fmla="*/ 363 h 417"/>
                <a:gd name="T4" fmla="*/ 136 w 635"/>
                <a:gd name="T5" fmla="*/ 409 h 417"/>
                <a:gd name="T6" fmla="*/ 181 w 635"/>
                <a:gd name="T7" fmla="*/ 363 h 417"/>
                <a:gd name="T8" fmla="*/ 226 w 635"/>
                <a:gd name="T9" fmla="*/ 409 h 417"/>
                <a:gd name="T10" fmla="*/ 272 w 635"/>
                <a:gd name="T11" fmla="*/ 409 h 417"/>
                <a:gd name="T12" fmla="*/ 317 w 635"/>
                <a:gd name="T13" fmla="*/ 363 h 417"/>
                <a:gd name="T14" fmla="*/ 408 w 635"/>
                <a:gd name="T15" fmla="*/ 409 h 417"/>
                <a:gd name="T16" fmla="*/ 453 w 635"/>
                <a:gd name="T17" fmla="*/ 318 h 417"/>
                <a:gd name="T18" fmla="*/ 499 w 635"/>
                <a:gd name="T19" fmla="*/ 318 h 417"/>
                <a:gd name="T20" fmla="*/ 544 w 635"/>
                <a:gd name="T21" fmla="*/ 227 h 417"/>
                <a:gd name="T22" fmla="*/ 589 w 635"/>
                <a:gd name="T23" fmla="*/ 227 h 417"/>
                <a:gd name="T24" fmla="*/ 589 w 635"/>
                <a:gd name="T25" fmla="*/ 136 h 417"/>
                <a:gd name="T26" fmla="*/ 635 w 635"/>
                <a:gd name="T27" fmla="*/ 91 h 417"/>
                <a:gd name="T28" fmla="*/ 589 w 635"/>
                <a:gd name="T29" fmla="*/ 0 h 417"/>
                <a:gd name="T30" fmla="*/ 499 w 635"/>
                <a:gd name="T31" fmla="*/ 91 h 417"/>
                <a:gd name="T32" fmla="*/ 298 w 635"/>
                <a:gd name="T33" fmla="*/ 95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5" h="417">
                  <a:moveTo>
                    <a:pt x="0" y="318"/>
                  </a:moveTo>
                  <a:cubicBezTo>
                    <a:pt x="11" y="333"/>
                    <a:pt x="22" y="348"/>
                    <a:pt x="45" y="363"/>
                  </a:cubicBezTo>
                  <a:cubicBezTo>
                    <a:pt x="68" y="378"/>
                    <a:pt x="113" y="409"/>
                    <a:pt x="136" y="409"/>
                  </a:cubicBezTo>
                  <a:cubicBezTo>
                    <a:pt x="159" y="409"/>
                    <a:pt x="166" y="363"/>
                    <a:pt x="181" y="363"/>
                  </a:cubicBezTo>
                  <a:cubicBezTo>
                    <a:pt x="196" y="363"/>
                    <a:pt x="211" y="401"/>
                    <a:pt x="226" y="409"/>
                  </a:cubicBezTo>
                  <a:cubicBezTo>
                    <a:pt x="241" y="417"/>
                    <a:pt x="257" y="417"/>
                    <a:pt x="272" y="409"/>
                  </a:cubicBezTo>
                  <a:cubicBezTo>
                    <a:pt x="287" y="401"/>
                    <a:pt x="294" y="363"/>
                    <a:pt x="317" y="363"/>
                  </a:cubicBezTo>
                  <a:cubicBezTo>
                    <a:pt x="340" y="363"/>
                    <a:pt x="385" y="416"/>
                    <a:pt x="408" y="409"/>
                  </a:cubicBezTo>
                  <a:cubicBezTo>
                    <a:pt x="431" y="402"/>
                    <a:pt x="438" y="333"/>
                    <a:pt x="453" y="318"/>
                  </a:cubicBezTo>
                  <a:cubicBezTo>
                    <a:pt x="468" y="303"/>
                    <a:pt x="484" y="333"/>
                    <a:pt x="499" y="318"/>
                  </a:cubicBezTo>
                  <a:cubicBezTo>
                    <a:pt x="514" y="303"/>
                    <a:pt x="529" y="242"/>
                    <a:pt x="544" y="227"/>
                  </a:cubicBezTo>
                  <a:cubicBezTo>
                    <a:pt x="559" y="212"/>
                    <a:pt x="582" y="242"/>
                    <a:pt x="589" y="227"/>
                  </a:cubicBezTo>
                  <a:cubicBezTo>
                    <a:pt x="596" y="212"/>
                    <a:pt x="581" y="159"/>
                    <a:pt x="589" y="136"/>
                  </a:cubicBezTo>
                  <a:cubicBezTo>
                    <a:pt x="597" y="113"/>
                    <a:pt x="635" y="114"/>
                    <a:pt x="635" y="91"/>
                  </a:cubicBezTo>
                  <a:cubicBezTo>
                    <a:pt x="635" y="68"/>
                    <a:pt x="612" y="0"/>
                    <a:pt x="589" y="0"/>
                  </a:cubicBezTo>
                  <a:cubicBezTo>
                    <a:pt x="566" y="0"/>
                    <a:pt x="547" y="75"/>
                    <a:pt x="499" y="91"/>
                  </a:cubicBezTo>
                  <a:cubicBezTo>
                    <a:pt x="451" y="107"/>
                    <a:pt x="340" y="94"/>
                    <a:pt x="298" y="95"/>
                  </a:cubicBezTo>
                </a:path>
              </a:pathLst>
            </a:custGeom>
            <a:solidFill>
              <a:srgbClr val="FFFF00"/>
            </a:solidFill>
            <a:ln w="222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5" name="Freeform 10"/>
            <p:cNvSpPr>
              <a:spLocks noChangeArrowheads="1"/>
            </p:cNvSpPr>
            <p:nvPr/>
          </p:nvSpPr>
          <p:spPr bwMode="auto">
            <a:xfrm>
              <a:off x="4903788" y="2860675"/>
              <a:ext cx="173037" cy="1079500"/>
            </a:xfrm>
            <a:custGeom>
              <a:avLst/>
              <a:gdLst>
                <a:gd name="T0" fmla="*/ 18 w 109"/>
                <a:gd name="T1" fmla="*/ 0 h 680"/>
                <a:gd name="T2" fmla="*/ 0 w 109"/>
                <a:gd name="T3" fmla="*/ 242 h 680"/>
                <a:gd name="T4" fmla="*/ 109 w 109"/>
                <a:gd name="T5" fmla="*/ 68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9" h="680">
                  <a:moveTo>
                    <a:pt x="18" y="0"/>
                  </a:moveTo>
                  <a:lnTo>
                    <a:pt x="0" y="242"/>
                  </a:lnTo>
                  <a:lnTo>
                    <a:pt x="109" y="68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6" name="Freeform 11"/>
            <p:cNvSpPr>
              <a:spLocks noChangeArrowheads="1"/>
            </p:cNvSpPr>
            <p:nvPr/>
          </p:nvSpPr>
          <p:spPr bwMode="auto">
            <a:xfrm>
              <a:off x="5435600" y="2068513"/>
              <a:ext cx="576263" cy="484187"/>
            </a:xfrm>
            <a:custGeom>
              <a:avLst/>
              <a:gdLst>
                <a:gd name="T0" fmla="*/ 0 w 363"/>
                <a:gd name="T1" fmla="*/ 272 h 305"/>
                <a:gd name="T2" fmla="*/ 38 w 363"/>
                <a:gd name="T3" fmla="*/ 292 h 305"/>
                <a:gd name="T4" fmla="*/ 140 w 363"/>
                <a:gd name="T5" fmla="*/ 305 h 305"/>
                <a:gd name="T6" fmla="*/ 311 w 363"/>
                <a:gd name="T7" fmla="*/ 96 h 305"/>
                <a:gd name="T8" fmla="*/ 363 w 363"/>
                <a:gd name="T9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3" h="305">
                  <a:moveTo>
                    <a:pt x="0" y="272"/>
                  </a:moveTo>
                  <a:lnTo>
                    <a:pt x="38" y="292"/>
                  </a:lnTo>
                  <a:lnTo>
                    <a:pt x="140" y="305"/>
                  </a:lnTo>
                  <a:lnTo>
                    <a:pt x="311" y="96"/>
                  </a:lnTo>
                  <a:lnTo>
                    <a:pt x="363" y="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7" name="Freeform 12"/>
            <p:cNvSpPr>
              <a:spLocks noChangeArrowheads="1"/>
            </p:cNvSpPr>
            <p:nvPr/>
          </p:nvSpPr>
          <p:spPr bwMode="auto">
            <a:xfrm>
              <a:off x="6011863" y="1925638"/>
              <a:ext cx="144462" cy="144462"/>
            </a:xfrm>
            <a:custGeom>
              <a:avLst/>
              <a:gdLst>
                <a:gd name="T0" fmla="*/ 0 w 91"/>
                <a:gd name="T1" fmla="*/ 91 h 91"/>
                <a:gd name="T2" fmla="*/ 68 w 91"/>
                <a:gd name="T3" fmla="*/ 37 h 91"/>
                <a:gd name="T4" fmla="*/ 91 w 91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91">
                  <a:moveTo>
                    <a:pt x="0" y="91"/>
                  </a:moveTo>
                  <a:lnTo>
                    <a:pt x="68" y="37"/>
                  </a:lnTo>
                  <a:lnTo>
                    <a:pt x="91" y="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8" name="Freeform 13"/>
            <p:cNvSpPr>
              <a:spLocks noChangeArrowheads="1"/>
            </p:cNvSpPr>
            <p:nvPr/>
          </p:nvSpPr>
          <p:spPr bwMode="auto">
            <a:xfrm>
              <a:off x="4933950" y="3940175"/>
              <a:ext cx="144463" cy="144463"/>
            </a:xfrm>
            <a:custGeom>
              <a:avLst/>
              <a:gdLst>
                <a:gd name="T0" fmla="*/ 91 w 91"/>
                <a:gd name="T1" fmla="*/ 0 h 91"/>
                <a:gd name="T2" fmla="*/ 60 w 91"/>
                <a:gd name="T3" fmla="*/ 45 h 91"/>
                <a:gd name="T4" fmla="*/ 0 w 91"/>
                <a:gd name="T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91">
                  <a:moveTo>
                    <a:pt x="91" y="0"/>
                  </a:moveTo>
                  <a:lnTo>
                    <a:pt x="60" y="45"/>
                  </a:lnTo>
                  <a:lnTo>
                    <a:pt x="0" y="91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9" name="Freeform 14"/>
            <p:cNvSpPr>
              <a:spLocks noChangeArrowheads="1"/>
            </p:cNvSpPr>
            <p:nvPr/>
          </p:nvSpPr>
          <p:spPr bwMode="auto">
            <a:xfrm>
              <a:off x="5076825" y="3940175"/>
              <a:ext cx="114300" cy="119063"/>
            </a:xfrm>
            <a:custGeom>
              <a:avLst/>
              <a:gdLst>
                <a:gd name="T0" fmla="*/ 0 w 72"/>
                <a:gd name="T1" fmla="*/ 0 h 75"/>
                <a:gd name="T2" fmla="*/ 62 w 72"/>
                <a:gd name="T3" fmla="*/ 6 h 75"/>
                <a:gd name="T4" fmla="*/ 62 w 72"/>
                <a:gd name="T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75">
                  <a:moveTo>
                    <a:pt x="0" y="0"/>
                  </a:moveTo>
                  <a:cubicBezTo>
                    <a:pt x="10" y="1"/>
                    <a:pt x="49" y="18"/>
                    <a:pt x="62" y="6"/>
                  </a:cubicBezTo>
                  <a:cubicBezTo>
                    <a:pt x="72" y="18"/>
                    <a:pt x="62" y="61"/>
                    <a:pt x="62" y="75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" name="矩形 6"/>
          <p:cNvSpPr/>
          <p:nvPr/>
        </p:nvSpPr>
        <p:spPr>
          <a:xfrm>
            <a:off x="1303372" y="3030964"/>
            <a:ext cx="7776863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Tx/>
              <a:buNone/>
              <a:defRPr/>
            </a:pPr>
            <a:r>
              <a:rPr lang="en-US" altLang="zh-CN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Good  bye!</a:t>
            </a:r>
            <a:endParaRPr lang="zh-CN" alt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6" name="Picture 2" descr="U1935P28T3D1587706F329DT20070608141401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1268413"/>
            <a:ext cx="2700337" cy="318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3492500" y="2276475"/>
            <a:ext cx="5181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</a:rPr>
              <a:t>A: what can you do, YaoMing ?</a:t>
            </a:r>
          </a:p>
          <a:p>
            <a:pPr>
              <a:lnSpc>
                <a:spcPts val="2000"/>
              </a:lnSpc>
            </a:pPr>
            <a:endParaRPr lang="en-US" altLang="zh-CN" sz="2800" b="1">
              <a:latin typeface="Times New Roman" panose="02020603050405020304" pitchFamily="18" charset="0"/>
            </a:endParaRPr>
          </a:p>
          <a:p>
            <a:r>
              <a:rPr lang="en-US" altLang="zh-CN" sz="2800" b="1">
                <a:latin typeface="Times New Roman" panose="02020603050405020304" pitchFamily="18" charset="0"/>
              </a:rPr>
              <a:t>B: I can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" name="Picture 2" descr="b46c5aae73a2a5e3faed505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981075"/>
            <a:ext cx="3492500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3779838" y="2205038"/>
            <a:ext cx="54864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</a:rPr>
              <a:t>A: what can you do, ZhangYiNin?</a:t>
            </a:r>
          </a:p>
          <a:p>
            <a:pPr>
              <a:lnSpc>
                <a:spcPts val="2000"/>
              </a:lnSpc>
            </a:pPr>
            <a:endParaRPr lang="en-US" altLang="zh-CN" sz="2800" b="1">
              <a:latin typeface="Times New Roman" panose="02020603050405020304" pitchFamily="18" charset="0"/>
            </a:endParaRPr>
          </a:p>
          <a:p>
            <a:r>
              <a:rPr lang="en-US" altLang="zh-CN" sz="2800" b="1">
                <a:latin typeface="Times New Roman" panose="02020603050405020304" pitchFamily="18" charset="0"/>
              </a:rPr>
              <a:t>B: I can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3" descr="meiyangya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628775"/>
            <a:ext cx="2762250" cy="306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843213" y="981075"/>
            <a:ext cx="592455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latin typeface="Times New Roman" panose="02020603050405020304" pitchFamily="18" charset="0"/>
              </a:rPr>
              <a:t>Hello, I’m Mei Yang </a:t>
            </a:r>
            <a:r>
              <a:rPr lang="en-US" altLang="zh-CN" sz="4000" b="1" dirty="0" err="1">
                <a:latin typeface="Times New Roman" panose="02020603050405020304" pitchFamily="18" charset="0"/>
              </a:rPr>
              <a:t>yang</a:t>
            </a:r>
            <a:r>
              <a:rPr lang="en-US" altLang="zh-CN" sz="4000" b="1" dirty="0">
                <a:latin typeface="Times New Roman" panose="02020603050405020304" pitchFamily="18" charset="0"/>
              </a:rPr>
              <a:t>.</a:t>
            </a:r>
          </a:p>
          <a:p>
            <a:endParaRPr lang="en-US" altLang="zh-CN" sz="4000" b="1" dirty="0">
              <a:latin typeface="Times New Roman" panose="02020603050405020304" pitchFamily="18" charset="0"/>
            </a:endParaRPr>
          </a:p>
          <a:p>
            <a:r>
              <a:rPr lang="en-US" altLang="zh-CN" sz="4000" b="1" dirty="0">
                <a:latin typeface="Times New Roman" panose="02020603050405020304" pitchFamily="18" charset="0"/>
              </a:rPr>
              <a:t>I can </a:t>
            </a:r>
            <a:r>
              <a:rPr lang="en-US" altLang="zh-CN" sz="4000" b="1" dirty="0">
                <a:solidFill>
                  <a:srgbClr val="CC00CC"/>
                </a:solidFill>
                <a:latin typeface="Times New Roman" panose="02020603050405020304" pitchFamily="18" charset="0"/>
              </a:rPr>
              <a:t>read books</a:t>
            </a:r>
            <a:r>
              <a:rPr lang="en-US" altLang="zh-CN" sz="4000" b="1" dirty="0">
                <a:latin typeface="Times New Roman" panose="02020603050405020304" pitchFamily="18" charset="0"/>
              </a:rPr>
              <a:t>.</a:t>
            </a:r>
          </a:p>
          <a:p>
            <a:endParaRPr lang="en-US" altLang="zh-CN" sz="4000" b="1" dirty="0">
              <a:latin typeface="Times New Roman" panose="02020603050405020304" pitchFamily="18" charset="0"/>
            </a:endParaRPr>
          </a:p>
          <a:p>
            <a:r>
              <a:rPr lang="en-US" altLang="zh-CN" sz="4000" b="1" dirty="0">
                <a:latin typeface="Times New Roman" panose="02020603050405020304" pitchFamily="18" charset="0"/>
              </a:rPr>
              <a:t>I can </a:t>
            </a:r>
            <a:r>
              <a:rPr lang="en-US" altLang="zh-CN" sz="4000" b="1" dirty="0">
                <a:solidFill>
                  <a:srgbClr val="CC00CC"/>
                </a:solidFill>
                <a:latin typeface="Times New Roman" panose="02020603050405020304" pitchFamily="18" charset="0"/>
              </a:rPr>
              <a:t>do homework</a:t>
            </a:r>
            <a:r>
              <a:rPr lang="en-US" altLang="zh-CN" sz="4000" dirty="0">
                <a:latin typeface="Times New Roman" panose="02020603050405020304" pitchFamily="18" charset="0"/>
              </a:rPr>
              <a:t>.</a:t>
            </a:r>
          </a:p>
          <a:p>
            <a:endParaRPr lang="en-US" altLang="zh-CN" sz="4000" dirty="0">
              <a:latin typeface="Times New Roman" panose="02020603050405020304" pitchFamily="18" charset="0"/>
            </a:endParaRPr>
          </a:p>
          <a:p>
            <a:r>
              <a:rPr lang="en-US" altLang="zh-CN" sz="4000" dirty="0">
                <a:latin typeface="Times New Roman" panose="02020603050405020304" pitchFamily="18" charset="0"/>
              </a:rPr>
              <a:t>I </a:t>
            </a:r>
            <a:r>
              <a:rPr lang="en-US" altLang="zh-CN" sz="4000" b="1" dirty="0">
                <a:solidFill>
                  <a:srgbClr val="CC00CC"/>
                </a:solidFill>
                <a:latin typeface="Times New Roman" panose="02020603050405020304" pitchFamily="18" charset="0"/>
              </a:rPr>
              <a:t>am helpful</a:t>
            </a:r>
            <a:r>
              <a:rPr lang="en-US" altLang="zh-CN" sz="4000" b="1" dirty="0">
                <a:latin typeface="Times New Roman" panose="02020603050405020304" pitchFamily="18" charset="0"/>
              </a:rPr>
              <a:t>.</a:t>
            </a:r>
          </a:p>
          <a:p>
            <a:endParaRPr lang="zh-CN" altLang="en-US" sz="40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5"/>
          <p:cNvSpPr txBox="1">
            <a:spLocks noChangeArrowheads="1"/>
          </p:cNvSpPr>
          <p:nvPr/>
        </p:nvSpPr>
        <p:spPr bwMode="auto">
          <a:xfrm>
            <a:off x="454025" y="404813"/>
            <a:ext cx="4478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3399"/>
                </a:solidFill>
              </a:rPr>
              <a:t>Listening and vocabulary</a:t>
            </a:r>
            <a:endParaRPr lang="zh-CN" altLang="en-US" sz="2800" b="1" dirty="0">
              <a:solidFill>
                <a:srgbClr val="003399"/>
              </a:solidFill>
            </a:endParaRPr>
          </a:p>
        </p:txBody>
      </p:sp>
      <p:sp>
        <p:nvSpPr>
          <p:cNvPr id="9218" name="Line 6"/>
          <p:cNvSpPr>
            <a:spLocks noChangeShapeType="1"/>
          </p:cNvSpPr>
          <p:nvPr/>
        </p:nvSpPr>
        <p:spPr bwMode="auto">
          <a:xfrm>
            <a:off x="539750" y="836613"/>
            <a:ext cx="4248150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19" name="Text Box 10"/>
          <p:cNvSpPr txBox="1">
            <a:spLocks noChangeArrowheads="1"/>
          </p:cNvSpPr>
          <p:nvPr/>
        </p:nvSpPr>
        <p:spPr bwMode="auto">
          <a:xfrm>
            <a:off x="417513" y="981075"/>
            <a:ext cx="84756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solidFill>
                  <a:srgbClr val="0066FF"/>
                </a:solidFill>
              </a:rPr>
              <a:t>Match the words and expressions </a:t>
            </a:r>
          </a:p>
          <a:p>
            <a:r>
              <a:rPr lang="en-US" altLang="zh-CN" sz="3600" b="1" dirty="0">
                <a:solidFill>
                  <a:srgbClr val="0066FF"/>
                </a:solidFill>
              </a:rPr>
              <a:t>from the box with pictures.</a:t>
            </a:r>
            <a:endParaRPr lang="zh-CN" altLang="en-US" sz="3600" b="1" dirty="0">
              <a:solidFill>
                <a:srgbClr val="0066FF"/>
              </a:solidFill>
            </a:endParaRPr>
          </a:p>
        </p:txBody>
      </p:sp>
      <p:pic>
        <p:nvPicPr>
          <p:cNvPr id="9220" name="Picture 12" descr="2013-2-21 10-33-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350" y="3716338"/>
            <a:ext cx="6480175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1" name="Group 26"/>
          <p:cNvGrpSpPr/>
          <p:nvPr/>
        </p:nvGrpSpPr>
        <p:grpSpPr bwMode="auto">
          <a:xfrm>
            <a:off x="179388" y="2205038"/>
            <a:ext cx="8785225" cy="1295400"/>
            <a:chOff x="295" y="1389"/>
            <a:chExt cx="5352" cy="862"/>
          </a:xfrm>
        </p:grpSpPr>
        <p:sp>
          <p:nvSpPr>
            <p:cNvPr id="9222" name="AutoShape 8"/>
            <p:cNvSpPr>
              <a:spLocks noChangeArrowheads="1"/>
            </p:cNvSpPr>
            <p:nvPr/>
          </p:nvSpPr>
          <p:spPr bwMode="auto">
            <a:xfrm>
              <a:off x="295" y="1389"/>
              <a:ext cx="5352" cy="862"/>
            </a:xfrm>
            <a:prstGeom prst="flowChartAlternateProcess">
              <a:avLst/>
            </a:prstGeom>
            <a:solidFill>
              <a:srgbClr val="FFCC00">
                <a:alpha val="3882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altLang="zh-CN" sz="2600" b="1" dirty="0">
                  <a:solidFill>
                    <a:srgbClr val="FF0000"/>
                  </a:solidFill>
                </a:rPr>
                <a:t>cook       dance      play table tennis      </a:t>
              </a:r>
              <a:r>
                <a:rPr lang="en-US" altLang="zh-CN" sz="2400" b="1" dirty="0">
                  <a:solidFill>
                    <a:srgbClr val="FF0000"/>
                  </a:solidFill>
                </a:rPr>
                <a:t>play the piano</a:t>
              </a:r>
            </a:p>
            <a:p>
              <a:pPr>
                <a:lnSpc>
                  <a:spcPct val="210000"/>
                </a:lnSpc>
              </a:pPr>
              <a:r>
                <a:rPr lang="en-US" altLang="zh-CN" sz="2600" b="1" dirty="0">
                  <a:solidFill>
                    <a:srgbClr val="FF0000"/>
                  </a:solidFill>
                </a:rPr>
                <a:t>ride a bike       sing         speak Chinese</a:t>
              </a:r>
              <a:endParaRPr lang="zh-CN" altLang="en-US" sz="2600" b="1" dirty="0">
                <a:solidFill>
                  <a:srgbClr val="FF0000"/>
                </a:solidFill>
              </a:endParaRPr>
            </a:p>
          </p:txBody>
        </p:sp>
        <p:sp>
          <p:nvSpPr>
            <p:cNvPr id="9223" name="Text Box 13"/>
            <p:cNvSpPr txBox="1">
              <a:spLocks noChangeArrowheads="1"/>
            </p:cNvSpPr>
            <p:nvPr/>
          </p:nvSpPr>
          <p:spPr bwMode="auto">
            <a:xfrm>
              <a:off x="1383" y="1933"/>
              <a:ext cx="11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2600"/>
            </a:p>
          </p:txBody>
        </p:sp>
        <p:sp>
          <p:nvSpPr>
            <p:cNvPr id="9224" name="Text Box 18"/>
            <p:cNvSpPr txBox="1">
              <a:spLocks noChangeArrowheads="1"/>
            </p:cNvSpPr>
            <p:nvPr/>
          </p:nvSpPr>
          <p:spPr bwMode="auto">
            <a:xfrm>
              <a:off x="793" y="1389"/>
              <a:ext cx="59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/>
                <a:t>□</a:t>
              </a:r>
              <a:endParaRPr lang="zh-CN" altLang="en-US" sz="3600" b="1"/>
            </a:p>
          </p:txBody>
        </p:sp>
      </p:grpSp>
      <p:sp>
        <p:nvSpPr>
          <p:cNvPr id="116763" name="Text Box 27"/>
          <p:cNvSpPr txBox="1">
            <a:spLocks noChangeArrowheads="1"/>
          </p:cNvSpPr>
          <p:nvPr/>
        </p:nvSpPr>
        <p:spPr bwMode="auto">
          <a:xfrm>
            <a:off x="1114425" y="2276475"/>
            <a:ext cx="3714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600" b="1">
                <a:solidFill>
                  <a:srgbClr val="003399"/>
                </a:solidFill>
              </a:rPr>
              <a:t>4</a:t>
            </a:r>
          </a:p>
        </p:txBody>
      </p:sp>
      <p:sp>
        <p:nvSpPr>
          <p:cNvPr id="116764" name="Text Box 28"/>
          <p:cNvSpPr txBox="1">
            <a:spLocks noChangeArrowheads="1"/>
          </p:cNvSpPr>
          <p:nvPr/>
        </p:nvSpPr>
        <p:spPr bwMode="auto">
          <a:xfrm>
            <a:off x="2698750" y="2289175"/>
            <a:ext cx="3714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600" b="1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16765" name="Text Box 29"/>
          <p:cNvSpPr txBox="1">
            <a:spLocks noChangeArrowheads="1"/>
          </p:cNvSpPr>
          <p:nvPr/>
        </p:nvSpPr>
        <p:spPr bwMode="auto">
          <a:xfrm>
            <a:off x="5938838" y="2276475"/>
            <a:ext cx="3714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600" b="1">
                <a:solidFill>
                  <a:srgbClr val="003399"/>
                </a:solidFill>
              </a:rPr>
              <a:t>7</a:t>
            </a:r>
          </a:p>
        </p:txBody>
      </p:sp>
      <p:sp>
        <p:nvSpPr>
          <p:cNvPr id="116766" name="Text Box 30"/>
          <p:cNvSpPr txBox="1">
            <a:spLocks noChangeArrowheads="1"/>
          </p:cNvSpPr>
          <p:nvPr/>
        </p:nvSpPr>
        <p:spPr bwMode="auto">
          <a:xfrm>
            <a:off x="8521700" y="2289175"/>
            <a:ext cx="3714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600" b="1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116767" name="Text Box 31"/>
          <p:cNvSpPr txBox="1">
            <a:spLocks noChangeArrowheads="1"/>
          </p:cNvSpPr>
          <p:nvPr/>
        </p:nvSpPr>
        <p:spPr bwMode="auto">
          <a:xfrm>
            <a:off x="1979613" y="2924175"/>
            <a:ext cx="3714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600" b="1">
                <a:solidFill>
                  <a:srgbClr val="003399"/>
                </a:solidFill>
              </a:rPr>
              <a:t>6</a:t>
            </a:r>
          </a:p>
        </p:txBody>
      </p:sp>
      <p:sp>
        <p:nvSpPr>
          <p:cNvPr id="116768" name="Text Box 32"/>
          <p:cNvSpPr txBox="1">
            <a:spLocks noChangeArrowheads="1"/>
          </p:cNvSpPr>
          <p:nvPr/>
        </p:nvSpPr>
        <p:spPr bwMode="auto">
          <a:xfrm>
            <a:off x="3336925" y="2936875"/>
            <a:ext cx="3714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600" b="1">
                <a:solidFill>
                  <a:srgbClr val="003399"/>
                </a:solidFill>
              </a:rPr>
              <a:t>5</a:t>
            </a:r>
          </a:p>
        </p:txBody>
      </p:sp>
      <p:sp>
        <p:nvSpPr>
          <p:cNvPr id="116769" name="Text Box 33"/>
          <p:cNvSpPr txBox="1">
            <a:spLocks noChangeArrowheads="1"/>
          </p:cNvSpPr>
          <p:nvPr/>
        </p:nvSpPr>
        <p:spPr bwMode="auto">
          <a:xfrm>
            <a:off x="6434138" y="2936875"/>
            <a:ext cx="3698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600" b="1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9232" name="Text Box 18"/>
          <p:cNvSpPr txBox="1">
            <a:spLocks noChangeArrowheads="1"/>
          </p:cNvSpPr>
          <p:nvPr/>
        </p:nvSpPr>
        <p:spPr bwMode="auto">
          <a:xfrm>
            <a:off x="2554288" y="2205038"/>
            <a:ext cx="9382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/>
              <a:t>□</a:t>
            </a:r>
            <a:endParaRPr lang="zh-CN" altLang="en-US" sz="3600" b="1"/>
          </a:p>
        </p:txBody>
      </p:sp>
      <p:sp>
        <p:nvSpPr>
          <p:cNvPr id="9233" name="Text Box 18"/>
          <p:cNvSpPr txBox="1">
            <a:spLocks noChangeArrowheads="1"/>
          </p:cNvSpPr>
          <p:nvPr/>
        </p:nvSpPr>
        <p:spPr bwMode="auto">
          <a:xfrm>
            <a:off x="8388350" y="2205038"/>
            <a:ext cx="936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/>
              <a:t>□</a:t>
            </a:r>
            <a:endParaRPr lang="zh-CN" altLang="en-US" sz="3600" b="1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795963" y="2133600"/>
            <a:ext cx="936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/>
              <a:t>□</a:t>
            </a:r>
            <a:endParaRPr lang="zh-CN" altLang="en-US" sz="3600" b="1"/>
          </a:p>
        </p:txBody>
      </p:sp>
      <p:sp>
        <p:nvSpPr>
          <p:cNvPr id="9235" name="Text Box 18"/>
          <p:cNvSpPr txBox="1">
            <a:spLocks noChangeArrowheads="1"/>
          </p:cNvSpPr>
          <p:nvPr/>
        </p:nvSpPr>
        <p:spPr bwMode="auto">
          <a:xfrm>
            <a:off x="1835150" y="2852738"/>
            <a:ext cx="936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/>
              <a:t>□</a:t>
            </a:r>
            <a:endParaRPr lang="zh-CN" altLang="en-US" sz="3600" b="1"/>
          </a:p>
        </p:txBody>
      </p:sp>
      <p:sp>
        <p:nvSpPr>
          <p:cNvPr id="9236" name="Text Box 18"/>
          <p:cNvSpPr txBox="1">
            <a:spLocks noChangeArrowheads="1"/>
          </p:cNvSpPr>
          <p:nvPr/>
        </p:nvSpPr>
        <p:spPr bwMode="auto">
          <a:xfrm>
            <a:off x="3203575" y="2852738"/>
            <a:ext cx="936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/>
              <a:t>□</a:t>
            </a:r>
            <a:endParaRPr lang="zh-CN" altLang="en-US" sz="3600" b="1" dirty="0"/>
          </a:p>
        </p:txBody>
      </p:sp>
      <p:sp>
        <p:nvSpPr>
          <p:cNvPr id="9237" name="Text Box 18"/>
          <p:cNvSpPr txBox="1">
            <a:spLocks noChangeArrowheads="1"/>
          </p:cNvSpPr>
          <p:nvPr/>
        </p:nvSpPr>
        <p:spPr bwMode="auto">
          <a:xfrm>
            <a:off x="6300788" y="2852738"/>
            <a:ext cx="936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/>
              <a:t>□</a:t>
            </a:r>
            <a:endParaRPr lang="zh-CN" altLang="en-US" sz="3600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6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6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6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6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6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6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63" grpId="0"/>
      <p:bldP spid="116764" grpId="0"/>
      <p:bldP spid="116765" grpId="0"/>
      <p:bldP spid="116766" grpId="0"/>
      <p:bldP spid="116767" grpId="0"/>
      <p:bldP spid="116768" grpId="0"/>
      <p:bldP spid="1167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4"/>
          <p:cNvSpPr>
            <a:spLocks noChangeArrowheads="1"/>
          </p:cNvSpPr>
          <p:nvPr/>
        </p:nvSpPr>
        <p:spPr bwMode="auto">
          <a:xfrm>
            <a:off x="323850" y="549275"/>
            <a:ext cx="85201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tabLst>
                <a:tab pos="276225" algn="l"/>
              </a:tabLst>
            </a:pPr>
            <a:r>
              <a:rPr lang="en-US" altLang="zh-CN" sz="3600" b="1" dirty="0">
                <a:solidFill>
                  <a:srgbClr val="003399"/>
                </a:solidFill>
              </a:rPr>
              <a:t>2. Listen and check(</a:t>
            </a:r>
            <a:r>
              <a:rPr lang="en-US" altLang="zh-CN" sz="3600" b="1" dirty="0">
                <a:solidFill>
                  <a:srgbClr val="FF0000"/>
                </a:solidFill>
              </a:rPr>
              <a:t>√</a:t>
            </a:r>
            <a:r>
              <a:rPr lang="en-US" altLang="zh-CN" sz="3600" b="1" dirty="0">
                <a:solidFill>
                  <a:srgbClr val="003399"/>
                </a:solidFill>
              </a:rPr>
              <a:t>) the things in Activity 1 which Tony’s dad can do.</a:t>
            </a:r>
          </a:p>
        </p:txBody>
      </p:sp>
      <p:pic>
        <p:nvPicPr>
          <p:cNvPr id="10242" name="Picture 13" descr="2013-2-21 10-33-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349500"/>
            <a:ext cx="7561262" cy="368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14" descr="0013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1844675"/>
            <a:ext cx="11430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75" name="Oval 15"/>
          <p:cNvSpPr>
            <a:spLocks noChangeArrowheads="1"/>
          </p:cNvSpPr>
          <p:nvPr/>
        </p:nvSpPr>
        <p:spPr bwMode="auto">
          <a:xfrm>
            <a:off x="827088" y="5013325"/>
            <a:ext cx="1873250" cy="10080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4859338" y="5013325"/>
            <a:ext cx="1873250" cy="10080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177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177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5" grpId="0" animBg="1"/>
      <p:bldP spid="117775" grpId="1" animBg="1"/>
      <p:bldP spid="117778" grpId="0" animBg="1"/>
      <p:bldP spid="11777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4" descr="dra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170238"/>
            <a:ext cx="1651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5" descr="swi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4694238"/>
            <a:ext cx="16430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304800" y="1600200"/>
            <a:ext cx="3733800" cy="1235075"/>
          </a:xfrm>
          <a:prstGeom prst="rect">
            <a:avLst/>
          </a:prstGeom>
          <a:solidFill>
            <a:srgbClr val="00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60000"/>
              </a:lnSpc>
              <a:spcBef>
                <a:spcPts val="600"/>
              </a:spcBef>
            </a:pPr>
            <a:r>
              <a:rPr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--- 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Can </a:t>
            </a:r>
            <a:r>
              <a:rPr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you…?</a:t>
            </a:r>
          </a:p>
          <a:p>
            <a:pPr>
              <a:lnSpc>
                <a:spcPct val="60000"/>
              </a:lnSpc>
              <a:spcBef>
                <a:spcPts val="600"/>
              </a:spcBef>
            </a:pPr>
            <a:r>
              <a:rPr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--- Yes, I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can</a:t>
            </a:r>
            <a:r>
              <a:rPr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  </a:t>
            </a:r>
          </a:p>
          <a:p>
            <a:pPr>
              <a:lnSpc>
                <a:spcPct val="60000"/>
              </a:lnSpc>
              <a:spcBef>
                <a:spcPts val="600"/>
              </a:spcBef>
            </a:pPr>
            <a:r>
              <a:rPr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--- No , I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can’t </a:t>
            </a:r>
            <a:r>
              <a:rPr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684213" y="5157788"/>
            <a:ext cx="366712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800">
                <a:latin typeface="Comic Sans MS" panose="030F0702030302020204" pitchFamily="66" charset="0"/>
              </a:rPr>
              <a:t> </a:t>
            </a:r>
          </a:p>
          <a:p>
            <a:r>
              <a:rPr lang="en-US" altLang="zh-CN" sz="480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1042988" y="23495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152400" y="2971800"/>
            <a:ext cx="36576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sing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dance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play cards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play basketball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play soccer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play volleyball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1327150" y="4710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3581400" y="4541838"/>
            <a:ext cx="27432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600" b="1">
                <a:latin typeface="Times New Roman" panose="02020603050405020304" pitchFamily="18" charset="0"/>
              </a:rPr>
              <a:t>draw /  </a:t>
            </a:r>
            <a:r>
              <a:rPr lang="en-US" altLang="zh-CN" sz="3600" b="1">
                <a:latin typeface="Times New Roman" panose="02020603050405020304" pitchFamily="18" charset="0"/>
              </a:rPr>
              <a:t>paint</a:t>
            </a:r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auto">
          <a:xfrm>
            <a:off x="4343400" y="5913438"/>
            <a:ext cx="1390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600" b="1">
                <a:latin typeface="Times New Roman" panose="02020603050405020304" pitchFamily="18" charset="0"/>
              </a:rPr>
              <a:t>swim</a:t>
            </a:r>
          </a:p>
        </p:txBody>
      </p:sp>
      <p:pic>
        <p:nvPicPr>
          <p:cNvPr id="11274" name="Picture 14" descr="wdah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4770438"/>
            <a:ext cx="1231900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5" descr="0301243dpeople8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1112838"/>
            <a:ext cx="1676400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6" name="Rectangle 16"/>
          <p:cNvSpPr>
            <a:spLocks noChangeArrowheads="1"/>
          </p:cNvSpPr>
          <p:nvPr/>
        </p:nvSpPr>
        <p:spPr bwMode="auto">
          <a:xfrm>
            <a:off x="6248400" y="2255838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speak English</a:t>
            </a:r>
          </a:p>
        </p:txBody>
      </p:sp>
      <p:sp>
        <p:nvSpPr>
          <p:cNvPr id="11277" name="Rectangle 17"/>
          <p:cNvSpPr>
            <a:spLocks noChangeArrowheads="1"/>
          </p:cNvSpPr>
          <p:nvPr/>
        </p:nvSpPr>
        <p:spPr bwMode="auto">
          <a:xfrm>
            <a:off x="5791200" y="6065838"/>
            <a:ext cx="31242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play the guitar</a:t>
            </a:r>
          </a:p>
        </p:txBody>
      </p:sp>
      <p:pic>
        <p:nvPicPr>
          <p:cNvPr id="11278" name="Picture 19" descr="按此在新窗口浏览图片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495800" y="1112838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9" name="Rectangle 20"/>
          <p:cNvSpPr>
            <a:spLocks noChangeArrowheads="1"/>
          </p:cNvSpPr>
          <p:nvPr/>
        </p:nvSpPr>
        <p:spPr bwMode="auto">
          <a:xfrm>
            <a:off x="4191000" y="2636838"/>
            <a:ext cx="21510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play chess</a:t>
            </a:r>
          </a:p>
        </p:txBody>
      </p:sp>
      <p:sp>
        <p:nvSpPr>
          <p:cNvPr id="11280" name="Text Box 22"/>
          <p:cNvSpPr txBox="1">
            <a:spLocks noChangeArrowheads="1"/>
          </p:cNvSpPr>
          <p:nvPr/>
        </p:nvSpPr>
        <p:spPr bwMode="auto">
          <a:xfrm>
            <a:off x="6172200" y="4237038"/>
            <a:ext cx="2667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play the violin</a:t>
            </a:r>
          </a:p>
        </p:txBody>
      </p:sp>
      <p:sp>
        <p:nvSpPr>
          <p:cNvPr id="47122" name="Text Box 23"/>
          <p:cNvSpPr txBox="1"/>
          <p:nvPr/>
        </p:nvSpPr>
        <p:spPr>
          <a:xfrm>
            <a:off x="323850" y="476250"/>
            <a:ext cx="6553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noProof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+mn-ea"/>
              </a:rPr>
              <a:t>Pairwork    </a:t>
            </a:r>
            <a:r>
              <a:rPr lang="en-US" altLang="zh-CN" sz="3200" b="1" i="1" noProof="1">
                <a:solidFill>
                  <a:srgbClr val="0000FF"/>
                </a:solidFill>
                <a:latin typeface="Times New Roman" panose="02020603050405020304" pitchFamily="18" charset="0"/>
                <a:cs typeface="+mn-ea"/>
              </a:rPr>
              <a:t>talk about your abilities</a:t>
            </a:r>
            <a:endParaRPr lang="en-US" altLang="zh-CN" sz="3200" b="1" i="1" noProof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282" name="Picture 25" descr="拉小提琴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53200" y="2943225"/>
            <a:ext cx="20574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ldLvl="0" animBg="1"/>
      <p:bldP spid="47122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4"/>
          <p:cNvSpPr>
            <a:spLocks noChangeArrowheads="1"/>
          </p:cNvSpPr>
          <p:nvPr/>
        </p:nvSpPr>
        <p:spPr bwMode="auto">
          <a:xfrm>
            <a:off x="323850" y="1341438"/>
            <a:ext cx="7962900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Daming</a:t>
            </a:r>
            <a:r>
              <a:rPr lang="en-US" altLang="zh-CN" sz="2800" b="1" dirty="0">
                <a:latin typeface="Times New Roman" panose="02020603050405020304" pitchFamily="18" charset="0"/>
              </a:rPr>
              <a:t>: Look! The new clubs for this term are on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the board. I’d like to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join the Music Club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because I can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play the piano</a:t>
            </a:r>
            <a:r>
              <a:rPr lang="en-US" altLang="zh-CN" sz="2800" b="1" dirty="0">
                <a:latin typeface="Times New Roman" panose="02020603050405020304" pitchFamily="18" charset="0"/>
              </a:rPr>
              <a:t>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 about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you, Betty?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Betty: I like cooking, so I can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join the Food and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Drink Club</a:t>
            </a:r>
            <a:r>
              <a:rPr lang="en-US" altLang="zh-CN" sz="2800" b="1" dirty="0">
                <a:latin typeface="Times New Roman" panose="02020603050405020304" pitchFamily="18" charset="0"/>
              </a:rPr>
              <a:t>. Can you cook,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Daming</a:t>
            </a:r>
            <a:r>
              <a:rPr lang="en-US" altLang="zh-CN" sz="2800" b="1" dirty="0">
                <a:latin typeface="Times New Roman" panose="02020603050405020304" pitchFamily="18" charset="0"/>
              </a:rPr>
              <a:t>?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Daming</a:t>
            </a:r>
            <a:r>
              <a:rPr lang="en-US" altLang="zh-CN" sz="2800" b="1" dirty="0">
                <a:latin typeface="Times New Roman" panose="02020603050405020304" pitchFamily="18" charset="0"/>
              </a:rPr>
              <a:t>: No, I can’t. Well, I can cook eggs, 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but that’s all. What about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Lingling</a:t>
            </a:r>
            <a:r>
              <a:rPr lang="en-US" altLang="zh-CN" sz="2800" b="1" dirty="0">
                <a:latin typeface="Times New Roman" panose="02020603050405020304" pitchFamily="18" charset="0"/>
              </a:rPr>
              <a:t>? 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Which club can she join?</a:t>
            </a:r>
          </a:p>
        </p:txBody>
      </p:sp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323850" y="476250"/>
            <a:ext cx="58324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US" altLang="zh-CN" sz="3600" b="1" dirty="0">
                <a:solidFill>
                  <a:srgbClr val="003399"/>
                </a:solidFill>
                <a:ea typeface="微软雅黑" panose="020B0503020204020204" pitchFamily="34" charset="-122"/>
              </a:rPr>
              <a:t>Listen again and read.</a:t>
            </a:r>
          </a:p>
        </p:txBody>
      </p:sp>
      <p:pic>
        <p:nvPicPr>
          <p:cNvPr id="12291" name="Picture 6" descr="0013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476250"/>
            <a:ext cx="11430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网格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 w="1270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square">
        <a:spAutoFit/>
      </a:bodyPr>
      <a:lstStyle>
        <a:defPPr>
          <a:defRPr sz="1600" b="1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  <a:cs typeface="Lao UI" panose="020B0502040204020203" pitchFamily="34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演示文稿1</Template>
  <TotalTime>0</TotalTime>
  <Words>1211</Words>
  <Application>Microsoft Office PowerPoint</Application>
  <PresentationFormat>全屏显示(4:3)</PresentationFormat>
  <Paragraphs>242</Paragraphs>
  <Slides>28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42" baseType="lpstr">
      <vt:lpstr>Adobe Arabic</vt:lpstr>
      <vt:lpstr>黑体</vt:lpstr>
      <vt:lpstr>华文仿宋</vt:lpstr>
      <vt:lpstr>华文琥珀</vt:lpstr>
      <vt:lpstr>楷体_GB2312</vt:lpstr>
      <vt:lpstr>宋体</vt:lpstr>
      <vt:lpstr>微软雅黑</vt:lpstr>
      <vt:lpstr>Arial</vt:lpstr>
      <vt:lpstr>Arial Black</vt:lpstr>
      <vt:lpstr>Book Antiqua</vt:lpstr>
      <vt:lpstr>Comic Sans MS</vt:lpstr>
      <vt:lpstr>Franklin Gothic Medium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辨析与拓展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499</cp:revision>
  <dcterms:created xsi:type="dcterms:W3CDTF">2016-09-10T00:26:00Z</dcterms:created>
  <dcterms:modified xsi:type="dcterms:W3CDTF">2023-01-17T03:25:58Z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4E568C96D8CB46B298330B0E3DC5F6D4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