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D0A87-C6A8-4C71-B356-FC03C6301CF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07E2-9416-4102-BFC5-874324519A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BF7C5-338C-46E6-8154-6415CE040FE8}" type="slidenum">
              <a:rPr 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12019-72D8-411E-8C6F-AB7A78FC230C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29C74-F32E-4A72-9201-CD47F7EB267F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6D1C3-79B1-4B5D-93CF-7B2C90F1783F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25447-CD16-4891-999F-73EDE959FC3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D4B34-F7FF-4D75-B722-BC6B5DDE2100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71798-38D3-443E-A78C-0535DBED260C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66A77-6BA4-4B46-894E-19DC60FFD092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3F7CA-2109-466D-B33F-50D9DBB47E9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07A6DA-BE90-41AB-8228-692CEFC5BBD1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1FC97B-4180-4C02-9DF6-0DE69C0DB0A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0EA53-0002-4005-B1BC-54468957A5E2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BD180-C346-47BA-8A52-E728DB95DCD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06A6D-DF31-4200-ABEF-78F68264855B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3264-3B74-4E5F-BC20-ED5A559FE35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77119-2FF2-459C-B107-E3495DFD98F7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736FE-51EE-4FC0-91DE-61563CC48EE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0D5DC-B425-4812-8FE0-C8ADB7FBC2B8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1B486-FBEA-4520-8DB7-F6EE971C681C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C7744A-CA23-4469-B656-911EEC034E09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2067F-2CAB-45A6-8E6D-771C778D452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BAD28-C1D1-4BD5-92EB-3440645CB700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CC3C-B9B4-44F1-B954-0708E2A6FE3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F7088-1F13-4ADA-AEC2-C5ED0E8235DE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54F9-7E7A-4940-B297-77FE91D40E7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885530-8C5C-4B47-84C6-9B51E0B2943C}" type="datetimeFigureOut">
              <a:rPr lang="zh-CN" altLang="en-US">
                <a:solidFill>
                  <a:srgbClr val="000000"/>
                </a:solidFill>
              </a:rPr>
              <a:t>2023-01-17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95699A-BC26-4E1F-8434-4012D0BBF4D9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0" y="2348880"/>
            <a:ext cx="914399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6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  <a:t>走进动物园</a:t>
            </a:r>
            <a:r>
              <a:rPr lang="zh-CN" altLang="en-US" sz="5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  <a:t/>
            </a:r>
            <a:br>
              <a:rPr lang="zh-CN" altLang="en-US" sz="5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</a:br>
            <a:r>
              <a:rPr lang="en-US" sz="5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  <a:t>--</a:t>
            </a:r>
            <a:r>
              <a:rPr lang="zh-CN" altLang="en-US" sz="5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  <a:t>方程的意义</a:t>
            </a:r>
          </a:p>
        </p:txBody>
      </p:sp>
      <p:sp>
        <p:nvSpPr>
          <p:cNvPr id="8" name="矩形 7"/>
          <p:cNvSpPr/>
          <p:nvPr/>
        </p:nvSpPr>
        <p:spPr>
          <a:xfrm>
            <a:off x="2665868" y="5622299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47813" y="1844675"/>
            <a:ext cx="762000" cy="609600"/>
          </a:xfrm>
          <a:prstGeom prst="rect">
            <a:avLst/>
          </a:prstGeom>
          <a:solidFill>
            <a:srgbClr val="FFFF66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84438" y="1557338"/>
            <a:ext cx="838200" cy="838200"/>
          </a:xfrm>
          <a:prstGeom prst="rect">
            <a:avLst/>
          </a:prstGeom>
          <a:solidFill>
            <a:srgbClr val="FFFF66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372225" y="1628775"/>
            <a:ext cx="679450" cy="263525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156325" y="1844675"/>
            <a:ext cx="1195388" cy="6096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19250" y="1844675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6227763" y="1412875"/>
            <a:ext cx="974725" cy="254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2296" name="Group 8"/>
          <p:cNvGrpSpPr/>
          <p:nvPr/>
        </p:nvGrpSpPr>
        <p:grpSpPr bwMode="auto">
          <a:xfrm>
            <a:off x="1331913" y="2133600"/>
            <a:ext cx="6480175" cy="2232025"/>
            <a:chOff x="0" y="0"/>
            <a:chExt cx="4082" cy="1406"/>
          </a:xfrm>
        </p:grpSpPr>
        <p:sp>
          <p:nvSpPr>
            <p:cNvPr id="12297" name="Freeform 11"/>
            <p:cNvSpPr/>
            <p:nvPr/>
          </p:nvSpPr>
          <p:spPr bwMode="auto">
            <a:xfrm>
              <a:off x="681" y="635"/>
              <a:ext cx="2812" cy="182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2298" name="Group 10"/>
            <p:cNvGrpSpPr/>
            <p:nvPr/>
          </p:nvGrpSpPr>
          <p:grpSpPr bwMode="auto">
            <a:xfrm>
              <a:off x="1679" y="0"/>
              <a:ext cx="816" cy="635"/>
              <a:chOff x="0" y="0"/>
              <a:chExt cx="816" cy="635"/>
            </a:xfrm>
          </p:grpSpPr>
          <p:sp>
            <p:nvSpPr>
              <p:cNvPr id="12299" name="Rectangle 13"/>
              <p:cNvSpPr>
                <a:spLocks noChangeArrowheads="1"/>
              </p:cNvSpPr>
              <p:nvPr/>
            </p:nvSpPr>
            <p:spPr bwMode="auto">
              <a:xfrm>
                <a:off x="317" y="408"/>
                <a:ext cx="181" cy="227"/>
              </a:xfrm>
              <a:prstGeom prst="rect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300" name="Group 12"/>
              <p:cNvGrpSpPr/>
              <p:nvPr/>
            </p:nvGrpSpPr>
            <p:grpSpPr bwMode="auto">
              <a:xfrm>
                <a:off x="0" y="0"/>
                <a:ext cx="816" cy="430"/>
                <a:chOff x="0" y="0"/>
                <a:chExt cx="816" cy="430"/>
              </a:xfrm>
            </p:grpSpPr>
            <p:sp>
              <p:nvSpPr>
                <p:cNvPr id="12301" name="AutoShape 15"/>
                <p:cNvSpPr>
                  <a:spLocks noChangeArrowheads="1"/>
                </p:cNvSpPr>
                <p:nvPr/>
              </p:nvSpPr>
              <p:spPr bwMode="auto">
                <a:xfrm rot="16222877">
                  <a:off x="193" y="-193"/>
                  <a:ext cx="430" cy="815"/>
                </a:xfrm>
                <a:prstGeom prst="flowChartDelay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02" name="Line 16"/>
                <p:cNvSpPr>
                  <a:spLocks noChangeShapeType="1"/>
                </p:cNvSpPr>
                <p:nvPr/>
              </p:nvSpPr>
              <p:spPr bwMode="auto">
                <a:xfrm rot="1157402">
                  <a:off x="544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03" name="Line 17"/>
                <p:cNvSpPr>
                  <a:spLocks noChangeShapeType="1"/>
                </p:cNvSpPr>
                <p:nvPr/>
              </p:nvSpPr>
              <p:spPr bwMode="auto">
                <a:xfrm rot="20116177">
                  <a:off x="272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04" name="Line 18"/>
                <p:cNvSpPr>
                  <a:spLocks noChangeShapeType="1"/>
                </p:cNvSpPr>
                <p:nvPr/>
              </p:nvSpPr>
              <p:spPr bwMode="auto">
                <a:xfrm rot="1665513">
                  <a:off x="680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05" name="Line 19"/>
                <p:cNvSpPr>
                  <a:spLocks noChangeShapeType="1"/>
                </p:cNvSpPr>
                <p:nvPr/>
              </p:nvSpPr>
              <p:spPr bwMode="auto">
                <a:xfrm rot="19682098">
                  <a:off x="136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06" name="Line 20"/>
                <p:cNvSpPr>
                  <a:spLocks noChangeShapeType="1"/>
                </p:cNvSpPr>
                <p:nvPr/>
              </p:nvSpPr>
              <p:spPr bwMode="auto">
                <a:xfrm rot="3697986">
                  <a:off x="791" y="157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07" name="Line 21"/>
                <p:cNvSpPr>
                  <a:spLocks noChangeShapeType="1"/>
                </p:cNvSpPr>
                <p:nvPr/>
              </p:nvSpPr>
              <p:spPr bwMode="auto">
                <a:xfrm rot="5670126">
                  <a:off x="791" y="293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08" name="Line 22"/>
                <p:cNvSpPr>
                  <a:spLocks noChangeShapeType="1"/>
                </p:cNvSpPr>
                <p:nvPr/>
              </p:nvSpPr>
              <p:spPr bwMode="auto">
                <a:xfrm rot="9017851">
                  <a:off x="9" y="152"/>
                  <a:ext cx="32" cy="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09" name="Line 23"/>
                <p:cNvSpPr>
                  <a:spLocks noChangeShapeType="1"/>
                </p:cNvSpPr>
                <p:nvPr/>
              </p:nvSpPr>
              <p:spPr bwMode="auto">
                <a:xfrm rot="5670126">
                  <a:off x="22" y="271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10" name="Line 24"/>
                <p:cNvSpPr>
                  <a:spLocks noChangeShapeType="1"/>
                </p:cNvSpPr>
                <p:nvPr/>
              </p:nvSpPr>
              <p:spPr bwMode="auto">
                <a:xfrm rot="352388">
                  <a:off x="408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311" name="AutoShape 25"/>
            <p:cNvSpPr>
              <a:spLocks noChangeArrowheads="1"/>
            </p:cNvSpPr>
            <p:nvPr/>
          </p:nvSpPr>
          <p:spPr bwMode="auto">
            <a:xfrm rot="10813483">
              <a:off x="2041" y="88"/>
              <a:ext cx="80" cy="683"/>
            </a:xfrm>
            <a:prstGeom prst="flowChartMerg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2312" name="Group 24"/>
            <p:cNvGrpSpPr/>
            <p:nvPr/>
          </p:nvGrpSpPr>
          <p:grpSpPr bwMode="auto">
            <a:xfrm>
              <a:off x="46" y="219"/>
              <a:ext cx="1344" cy="491"/>
              <a:chOff x="0" y="0"/>
              <a:chExt cx="1344" cy="491"/>
            </a:xfrm>
          </p:grpSpPr>
          <p:sp>
            <p:nvSpPr>
              <p:cNvPr id="12313" name="Rectangle 27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28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15" name="Group 27"/>
            <p:cNvGrpSpPr/>
            <p:nvPr/>
          </p:nvGrpSpPr>
          <p:grpSpPr bwMode="auto">
            <a:xfrm>
              <a:off x="1996" y="635"/>
              <a:ext cx="182" cy="453"/>
              <a:chOff x="0" y="0"/>
              <a:chExt cx="181" cy="453"/>
            </a:xfrm>
          </p:grpSpPr>
          <p:sp>
            <p:nvSpPr>
              <p:cNvPr id="12316" name="AutoShape 30"/>
              <p:cNvSpPr>
                <a:spLocks noChangeArrowheads="1"/>
              </p:cNvSpPr>
              <p:nvPr/>
            </p:nvSpPr>
            <p:spPr bwMode="auto">
              <a:xfrm rot="5400000">
                <a:off x="-136" y="136"/>
                <a:ext cx="453" cy="181"/>
              </a:xfrm>
              <a:prstGeom prst="flowChartOnlineStorag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7" name="Oval 31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8" name="Freeform 32"/>
            <p:cNvSpPr/>
            <p:nvPr/>
          </p:nvSpPr>
          <p:spPr bwMode="auto">
            <a:xfrm>
              <a:off x="0" y="952"/>
              <a:ext cx="4082" cy="454"/>
            </a:xfrm>
            <a:custGeom>
              <a:avLst/>
              <a:gdLst>
                <a:gd name="T0" fmla="*/ 0 w 3888"/>
                <a:gd name="T1" fmla="*/ 480 h 480"/>
                <a:gd name="T2" fmla="*/ 384 w 3888"/>
                <a:gd name="T3" fmla="*/ 480 h 480"/>
                <a:gd name="T4" fmla="*/ 480 w 3888"/>
                <a:gd name="T5" fmla="*/ 240 h 480"/>
                <a:gd name="T6" fmla="*/ 3408 w 3888"/>
                <a:gd name="T7" fmla="*/ 240 h 480"/>
                <a:gd name="T8" fmla="*/ 3600 w 3888"/>
                <a:gd name="T9" fmla="*/ 480 h 480"/>
                <a:gd name="T10" fmla="*/ 3888 w 3888"/>
                <a:gd name="T11" fmla="*/ 480 h 480"/>
                <a:gd name="T12" fmla="*/ 3792 w 3888"/>
                <a:gd name="T13" fmla="*/ 0 h 480"/>
                <a:gd name="T14" fmla="*/ 192 w 3888"/>
                <a:gd name="T15" fmla="*/ 0 h 480"/>
                <a:gd name="T16" fmla="*/ 0 w 3888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8"/>
                <a:gd name="T28" fmla="*/ 0 h 480"/>
                <a:gd name="T29" fmla="*/ 3888 w 3888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2319" name="Group 31"/>
            <p:cNvGrpSpPr/>
            <p:nvPr/>
          </p:nvGrpSpPr>
          <p:grpSpPr bwMode="auto">
            <a:xfrm>
              <a:off x="2722" y="234"/>
              <a:ext cx="1344" cy="491"/>
              <a:chOff x="0" y="0"/>
              <a:chExt cx="1344" cy="491"/>
            </a:xfrm>
          </p:grpSpPr>
          <p:sp>
            <p:nvSpPr>
              <p:cNvPr id="12320" name="Rectangle 34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1" name="Freeform 35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322" name="Text Box 37"/>
          <p:cNvSpPr txBox="1">
            <a:spLocks noChangeArrowheads="1"/>
          </p:cNvSpPr>
          <p:nvPr/>
        </p:nvSpPr>
        <p:spPr bwMode="auto">
          <a:xfrm>
            <a:off x="2627313" y="1628775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2323" name="Text Box 39"/>
          <p:cNvSpPr txBox="1">
            <a:spLocks noChangeArrowheads="1"/>
          </p:cNvSpPr>
          <p:nvPr/>
        </p:nvSpPr>
        <p:spPr bwMode="auto">
          <a:xfrm>
            <a:off x="6372225" y="1773238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grpSp>
        <p:nvGrpSpPr>
          <p:cNvPr id="12324" name="Group 36"/>
          <p:cNvGrpSpPr/>
          <p:nvPr/>
        </p:nvGrpSpPr>
        <p:grpSpPr bwMode="auto">
          <a:xfrm>
            <a:off x="900113" y="4652963"/>
            <a:ext cx="4248150" cy="762000"/>
            <a:chOff x="0" y="0"/>
            <a:chExt cx="2903" cy="496"/>
          </a:xfrm>
        </p:grpSpPr>
        <p:sp>
          <p:nvSpPr>
            <p:cNvPr id="12325" name="AutoShape 42"/>
            <p:cNvSpPr>
              <a:spLocks noChangeArrowheads="1"/>
            </p:cNvSpPr>
            <p:nvPr/>
          </p:nvSpPr>
          <p:spPr bwMode="auto">
            <a:xfrm>
              <a:off x="0" y="0"/>
              <a:ext cx="2676" cy="481"/>
            </a:xfrm>
            <a:prstGeom prst="wedgeRectCallout">
              <a:avLst>
                <a:gd name="adj1" fmla="val 53662"/>
                <a:gd name="adj2" fmla="val 142722"/>
              </a:avLst>
            </a:prstGeom>
            <a:solidFill>
              <a:srgbClr val="FFFF66"/>
            </a:solidFill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Text Box 43"/>
            <p:cNvSpPr txBox="1">
              <a:spLocks noChangeArrowheads="1"/>
            </p:cNvSpPr>
            <p:nvPr/>
          </p:nvSpPr>
          <p:spPr bwMode="auto">
            <a:xfrm>
              <a:off x="0" y="0"/>
              <a:ext cx="290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4400">
                  <a:solidFill>
                    <a:srgbClr val="000000"/>
                  </a:solidFill>
                </a:rPr>
                <a:t>这是一个等式。</a:t>
              </a:r>
            </a:p>
          </p:txBody>
        </p:sp>
      </p:grpSp>
      <p:sp>
        <p:nvSpPr>
          <p:cNvPr id="12327" name="Text Box 44" descr="羊皮纸"/>
          <p:cNvSpPr txBox="1">
            <a:spLocks noChangeArrowheads="1"/>
          </p:cNvSpPr>
          <p:nvPr/>
        </p:nvSpPr>
        <p:spPr bwMode="auto">
          <a:xfrm>
            <a:off x="2700338" y="620713"/>
            <a:ext cx="3671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44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天平又平衡了</a:t>
            </a:r>
            <a:endParaRPr lang="zh-CN" altLang="en-US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8" name="Text Box 47"/>
          <p:cNvSpPr txBox="1">
            <a:spLocks noChangeArrowheads="1"/>
          </p:cNvSpPr>
          <p:nvPr/>
        </p:nvSpPr>
        <p:spPr bwMode="auto">
          <a:xfrm>
            <a:off x="4787900" y="5373688"/>
            <a:ext cx="396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</a:rPr>
              <a:t>20 +30 =50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4497 -0.1483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C 0.00069 -0.04144 0.00226 -0.08287 0.00226 -0.12431 C 0.00226 -0.14051 5.55556E-7 -0.17292 5.55556E-7 -0.17269 L -0.13108 -0.17384 " pathEditMode="relative" rAng="0" ptsTypes="ffAA">
                                      <p:cBhvr>
                                        <p:cTn id="32" dur="2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</p:childTnLst>
        </p:cTn>
      </p:par>
    </p:tnLst>
    <p:bldLst>
      <p:bldP spid="12322" grpId="0" autoUpdateAnimBg="0"/>
      <p:bldP spid="12323" grpId="0" autoUpdateAnimBg="0"/>
      <p:bldP spid="12327" grpId="0" build="allAtOnce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4"/>
          <p:cNvSpPr>
            <a:spLocks noChangeArrowheads="1"/>
          </p:cNvSpPr>
          <p:nvPr/>
        </p:nvSpPr>
        <p:spPr bwMode="auto">
          <a:xfrm>
            <a:off x="2484438" y="2205038"/>
            <a:ext cx="838200" cy="838200"/>
          </a:xfrm>
          <a:prstGeom prst="rect">
            <a:avLst/>
          </a:prstGeom>
          <a:solidFill>
            <a:srgbClr val="FFFF66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5" name="Rectangle 32"/>
          <p:cNvSpPr>
            <a:spLocks noChangeArrowheads="1"/>
          </p:cNvSpPr>
          <p:nvPr/>
        </p:nvSpPr>
        <p:spPr bwMode="auto">
          <a:xfrm>
            <a:off x="1547813" y="2420938"/>
            <a:ext cx="762000" cy="609600"/>
          </a:xfrm>
          <a:prstGeom prst="rect">
            <a:avLst/>
          </a:prstGeom>
          <a:solidFill>
            <a:srgbClr val="FFFF66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1258888" y="2781300"/>
            <a:ext cx="6480175" cy="2232025"/>
            <a:chOff x="0" y="0"/>
            <a:chExt cx="4082" cy="1406"/>
          </a:xfrm>
        </p:grpSpPr>
        <p:sp>
          <p:nvSpPr>
            <p:cNvPr id="13317" name="Freeform 5"/>
            <p:cNvSpPr/>
            <p:nvPr/>
          </p:nvSpPr>
          <p:spPr bwMode="auto">
            <a:xfrm>
              <a:off x="681" y="635"/>
              <a:ext cx="2812" cy="182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318" name="Group 6"/>
            <p:cNvGrpSpPr/>
            <p:nvPr/>
          </p:nvGrpSpPr>
          <p:grpSpPr bwMode="auto">
            <a:xfrm>
              <a:off x="1679" y="0"/>
              <a:ext cx="816" cy="635"/>
              <a:chOff x="0" y="0"/>
              <a:chExt cx="816" cy="635"/>
            </a:xfrm>
          </p:grpSpPr>
          <p:sp>
            <p:nvSpPr>
              <p:cNvPr id="13319" name="Rectangle 7"/>
              <p:cNvSpPr>
                <a:spLocks noChangeArrowheads="1"/>
              </p:cNvSpPr>
              <p:nvPr/>
            </p:nvSpPr>
            <p:spPr bwMode="auto">
              <a:xfrm>
                <a:off x="317" y="408"/>
                <a:ext cx="181" cy="227"/>
              </a:xfrm>
              <a:prstGeom prst="rect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20" name="Group 8"/>
              <p:cNvGrpSpPr/>
              <p:nvPr/>
            </p:nvGrpSpPr>
            <p:grpSpPr bwMode="auto">
              <a:xfrm>
                <a:off x="0" y="0"/>
                <a:ext cx="816" cy="430"/>
                <a:chOff x="0" y="0"/>
                <a:chExt cx="816" cy="430"/>
              </a:xfrm>
            </p:grpSpPr>
            <p:sp>
              <p:nvSpPr>
                <p:cNvPr id="13321" name="AutoShape 9"/>
                <p:cNvSpPr>
                  <a:spLocks noChangeArrowheads="1"/>
                </p:cNvSpPr>
                <p:nvPr/>
              </p:nvSpPr>
              <p:spPr bwMode="auto">
                <a:xfrm rot="16222877">
                  <a:off x="193" y="-193"/>
                  <a:ext cx="430" cy="815"/>
                </a:xfrm>
                <a:prstGeom prst="flowChartDelay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auto">
                <a:xfrm rot="1157402">
                  <a:off x="544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auto">
                <a:xfrm rot="20116177">
                  <a:off x="272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4" name="Line 12"/>
                <p:cNvSpPr>
                  <a:spLocks noChangeShapeType="1"/>
                </p:cNvSpPr>
                <p:nvPr/>
              </p:nvSpPr>
              <p:spPr bwMode="auto">
                <a:xfrm rot="1665513">
                  <a:off x="680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5" name="Line 13"/>
                <p:cNvSpPr>
                  <a:spLocks noChangeShapeType="1"/>
                </p:cNvSpPr>
                <p:nvPr/>
              </p:nvSpPr>
              <p:spPr bwMode="auto">
                <a:xfrm rot="19682098">
                  <a:off x="136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6" name="Line 14"/>
                <p:cNvSpPr>
                  <a:spLocks noChangeShapeType="1"/>
                </p:cNvSpPr>
                <p:nvPr/>
              </p:nvSpPr>
              <p:spPr bwMode="auto">
                <a:xfrm rot="3697986">
                  <a:off x="791" y="157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7" name="Line 15"/>
                <p:cNvSpPr>
                  <a:spLocks noChangeShapeType="1"/>
                </p:cNvSpPr>
                <p:nvPr/>
              </p:nvSpPr>
              <p:spPr bwMode="auto">
                <a:xfrm rot="5670126">
                  <a:off x="791" y="293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auto">
                <a:xfrm rot="9017851">
                  <a:off x="9" y="152"/>
                  <a:ext cx="32" cy="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auto">
                <a:xfrm rot="5670126">
                  <a:off x="22" y="271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auto">
                <a:xfrm rot="352388">
                  <a:off x="408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 rot="10813483">
              <a:off x="2041" y="88"/>
              <a:ext cx="80" cy="683"/>
            </a:xfrm>
            <a:prstGeom prst="flowChartMerg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332" name="Group 20"/>
            <p:cNvGrpSpPr/>
            <p:nvPr/>
          </p:nvGrpSpPr>
          <p:grpSpPr bwMode="auto">
            <a:xfrm>
              <a:off x="46" y="219"/>
              <a:ext cx="1344" cy="491"/>
              <a:chOff x="0" y="0"/>
              <a:chExt cx="1344" cy="491"/>
            </a:xfrm>
          </p:grpSpPr>
          <p:sp>
            <p:nvSpPr>
              <p:cNvPr id="13333" name="Rectangle 21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4" name="Freeform 22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35" name="Group 23"/>
            <p:cNvGrpSpPr/>
            <p:nvPr/>
          </p:nvGrpSpPr>
          <p:grpSpPr bwMode="auto">
            <a:xfrm>
              <a:off x="1996" y="635"/>
              <a:ext cx="182" cy="453"/>
              <a:chOff x="0" y="0"/>
              <a:chExt cx="181" cy="453"/>
            </a:xfrm>
          </p:grpSpPr>
          <p:sp>
            <p:nvSpPr>
              <p:cNvPr id="13336" name="AutoShape 24"/>
              <p:cNvSpPr>
                <a:spLocks noChangeArrowheads="1"/>
              </p:cNvSpPr>
              <p:nvPr/>
            </p:nvSpPr>
            <p:spPr bwMode="auto">
              <a:xfrm rot="5400000">
                <a:off x="-136" y="136"/>
                <a:ext cx="453" cy="181"/>
              </a:xfrm>
              <a:prstGeom prst="flowChartOnlineStorag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7" name="Oval 25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38" name="Freeform 26"/>
            <p:cNvSpPr/>
            <p:nvPr/>
          </p:nvSpPr>
          <p:spPr bwMode="auto">
            <a:xfrm>
              <a:off x="0" y="952"/>
              <a:ext cx="4082" cy="454"/>
            </a:xfrm>
            <a:custGeom>
              <a:avLst/>
              <a:gdLst>
                <a:gd name="T0" fmla="*/ 0 w 3888"/>
                <a:gd name="T1" fmla="*/ 480 h 480"/>
                <a:gd name="T2" fmla="*/ 384 w 3888"/>
                <a:gd name="T3" fmla="*/ 480 h 480"/>
                <a:gd name="T4" fmla="*/ 480 w 3888"/>
                <a:gd name="T5" fmla="*/ 240 h 480"/>
                <a:gd name="T6" fmla="*/ 3408 w 3888"/>
                <a:gd name="T7" fmla="*/ 240 h 480"/>
                <a:gd name="T8" fmla="*/ 3600 w 3888"/>
                <a:gd name="T9" fmla="*/ 480 h 480"/>
                <a:gd name="T10" fmla="*/ 3888 w 3888"/>
                <a:gd name="T11" fmla="*/ 480 h 480"/>
                <a:gd name="T12" fmla="*/ 3792 w 3888"/>
                <a:gd name="T13" fmla="*/ 0 h 480"/>
                <a:gd name="T14" fmla="*/ 192 w 3888"/>
                <a:gd name="T15" fmla="*/ 0 h 480"/>
                <a:gd name="T16" fmla="*/ 0 w 3888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8"/>
                <a:gd name="T28" fmla="*/ 0 h 480"/>
                <a:gd name="T29" fmla="*/ 3888 w 3888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339" name="Group 27"/>
            <p:cNvGrpSpPr/>
            <p:nvPr/>
          </p:nvGrpSpPr>
          <p:grpSpPr bwMode="auto">
            <a:xfrm>
              <a:off x="2722" y="234"/>
              <a:ext cx="1344" cy="491"/>
              <a:chOff x="0" y="0"/>
              <a:chExt cx="1344" cy="491"/>
            </a:xfrm>
          </p:grpSpPr>
          <p:sp>
            <p:nvSpPr>
              <p:cNvPr id="13340" name="Rectangle 28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Freeform 29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1547813" y="2420938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3343" name="Text Box 33"/>
          <p:cNvSpPr txBox="1">
            <a:spLocks noChangeArrowheads="1"/>
          </p:cNvSpPr>
          <p:nvPr/>
        </p:nvSpPr>
        <p:spPr bwMode="auto">
          <a:xfrm>
            <a:off x="2484438" y="2276475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44" name="Rectangle 35"/>
          <p:cNvSpPr>
            <a:spLocks noChangeArrowheads="1"/>
          </p:cNvSpPr>
          <p:nvPr/>
        </p:nvSpPr>
        <p:spPr bwMode="auto">
          <a:xfrm>
            <a:off x="6011863" y="2133600"/>
            <a:ext cx="1295400" cy="968375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6300788" y="1916113"/>
            <a:ext cx="647700" cy="217487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800">
              <a:solidFill>
                <a:srgbClr val="000000"/>
              </a:solidFill>
            </a:endParaRPr>
          </a:p>
        </p:txBody>
      </p:sp>
      <p:sp>
        <p:nvSpPr>
          <p:cNvPr id="13346" name="Text Box 38"/>
          <p:cNvSpPr txBox="1">
            <a:spLocks noChangeArrowheads="1"/>
          </p:cNvSpPr>
          <p:nvPr/>
        </p:nvSpPr>
        <p:spPr bwMode="auto">
          <a:xfrm>
            <a:off x="6084888" y="2276475"/>
            <a:ext cx="117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3347" name="Rectangle 36"/>
          <p:cNvSpPr>
            <a:spLocks noChangeArrowheads="1"/>
          </p:cNvSpPr>
          <p:nvPr/>
        </p:nvSpPr>
        <p:spPr bwMode="auto">
          <a:xfrm>
            <a:off x="6156325" y="1628775"/>
            <a:ext cx="936625" cy="288925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800">
              <a:solidFill>
                <a:srgbClr val="000000"/>
              </a:solidFill>
            </a:endParaRPr>
          </a:p>
        </p:txBody>
      </p:sp>
      <p:sp>
        <p:nvSpPr>
          <p:cNvPr id="13348" name="Text Box 40"/>
          <p:cNvSpPr txBox="1">
            <a:spLocks noChangeArrowheads="1"/>
          </p:cNvSpPr>
          <p:nvPr/>
        </p:nvSpPr>
        <p:spPr bwMode="auto">
          <a:xfrm>
            <a:off x="2555875" y="5229225"/>
            <a:ext cx="446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20+X=100</a:t>
            </a:r>
          </a:p>
        </p:txBody>
      </p:sp>
      <p:sp>
        <p:nvSpPr>
          <p:cNvPr id="13349" name="Text Box 41"/>
          <p:cNvSpPr txBox="1">
            <a:spLocks noChangeArrowheads="1"/>
          </p:cNvSpPr>
          <p:nvPr/>
        </p:nvSpPr>
        <p:spPr bwMode="auto">
          <a:xfrm>
            <a:off x="539750" y="692150"/>
            <a:ext cx="7920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20+X=100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表示天平   左右两边相等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460625" y="1468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2555875" y="2205038"/>
            <a:ext cx="736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" grpId="0" bldLvl="0" autoUpdateAnimBg="0"/>
      <p:bldP spid="13348" grpId="0" autoUpdateAnimBg="0"/>
      <p:bldP spid="13349" grpId="0" autoUpdateAnimBg="0"/>
      <p:bldP spid="1335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23850" y="1484784"/>
            <a:ext cx="8280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练习：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20+30=50                 </a:t>
            </a:r>
            <a:r>
              <a:rPr lang="en-US" sz="28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⑤ </a:t>
            </a: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80&lt;2χ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②20+χ=100                 </a:t>
            </a:r>
            <a:r>
              <a:rPr lang="en-US" sz="28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⑥ </a:t>
            </a: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3χ=180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③50×2=100                </a:t>
            </a:r>
            <a:r>
              <a:rPr lang="en-US" sz="28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⑦</a:t>
            </a: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100+20&lt;100+50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④50+2χ</a:t>
            </a:r>
            <a:r>
              <a:rPr lang="zh-CN" alt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＞ </a:t>
            </a: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            </a:t>
            </a:r>
            <a:r>
              <a:rPr lang="en-US" sz="28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⑧</a:t>
            </a:r>
            <a:r>
              <a:rPr lang="en-US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100+2χ=3×50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找出既含有未知数又是等式的式子。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  （                                ）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771775" y="5661497"/>
            <a:ext cx="2233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②⑥⑧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125538"/>
            <a:ext cx="7772400" cy="1470025"/>
          </a:xfrm>
        </p:spPr>
        <p:txBody>
          <a:bodyPr/>
          <a:lstStyle/>
          <a:p>
            <a:r>
              <a:rPr lang="zh-CN" altLang="en-US" b="1" i="1" u="sng" dirty="0">
                <a:solidFill>
                  <a:srgbClr val="FF0000"/>
                </a:solidFill>
              </a:rPr>
              <a:t>什么是方程</a:t>
            </a:r>
            <a:r>
              <a:rPr lang="zh-CN" altLang="en-US" b="1" i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3070225"/>
            <a:ext cx="8281987" cy="25685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4800" b="1" u="sng" dirty="0">
                <a:solidFill>
                  <a:schemeClr val="accent2"/>
                </a:solidFill>
              </a:rPr>
              <a:t>含有 </a:t>
            </a:r>
            <a:r>
              <a:rPr lang="zh-CN" altLang="en-US" sz="4800" b="1" u="sng" dirty="0">
                <a:solidFill>
                  <a:srgbClr val="FF0000"/>
                </a:solidFill>
              </a:rPr>
              <a:t>未知数</a:t>
            </a:r>
            <a:r>
              <a:rPr lang="zh-CN" altLang="en-US" sz="4800" b="1" u="sng" dirty="0">
                <a:solidFill>
                  <a:schemeClr val="accent2"/>
                </a:solidFill>
              </a:rPr>
              <a:t>的</a:t>
            </a:r>
            <a:r>
              <a:rPr lang="zh-CN" altLang="en-US" sz="4800" b="1" u="sng" dirty="0">
                <a:solidFill>
                  <a:srgbClr val="FFFFFF"/>
                </a:solidFill>
              </a:rPr>
              <a:t> </a:t>
            </a:r>
            <a:r>
              <a:rPr lang="zh-CN" altLang="en-US" sz="4800" b="1" u="sng" dirty="0">
                <a:solidFill>
                  <a:srgbClr val="FF0000"/>
                </a:solidFill>
              </a:rPr>
              <a:t>等式</a:t>
            </a:r>
            <a:r>
              <a:rPr lang="zh-CN" altLang="en-US" sz="4800" b="1" u="sng" dirty="0">
                <a:solidFill>
                  <a:srgbClr val="FF66FF"/>
                </a:solidFill>
              </a:rPr>
              <a:t> </a:t>
            </a:r>
            <a:r>
              <a:rPr lang="zh-CN" altLang="en-US" sz="4800" b="1" u="sng" dirty="0">
                <a:solidFill>
                  <a:schemeClr val="accent2"/>
                </a:solidFill>
              </a:rPr>
              <a:t>叫方程</a:t>
            </a:r>
            <a:r>
              <a:rPr lang="zh-CN" altLang="en-US" sz="4800" b="1" u="sng" dirty="0">
                <a:solidFill>
                  <a:schemeClr val="accent2"/>
                </a:solidFill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00621" y="1412875"/>
            <a:ext cx="7993062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练习：下面哪些是方程？哪些不是方程？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35-χ =12       (     )  ⑥ 0.49÷χ =7 (     )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 Y+24              (     )   ⑦ 35+65=100 (     )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 5 χ+32=47    (     )   ⑧ χ-14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＞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(     )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 28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＜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16+14    (     )  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⑨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9b-3=60 (     )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⑤ 6(a+2)=42      (     )</a:t>
            </a: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⑩</a:t>
            </a: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+y=70 (     )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713733" y="2133600"/>
            <a:ext cx="571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13733" y="2925763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85171" y="36464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13733" y="5591175"/>
            <a:ext cx="5715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385621" y="2133600"/>
            <a:ext cx="57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457058" y="5662613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385621" y="4581525"/>
            <a:ext cx="57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713733" y="4510088"/>
            <a:ext cx="67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530083" y="2925763"/>
            <a:ext cx="67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530083" y="3717925"/>
            <a:ext cx="676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3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3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3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utoUpdateAnimBg="0"/>
      <p:bldP spid="16388" grpId="0" bldLvl="0" autoUpdateAnimBg="0"/>
      <p:bldP spid="16389" grpId="0" bldLvl="0" autoUpdateAnimBg="0"/>
      <p:bldP spid="16390" grpId="0" bldLvl="0" autoUpdateAnimBg="0"/>
      <p:bldP spid="16391" grpId="0" bldLvl="0" autoUpdateAnimBg="0"/>
      <p:bldP spid="16392" grpId="0" bldLvl="0" autoUpdateAnimBg="0"/>
      <p:bldP spid="16393" grpId="0" bldLvl="0" autoUpdateAnimBg="0"/>
      <p:bldP spid="16394" grpId="0" bldLvl="0" autoUpdateAnimBg="0"/>
      <p:bldP spid="16395" grpId="0" bldLvl="0" autoUpdateAnimBg="0"/>
      <p:bldP spid="16396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07504" y="1844824"/>
            <a:ext cx="864165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方程一定是等式，等式也一定是方程</a:t>
            </a:r>
            <a:r>
              <a:rPr lang="zh-CN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这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句话对吗</a:t>
            </a:r>
            <a:r>
              <a:rPr lang="zh-CN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95288" y="476250"/>
            <a:ext cx="72818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方程与等式之间 的关系</a:t>
            </a:r>
            <a:endParaRPr lang="zh-CN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37" name="Group 5"/>
          <p:cNvGrpSpPr/>
          <p:nvPr/>
        </p:nvGrpSpPr>
        <p:grpSpPr bwMode="auto">
          <a:xfrm>
            <a:off x="2339975" y="2852738"/>
            <a:ext cx="4032250" cy="3716337"/>
            <a:chOff x="0" y="0"/>
            <a:chExt cx="4080" cy="2544"/>
          </a:xfrm>
        </p:grpSpPr>
        <p:sp>
          <p:nvSpPr>
            <p:cNvPr id="18438" name="Oval 8"/>
            <p:cNvSpPr>
              <a:spLocks noChangeArrowheads="1"/>
            </p:cNvSpPr>
            <p:nvPr/>
          </p:nvSpPr>
          <p:spPr bwMode="auto">
            <a:xfrm>
              <a:off x="0" y="0"/>
              <a:ext cx="4080" cy="25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1495" y="272"/>
              <a:ext cx="15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等 式</a:t>
              </a:r>
            </a:p>
          </p:txBody>
        </p:sp>
      </p:grpSp>
      <p:grpSp>
        <p:nvGrpSpPr>
          <p:cNvPr id="18440" name="Group 8"/>
          <p:cNvGrpSpPr/>
          <p:nvPr/>
        </p:nvGrpSpPr>
        <p:grpSpPr bwMode="auto">
          <a:xfrm>
            <a:off x="3492500" y="4581525"/>
            <a:ext cx="2016125" cy="1676400"/>
            <a:chOff x="0" y="0"/>
            <a:chExt cx="2256" cy="1056"/>
          </a:xfrm>
        </p:grpSpPr>
        <p:sp>
          <p:nvSpPr>
            <p:cNvPr id="18441" name="Oval 11"/>
            <p:cNvSpPr>
              <a:spLocks noChangeArrowheads="1"/>
            </p:cNvSpPr>
            <p:nvPr/>
          </p:nvSpPr>
          <p:spPr bwMode="auto">
            <a:xfrm>
              <a:off x="0" y="0"/>
              <a:ext cx="2256" cy="10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42" name="Text Box 12"/>
            <p:cNvSpPr txBox="1">
              <a:spLocks noChangeArrowheads="1"/>
            </p:cNvSpPr>
            <p:nvPr/>
          </p:nvSpPr>
          <p:spPr bwMode="auto">
            <a:xfrm>
              <a:off x="384" y="144"/>
              <a:ext cx="143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方程</a:t>
              </a:r>
              <a:endPara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1258888" y="1341438"/>
            <a:ext cx="73088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方程一定是等式；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但等式不一定是方程。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4545" y="1484833"/>
            <a:ext cx="2771775" cy="1038225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判断题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2492896"/>
            <a:ext cx="8424863" cy="309634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）含有未知数的等式是方程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  )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）含有未知数的式子是方程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  )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）方程是等式，等式也是方程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  )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3χ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＝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是方程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  )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4χ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＋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含有未知数，所以它是方程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  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941120" y="2492896"/>
            <a:ext cx="64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85583" y="314218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6517383" y="3724796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3996433" y="4221683"/>
            <a:ext cx="64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7957245" y="4797946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 descr="羊皮纸"/>
          <p:cNvSpPr txBox="1">
            <a:spLocks noChangeArrowheads="1"/>
          </p:cNvSpPr>
          <p:nvPr/>
        </p:nvSpPr>
        <p:spPr bwMode="auto">
          <a:xfrm>
            <a:off x="539750" y="836613"/>
            <a:ext cx="7777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看图列出方程。</a:t>
            </a:r>
          </a:p>
        </p:txBody>
      </p:sp>
      <p:grpSp>
        <p:nvGrpSpPr>
          <p:cNvPr id="20483" name="Group 3"/>
          <p:cNvGrpSpPr/>
          <p:nvPr/>
        </p:nvGrpSpPr>
        <p:grpSpPr bwMode="auto">
          <a:xfrm>
            <a:off x="755650" y="1863725"/>
            <a:ext cx="3744913" cy="2143125"/>
            <a:chOff x="0" y="0"/>
            <a:chExt cx="2359" cy="1350"/>
          </a:xfrm>
        </p:grpSpPr>
        <p:sp>
          <p:nvSpPr>
            <p:cNvPr id="20484" name="Freeform 4"/>
            <p:cNvSpPr/>
            <p:nvPr/>
          </p:nvSpPr>
          <p:spPr bwMode="auto">
            <a:xfrm>
              <a:off x="394" y="799"/>
              <a:ext cx="1625" cy="130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0485" name="Group 5"/>
            <p:cNvGrpSpPr/>
            <p:nvPr/>
          </p:nvGrpSpPr>
          <p:grpSpPr bwMode="auto">
            <a:xfrm>
              <a:off x="970" y="345"/>
              <a:ext cx="472" cy="454"/>
              <a:chOff x="0" y="0"/>
              <a:chExt cx="816" cy="635"/>
            </a:xfrm>
          </p:grpSpPr>
          <p:sp>
            <p:nvSpPr>
              <p:cNvPr id="20486" name="Rectangle 6"/>
              <p:cNvSpPr>
                <a:spLocks noChangeArrowheads="1"/>
              </p:cNvSpPr>
              <p:nvPr/>
            </p:nvSpPr>
            <p:spPr bwMode="auto">
              <a:xfrm>
                <a:off x="317" y="408"/>
                <a:ext cx="181" cy="227"/>
              </a:xfrm>
              <a:prstGeom prst="rect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487" name="Group 7"/>
              <p:cNvGrpSpPr/>
              <p:nvPr/>
            </p:nvGrpSpPr>
            <p:grpSpPr bwMode="auto">
              <a:xfrm>
                <a:off x="0" y="0"/>
                <a:ext cx="816" cy="430"/>
                <a:chOff x="0" y="0"/>
                <a:chExt cx="816" cy="430"/>
              </a:xfrm>
            </p:grpSpPr>
            <p:sp>
              <p:nvSpPr>
                <p:cNvPr id="20488" name="AutoShape 8"/>
                <p:cNvSpPr>
                  <a:spLocks noChangeArrowheads="1"/>
                </p:cNvSpPr>
                <p:nvPr/>
              </p:nvSpPr>
              <p:spPr bwMode="auto">
                <a:xfrm rot="16222877">
                  <a:off x="193" y="-193"/>
                  <a:ext cx="430" cy="815"/>
                </a:xfrm>
                <a:prstGeom prst="flowChartDelay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89" name="Line 9"/>
                <p:cNvSpPr>
                  <a:spLocks noChangeShapeType="1"/>
                </p:cNvSpPr>
                <p:nvPr/>
              </p:nvSpPr>
              <p:spPr bwMode="auto">
                <a:xfrm rot="1157402">
                  <a:off x="544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0" name="Line 10"/>
                <p:cNvSpPr>
                  <a:spLocks noChangeShapeType="1"/>
                </p:cNvSpPr>
                <p:nvPr/>
              </p:nvSpPr>
              <p:spPr bwMode="auto">
                <a:xfrm rot="20116177">
                  <a:off x="272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1" name="Line 11"/>
                <p:cNvSpPr>
                  <a:spLocks noChangeShapeType="1"/>
                </p:cNvSpPr>
                <p:nvPr/>
              </p:nvSpPr>
              <p:spPr bwMode="auto">
                <a:xfrm rot="1665513">
                  <a:off x="680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2" name="Line 12"/>
                <p:cNvSpPr>
                  <a:spLocks noChangeShapeType="1"/>
                </p:cNvSpPr>
                <p:nvPr/>
              </p:nvSpPr>
              <p:spPr bwMode="auto">
                <a:xfrm rot="19682098">
                  <a:off x="136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3" name="Line 13"/>
                <p:cNvSpPr>
                  <a:spLocks noChangeShapeType="1"/>
                </p:cNvSpPr>
                <p:nvPr/>
              </p:nvSpPr>
              <p:spPr bwMode="auto">
                <a:xfrm rot="3697986">
                  <a:off x="791" y="157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4" name="Line 14"/>
                <p:cNvSpPr>
                  <a:spLocks noChangeShapeType="1"/>
                </p:cNvSpPr>
                <p:nvPr/>
              </p:nvSpPr>
              <p:spPr bwMode="auto">
                <a:xfrm rot="5670126">
                  <a:off x="791" y="293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5" name="Line 15"/>
                <p:cNvSpPr>
                  <a:spLocks noChangeShapeType="1"/>
                </p:cNvSpPr>
                <p:nvPr/>
              </p:nvSpPr>
              <p:spPr bwMode="auto">
                <a:xfrm rot="9017851">
                  <a:off x="9" y="152"/>
                  <a:ext cx="32" cy="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6" name="Line 16"/>
                <p:cNvSpPr>
                  <a:spLocks noChangeShapeType="1"/>
                </p:cNvSpPr>
                <p:nvPr/>
              </p:nvSpPr>
              <p:spPr bwMode="auto">
                <a:xfrm rot="5670126">
                  <a:off x="22" y="271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97" name="Line 17"/>
                <p:cNvSpPr>
                  <a:spLocks noChangeShapeType="1"/>
                </p:cNvSpPr>
                <p:nvPr/>
              </p:nvSpPr>
              <p:spPr bwMode="auto">
                <a:xfrm rot="352388">
                  <a:off x="408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 rot="10813483">
              <a:off x="1180" y="408"/>
              <a:ext cx="46" cy="488"/>
            </a:xfrm>
            <a:prstGeom prst="flowChartMerg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53" y="170"/>
              <a:ext cx="277" cy="27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0" y="91"/>
              <a:ext cx="304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20501" name="Group 21"/>
            <p:cNvGrpSpPr/>
            <p:nvPr/>
          </p:nvGrpSpPr>
          <p:grpSpPr bwMode="auto">
            <a:xfrm>
              <a:off x="27" y="502"/>
              <a:ext cx="776" cy="351"/>
              <a:chOff x="0" y="0"/>
              <a:chExt cx="1344" cy="491"/>
            </a:xfrm>
          </p:grpSpPr>
          <p:sp>
            <p:nvSpPr>
              <p:cNvPr id="20502" name="Rectangle 22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3" name="Freeform 23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1850" y="97"/>
              <a:ext cx="247" cy="119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1767" y="216"/>
              <a:ext cx="435" cy="274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1756" y="124"/>
              <a:ext cx="6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1795" y="0"/>
              <a:ext cx="355" cy="114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0508" name="Group 28"/>
            <p:cNvGrpSpPr/>
            <p:nvPr/>
          </p:nvGrpSpPr>
          <p:grpSpPr bwMode="auto">
            <a:xfrm>
              <a:off x="1153" y="799"/>
              <a:ext cx="106" cy="324"/>
              <a:chOff x="0" y="0"/>
              <a:chExt cx="181" cy="453"/>
            </a:xfrm>
          </p:grpSpPr>
          <p:sp>
            <p:nvSpPr>
              <p:cNvPr id="20509" name="AutoShape 29"/>
              <p:cNvSpPr>
                <a:spLocks noChangeArrowheads="1"/>
              </p:cNvSpPr>
              <p:nvPr/>
            </p:nvSpPr>
            <p:spPr bwMode="auto">
              <a:xfrm rot="5400000">
                <a:off x="-136" y="136"/>
                <a:ext cx="453" cy="181"/>
              </a:xfrm>
              <a:prstGeom prst="flowChartOnlineStorag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0" name="Oval 30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11" name="Freeform 31"/>
            <p:cNvSpPr/>
            <p:nvPr/>
          </p:nvSpPr>
          <p:spPr bwMode="auto">
            <a:xfrm>
              <a:off x="0" y="1026"/>
              <a:ext cx="2359" cy="324"/>
            </a:xfrm>
            <a:custGeom>
              <a:avLst/>
              <a:gdLst>
                <a:gd name="T0" fmla="*/ 0 w 3888"/>
                <a:gd name="T1" fmla="*/ 480 h 480"/>
                <a:gd name="T2" fmla="*/ 384 w 3888"/>
                <a:gd name="T3" fmla="*/ 480 h 480"/>
                <a:gd name="T4" fmla="*/ 480 w 3888"/>
                <a:gd name="T5" fmla="*/ 240 h 480"/>
                <a:gd name="T6" fmla="*/ 3408 w 3888"/>
                <a:gd name="T7" fmla="*/ 240 h 480"/>
                <a:gd name="T8" fmla="*/ 3600 w 3888"/>
                <a:gd name="T9" fmla="*/ 480 h 480"/>
                <a:gd name="T10" fmla="*/ 3888 w 3888"/>
                <a:gd name="T11" fmla="*/ 480 h 480"/>
                <a:gd name="T12" fmla="*/ 3792 w 3888"/>
                <a:gd name="T13" fmla="*/ 0 h 480"/>
                <a:gd name="T14" fmla="*/ 192 w 3888"/>
                <a:gd name="T15" fmla="*/ 0 h 480"/>
                <a:gd name="T16" fmla="*/ 0 w 3888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8"/>
                <a:gd name="T28" fmla="*/ 0 h 480"/>
                <a:gd name="T29" fmla="*/ 3888 w 3888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0512" name="Group 32"/>
            <p:cNvGrpSpPr/>
            <p:nvPr/>
          </p:nvGrpSpPr>
          <p:grpSpPr bwMode="auto">
            <a:xfrm>
              <a:off x="1573" y="513"/>
              <a:ext cx="777" cy="350"/>
              <a:chOff x="0" y="0"/>
              <a:chExt cx="1344" cy="491"/>
            </a:xfrm>
          </p:grpSpPr>
          <p:sp>
            <p:nvSpPr>
              <p:cNvPr id="20513" name="Rectangle 33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4" name="Freeform 34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>
              <a:off x="408" y="171"/>
              <a:ext cx="278" cy="27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363" y="79"/>
              <a:ext cx="30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1331913" y="5114925"/>
            <a:ext cx="2663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2</a:t>
            </a:r>
            <a:r>
              <a:rPr lang="en-US" sz="4400">
                <a:solidFill>
                  <a:srgbClr val="FF0000"/>
                </a:solidFill>
              </a:rPr>
              <a:t>X</a:t>
            </a:r>
            <a:r>
              <a:rPr lang="en-US" sz="4400">
                <a:solidFill>
                  <a:srgbClr val="000000"/>
                </a:solidFill>
              </a:rPr>
              <a:t> = 50</a:t>
            </a:r>
          </a:p>
        </p:txBody>
      </p:sp>
      <p:grpSp>
        <p:nvGrpSpPr>
          <p:cNvPr id="20518" name="Group 38"/>
          <p:cNvGrpSpPr/>
          <p:nvPr/>
        </p:nvGrpSpPr>
        <p:grpSpPr bwMode="auto">
          <a:xfrm>
            <a:off x="5219700" y="2349500"/>
            <a:ext cx="3529013" cy="2441575"/>
            <a:chOff x="0" y="0"/>
            <a:chExt cx="2223" cy="1538"/>
          </a:xfrm>
        </p:grpSpPr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0" y="725"/>
              <a:ext cx="22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0" y="635"/>
              <a:ext cx="0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1316" y="635"/>
              <a:ext cx="0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2223" y="635"/>
              <a:ext cx="0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23" name="AutoShape 43"/>
            <p:cNvSpPr/>
            <p:nvPr/>
          </p:nvSpPr>
          <p:spPr bwMode="auto">
            <a:xfrm rot="16200000">
              <a:off x="610" y="-159"/>
              <a:ext cx="91" cy="1316"/>
            </a:xfrm>
            <a:prstGeom prst="rightBrace">
              <a:avLst>
                <a:gd name="adj1" fmla="val 1205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524" name="Text Box 44"/>
            <p:cNvSpPr txBox="1">
              <a:spLocks noChangeArrowheads="1"/>
            </p:cNvSpPr>
            <p:nvPr/>
          </p:nvSpPr>
          <p:spPr bwMode="auto">
            <a:xfrm>
              <a:off x="499" y="0"/>
              <a:ext cx="45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525" name="AutoShape 45"/>
            <p:cNvSpPr/>
            <p:nvPr/>
          </p:nvSpPr>
          <p:spPr bwMode="auto">
            <a:xfrm rot="16200000">
              <a:off x="1744" y="110"/>
              <a:ext cx="46" cy="817"/>
            </a:xfrm>
            <a:prstGeom prst="rightBrace">
              <a:avLst>
                <a:gd name="adj1" fmla="val 1480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526" name="Text Box 46"/>
            <p:cNvSpPr txBox="1">
              <a:spLocks noChangeArrowheads="1"/>
            </p:cNvSpPr>
            <p:nvPr/>
          </p:nvSpPr>
          <p:spPr bwMode="auto">
            <a:xfrm>
              <a:off x="1542" y="140"/>
              <a:ext cx="54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73</a:t>
              </a:r>
            </a:p>
          </p:txBody>
        </p:sp>
        <p:sp>
          <p:nvSpPr>
            <p:cNvPr id="20527" name="Text Box 47"/>
            <p:cNvSpPr txBox="1">
              <a:spLocks noChangeArrowheads="1"/>
            </p:cNvSpPr>
            <p:nvPr/>
          </p:nvSpPr>
          <p:spPr bwMode="auto">
            <a:xfrm>
              <a:off x="862" y="1134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</a:rPr>
                <a:t>166</a:t>
              </a:r>
            </a:p>
          </p:txBody>
        </p:sp>
        <p:sp>
          <p:nvSpPr>
            <p:cNvPr id="20528" name="AutoShape 48"/>
            <p:cNvSpPr/>
            <p:nvPr/>
          </p:nvSpPr>
          <p:spPr bwMode="auto">
            <a:xfrm rot="5400000">
              <a:off x="1044" y="-137"/>
              <a:ext cx="136" cy="2223"/>
            </a:xfrm>
            <a:prstGeom prst="rightBrace">
              <a:avLst>
                <a:gd name="adj1" fmla="val 1362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5219700" y="5043488"/>
            <a:ext cx="367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FF0000"/>
                </a:solidFill>
              </a:rPr>
              <a:t>X</a:t>
            </a:r>
            <a:r>
              <a:rPr lang="en-US" sz="4400">
                <a:solidFill>
                  <a:srgbClr val="000000"/>
                </a:solidFill>
              </a:rPr>
              <a:t> + 73 = 166</a:t>
            </a:r>
          </a:p>
        </p:txBody>
      </p:sp>
      <p:sp>
        <p:nvSpPr>
          <p:cNvPr id="20530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453188"/>
            <a:ext cx="576262" cy="4048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0000"/>
                </a:solidFill>
              </a:rPr>
              <a:t>继续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8"/>
                  </p:tgtEl>
                </p:cond>
              </p:nextCondLst>
            </p:seq>
          </p:childTnLst>
        </p:cTn>
      </p:par>
    </p:tnLst>
    <p:bldLst>
      <p:bldP spid="20517" grpId="0" autoUpdateAnimBg="0"/>
      <p:bldP spid="20529" grpId="0" autoUpdateAnimBg="0"/>
      <p:bldP spid="2053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03575" y="5734050"/>
            <a:ext cx="3384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0000FF"/>
                </a:solidFill>
              </a:rPr>
              <a:t>黔金丝猴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1954213" cy="633412"/>
          </a:xfrm>
        </p:spPr>
        <p:txBody>
          <a:bodyPr/>
          <a:lstStyle/>
          <a:p>
            <a:r>
              <a:rPr lang="zh-CN" altLang="en-US" sz="4000" b="1">
                <a:solidFill>
                  <a:srgbClr val="FF0000"/>
                </a:solidFill>
              </a:rPr>
              <a:t>信息窗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00" name="Picture 5" descr="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127125"/>
            <a:ext cx="8856662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205" y="1530351"/>
            <a:ext cx="8135937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据央视国际频道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日报道，贵州梵净山国家级自然保护区的黔金丝猴已从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年的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多只，增加到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860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多只。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2230" y="4481514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</a:rPr>
              <a:t>1993</a:t>
            </a:r>
            <a:r>
              <a:rPr lang="zh-CN" altLang="en-US" sz="3200" b="1" dirty="0">
                <a:solidFill>
                  <a:srgbClr val="FF0000"/>
                </a:solidFill>
              </a:rPr>
              <a:t>年的只数＋增加的只数＝</a:t>
            </a:r>
            <a:r>
              <a:rPr lang="en-US" sz="3200" b="1" dirty="0">
                <a:solidFill>
                  <a:srgbClr val="FF0000"/>
                </a:solidFill>
              </a:rPr>
              <a:t>2004</a:t>
            </a:r>
            <a:r>
              <a:rPr lang="zh-CN" altLang="en-US" sz="3200" b="1" dirty="0">
                <a:solidFill>
                  <a:srgbClr val="FF0000"/>
                </a:solidFill>
              </a:rPr>
              <a:t>年的只数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31367" y="5202239"/>
            <a:ext cx="6767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  如果设增加了</a:t>
            </a:r>
            <a:r>
              <a:rPr lang="en-US" sz="3200" b="1" dirty="0">
                <a:solidFill>
                  <a:srgbClr val="FF0000"/>
                </a:solidFill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</a:rPr>
              <a:t>只黔金丝猴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0000"/>
                </a:solidFill>
              </a:rPr>
              <a:t>             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99792" y="5778501"/>
            <a:ext cx="33123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0000"/>
                </a:solidFill>
              </a:rPr>
              <a:t>600+x=860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未知"/>
          <p:cNvSpPr/>
          <p:nvPr/>
        </p:nvSpPr>
        <p:spPr bwMode="auto">
          <a:xfrm>
            <a:off x="2700338" y="4365625"/>
            <a:ext cx="4464050" cy="288925"/>
          </a:xfrm>
          <a:custGeom>
            <a:avLst/>
            <a:gdLst>
              <a:gd name="T0" fmla="*/ 0 w 2812"/>
              <a:gd name="T1" fmla="*/ 0 h 182"/>
              <a:gd name="T2" fmla="*/ 2812 w 2812"/>
              <a:gd name="T3" fmla="*/ 0 h 182"/>
              <a:gd name="T4" fmla="*/ 2812 w 2812"/>
              <a:gd name="T5" fmla="*/ 91 h 182"/>
              <a:gd name="T6" fmla="*/ 2676 w 2812"/>
              <a:gd name="T7" fmla="*/ 91 h 182"/>
              <a:gd name="T8" fmla="*/ 1497 w 2812"/>
              <a:gd name="T9" fmla="*/ 182 h 182"/>
              <a:gd name="T10" fmla="*/ 1315 w 2812"/>
              <a:gd name="T11" fmla="*/ 182 h 182"/>
              <a:gd name="T12" fmla="*/ 136 w 2812"/>
              <a:gd name="T13" fmla="*/ 91 h 182"/>
              <a:gd name="T14" fmla="*/ 0 w 2812"/>
              <a:gd name="T15" fmla="*/ 91 h 182"/>
              <a:gd name="T16" fmla="*/ 0 w 2812"/>
              <a:gd name="T1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2" h="182">
                <a:moveTo>
                  <a:pt x="0" y="0"/>
                </a:moveTo>
                <a:lnTo>
                  <a:pt x="2812" y="0"/>
                </a:lnTo>
                <a:lnTo>
                  <a:pt x="2812" y="91"/>
                </a:lnTo>
                <a:lnTo>
                  <a:pt x="2676" y="91"/>
                </a:lnTo>
                <a:lnTo>
                  <a:pt x="1497" y="182"/>
                </a:lnTo>
                <a:lnTo>
                  <a:pt x="1315" y="182"/>
                </a:lnTo>
                <a:lnTo>
                  <a:pt x="136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3555" name="Group 3"/>
          <p:cNvGrpSpPr/>
          <p:nvPr/>
        </p:nvGrpSpPr>
        <p:grpSpPr bwMode="auto">
          <a:xfrm>
            <a:off x="4284663" y="3357563"/>
            <a:ext cx="1295400" cy="1008062"/>
            <a:chOff x="0" y="0"/>
            <a:chExt cx="816" cy="635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317" y="408"/>
              <a:ext cx="181" cy="22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3557" name="Group 5"/>
            <p:cNvGrpSpPr/>
            <p:nvPr/>
          </p:nvGrpSpPr>
          <p:grpSpPr bwMode="auto">
            <a:xfrm>
              <a:off x="0" y="0"/>
              <a:ext cx="816" cy="430"/>
              <a:chOff x="0" y="0"/>
              <a:chExt cx="816" cy="430"/>
            </a:xfrm>
          </p:grpSpPr>
          <p:sp>
            <p:nvSpPr>
              <p:cNvPr id="23558" name="AutoShape 6"/>
              <p:cNvSpPr>
                <a:spLocks noChangeArrowheads="1"/>
              </p:cNvSpPr>
              <p:nvPr/>
            </p:nvSpPr>
            <p:spPr bwMode="auto">
              <a:xfrm rot="16222877">
                <a:off x="193" y="-193"/>
                <a:ext cx="430" cy="815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 rot="1157402">
                <a:off x="544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 rot="20116177">
                <a:off x="272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1" name="Line 9"/>
              <p:cNvSpPr>
                <a:spLocks noChangeShapeType="1"/>
              </p:cNvSpPr>
              <p:nvPr/>
            </p:nvSpPr>
            <p:spPr bwMode="auto">
              <a:xfrm rot="1665513">
                <a:off x="680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 rot="19682098">
                <a:off x="136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 rot="3697986">
                <a:off x="787" y="153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4" name="Line 12"/>
              <p:cNvSpPr>
                <a:spLocks noChangeShapeType="1"/>
              </p:cNvSpPr>
              <p:nvPr/>
            </p:nvSpPr>
            <p:spPr bwMode="auto">
              <a:xfrm rot="5670126">
                <a:off x="787" y="289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5" name="Line 13"/>
              <p:cNvSpPr>
                <a:spLocks noChangeShapeType="1"/>
              </p:cNvSpPr>
              <p:nvPr/>
            </p:nvSpPr>
            <p:spPr bwMode="auto">
              <a:xfrm rot="9017851">
                <a:off x="9" y="152"/>
                <a:ext cx="32" cy="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 rot="5670126">
                <a:off x="22" y="267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7" name="Line 15"/>
              <p:cNvSpPr>
                <a:spLocks noChangeShapeType="1"/>
              </p:cNvSpPr>
              <p:nvPr/>
            </p:nvSpPr>
            <p:spPr bwMode="auto">
              <a:xfrm rot="352388">
                <a:off x="408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568" name="AutoShape 16"/>
          <p:cNvSpPr>
            <a:spLocks noChangeArrowheads="1"/>
          </p:cNvSpPr>
          <p:nvPr/>
        </p:nvSpPr>
        <p:spPr bwMode="auto">
          <a:xfrm rot="10813483">
            <a:off x="4859338" y="3497263"/>
            <a:ext cx="127000" cy="1084262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3569" name="Group 17"/>
          <p:cNvGrpSpPr/>
          <p:nvPr/>
        </p:nvGrpSpPr>
        <p:grpSpPr bwMode="auto">
          <a:xfrm>
            <a:off x="1692275" y="3705225"/>
            <a:ext cx="2133600" cy="779463"/>
            <a:chOff x="0" y="0"/>
            <a:chExt cx="1344" cy="491"/>
          </a:xfrm>
        </p:grpSpPr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1" name="未知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572" name="Group 20"/>
          <p:cNvGrpSpPr/>
          <p:nvPr/>
        </p:nvGrpSpPr>
        <p:grpSpPr bwMode="auto">
          <a:xfrm>
            <a:off x="4787900" y="4365625"/>
            <a:ext cx="288925" cy="719138"/>
            <a:chOff x="0" y="0"/>
            <a:chExt cx="181" cy="453"/>
          </a:xfrm>
        </p:grpSpPr>
        <p:sp>
          <p:nvSpPr>
            <p:cNvPr id="23573" name="AutoShape 21"/>
            <p:cNvSpPr>
              <a:spLocks noChangeArrowheads="1"/>
            </p:cNvSpPr>
            <p:nvPr/>
          </p:nvSpPr>
          <p:spPr bwMode="auto">
            <a:xfrm rot="5400000">
              <a:off x="-136" y="136"/>
              <a:ext cx="453" cy="181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4" name="Oval 22"/>
            <p:cNvSpPr>
              <a:spLocks noChangeArrowheads="1"/>
            </p:cNvSpPr>
            <p:nvPr/>
          </p:nvSpPr>
          <p:spPr bwMode="auto">
            <a:xfrm>
              <a:off x="45" y="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575" name="未知"/>
          <p:cNvSpPr/>
          <p:nvPr/>
        </p:nvSpPr>
        <p:spPr bwMode="auto">
          <a:xfrm>
            <a:off x="1619250" y="4868863"/>
            <a:ext cx="6480175" cy="720725"/>
          </a:xfrm>
          <a:custGeom>
            <a:avLst/>
            <a:gdLst>
              <a:gd name="T0" fmla="*/ 0 w 3888"/>
              <a:gd name="T1" fmla="*/ 480 h 480"/>
              <a:gd name="T2" fmla="*/ 384 w 3888"/>
              <a:gd name="T3" fmla="*/ 480 h 480"/>
              <a:gd name="T4" fmla="*/ 480 w 3888"/>
              <a:gd name="T5" fmla="*/ 240 h 480"/>
              <a:gd name="T6" fmla="*/ 3408 w 3888"/>
              <a:gd name="T7" fmla="*/ 240 h 480"/>
              <a:gd name="T8" fmla="*/ 3600 w 3888"/>
              <a:gd name="T9" fmla="*/ 480 h 480"/>
              <a:gd name="T10" fmla="*/ 3888 w 3888"/>
              <a:gd name="T11" fmla="*/ 480 h 480"/>
              <a:gd name="T12" fmla="*/ 3792 w 3888"/>
              <a:gd name="T13" fmla="*/ 0 h 480"/>
              <a:gd name="T14" fmla="*/ 192 w 3888"/>
              <a:gd name="T15" fmla="*/ 0 h 480"/>
              <a:gd name="T16" fmla="*/ 0 w 3888"/>
              <a:gd name="T1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8" h="480">
                <a:moveTo>
                  <a:pt x="0" y="480"/>
                </a:moveTo>
                <a:lnTo>
                  <a:pt x="384" y="480"/>
                </a:lnTo>
                <a:lnTo>
                  <a:pt x="480" y="240"/>
                </a:lnTo>
                <a:lnTo>
                  <a:pt x="3408" y="240"/>
                </a:lnTo>
                <a:lnTo>
                  <a:pt x="3600" y="480"/>
                </a:lnTo>
                <a:lnTo>
                  <a:pt x="3888" y="480"/>
                </a:lnTo>
                <a:lnTo>
                  <a:pt x="3792" y="0"/>
                </a:lnTo>
                <a:lnTo>
                  <a:pt x="192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rou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3576" name="Group 24"/>
          <p:cNvGrpSpPr/>
          <p:nvPr/>
        </p:nvGrpSpPr>
        <p:grpSpPr bwMode="auto">
          <a:xfrm>
            <a:off x="5940425" y="3729038"/>
            <a:ext cx="2133600" cy="779462"/>
            <a:chOff x="0" y="0"/>
            <a:chExt cx="1344" cy="491"/>
          </a:xfrm>
        </p:grpSpPr>
        <p:sp>
          <p:nvSpPr>
            <p:cNvPr id="23577" name="Rectangle 25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578" name="未知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3579" name="Picture 27" descr="MC900434769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24923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28" descr="MC900434769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2492375"/>
            <a:ext cx="10795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29" descr="MC900441795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2060575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2700338" y="5589588"/>
            <a:ext cx="4103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ea typeface="幼圆" panose="02010509060101010101" pitchFamily="49" charset="-122"/>
              </a:rPr>
              <a:t>得出什么结论？</a:t>
            </a:r>
          </a:p>
        </p:txBody>
      </p:sp>
      <p:sp>
        <p:nvSpPr>
          <p:cNvPr id="23583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755650" y="333375"/>
            <a:ext cx="8229600" cy="4524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600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zh-CN" altLang="en-US" sz="4000" b="1">
                <a:solidFill>
                  <a:srgbClr val="FF0000"/>
                </a:solidFill>
              </a:rPr>
              <a:t>听可乐的质量</a:t>
            </a:r>
            <a:r>
              <a:rPr lang="en-US" sz="4000" b="1">
                <a:solidFill>
                  <a:srgbClr val="FF0000"/>
                </a:solidFill>
              </a:rPr>
              <a:t>=1</a:t>
            </a:r>
            <a:r>
              <a:rPr lang="zh-CN" altLang="en-US" sz="4000" b="1">
                <a:solidFill>
                  <a:srgbClr val="FF0000"/>
                </a:solidFill>
              </a:rPr>
              <a:t>瓶啤酒的质量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3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未知"/>
          <p:cNvSpPr/>
          <p:nvPr/>
        </p:nvSpPr>
        <p:spPr bwMode="auto">
          <a:xfrm>
            <a:off x="2700338" y="4365625"/>
            <a:ext cx="4464050" cy="288925"/>
          </a:xfrm>
          <a:custGeom>
            <a:avLst/>
            <a:gdLst>
              <a:gd name="T0" fmla="*/ 0 w 2812"/>
              <a:gd name="T1" fmla="*/ 0 h 182"/>
              <a:gd name="T2" fmla="*/ 2812 w 2812"/>
              <a:gd name="T3" fmla="*/ 0 h 182"/>
              <a:gd name="T4" fmla="*/ 2812 w 2812"/>
              <a:gd name="T5" fmla="*/ 91 h 182"/>
              <a:gd name="T6" fmla="*/ 2676 w 2812"/>
              <a:gd name="T7" fmla="*/ 91 h 182"/>
              <a:gd name="T8" fmla="*/ 1497 w 2812"/>
              <a:gd name="T9" fmla="*/ 182 h 182"/>
              <a:gd name="T10" fmla="*/ 1315 w 2812"/>
              <a:gd name="T11" fmla="*/ 182 h 182"/>
              <a:gd name="T12" fmla="*/ 136 w 2812"/>
              <a:gd name="T13" fmla="*/ 91 h 182"/>
              <a:gd name="T14" fmla="*/ 0 w 2812"/>
              <a:gd name="T15" fmla="*/ 91 h 182"/>
              <a:gd name="T16" fmla="*/ 0 w 2812"/>
              <a:gd name="T1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2" h="182">
                <a:moveTo>
                  <a:pt x="0" y="0"/>
                </a:moveTo>
                <a:lnTo>
                  <a:pt x="2812" y="0"/>
                </a:lnTo>
                <a:lnTo>
                  <a:pt x="2812" y="91"/>
                </a:lnTo>
                <a:lnTo>
                  <a:pt x="2676" y="91"/>
                </a:lnTo>
                <a:lnTo>
                  <a:pt x="1497" y="182"/>
                </a:lnTo>
                <a:lnTo>
                  <a:pt x="1315" y="182"/>
                </a:lnTo>
                <a:lnTo>
                  <a:pt x="136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4579" name="Group 3"/>
          <p:cNvGrpSpPr/>
          <p:nvPr/>
        </p:nvGrpSpPr>
        <p:grpSpPr bwMode="auto">
          <a:xfrm>
            <a:off x="4284663" y="3357563"/>
            <a:ext cx="1295400" cy="1008062"/>
            <a:chOff x="0" y="0"/>
            <a:chExt cx="816" cy="635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17" y="408"/>
              <a:ext cx="181" cy="22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4581" name="Group 5"/>
            <p:cNvGrpSpPr/>
            <p:nvPr/>
          </p:nvGrpSpPr>
          <p:grpSpPr bwMode="auto">
            <a:xfrm>
              <a:off x="0" y="0"/>
              <a:ext cx="816" cy="430"/>
              <a:chOff x="0" y="0"/>
              <a:chExt cx="816" cy="430"/>
            </a:xfrm>
          </p:grpSpPr>
          <p:sp>
            <p:nvSpPr>
              <p:cNvPr id="24582" name="AutoShape 6"/>
              <p:cNvSpPr>
                <a:spLocks noChangeArrowheads="1"/>
              </p:cNvSpPr>
              <p:nvPr/>
            </p:nvSpPr>
            <p:spPr bwMode="auto">
              <a:xfrm rot="16222877">
                <a:off x="193" y="-193"/>
                <a:ext cx="430" cy="815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 rot="1157402">
                <a:off x="544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20116177">
                <a:off x="272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 rot="1665513">
                <a:off x="680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 rot="19682098">
                <a:off x="136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 rot="3697986">
                <a:off x="787" y="153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8" name="Line 12"/>
              <p:cNvSpPr>
                <a:spLocks noChangeShapeType="1"/>
              </p:cNvSpPr>
              <p:nvPr/>
            </p:nvSpPr>
            <p:spPr bwMode="auto">
              <a:xfrm rot="5670126">
                <a:off x="787" y="289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rot="9017851">
                <a:off x="9" y="152"/>
                <a:ext cx="32" cy="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 rot="5670126">
                <a:off x="22" y="267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rot="352388">
                <a:off x="408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592" name="AutoShape 16"/>
          <p:cNvSpPr>
            <a:spLocks noChangeArrowheads="1"/>
          </p:cNvSpPr>
          <p:nvPr/>
        </p:nvSpPr>
        <p:spPr bwMode="auto">
          <a:xfrm rot="10813483">
            <a:off x="4859338" y="3497263"/>
            <a:ext cx="127000" cy="1084262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4593" name="Group 17"/>
          <p:cNvGrpSpPr/>
          <p:nvPr/>
        </p:nvGrpSpPr>
        <p:grpSpPr bwMode="auto">
          <a:xfrm>
            <a:off x="1692275" y="3705225"/>
            <a:ext cx="2133600" cy="779463"/>
            <a:chOff x="0" y="0"/>
            <a:chExt cx="1344" cy="491"/>
          </a:xfrm>
        </p:grpSpPr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595" name="未知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4596" name="Group 20"/>
          <p:cNvGrpSpPr/>
          <p:nvPr/>
        </p:nvGrpSpPr>
        <p:grpSpPr bwMode="auto">
          <a:xfrm>
            <a:off x="4787900" y="4365625"/>
            <a:ext cx="288925" cy="719138"/>
            <a:chOff x="0" y="0"/>
            <a:chExt cx="181" cy="453"/>
          </a:xfrm>
        </p:grpSpPr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 rot="5400000">
              <a:off x="-136" y="136"/>
              <a:ext cx="453" cy="181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45" y="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599" name="未知"/>
          <p:cNvSpPr/>
          <p:nvPr/>
        </p:nvSpPr>
        <p:spPr bwMode="auto">
          <a:xfrm>
            <a:off x="1619250" y="4868863"/>
            <a:ext cx="6480175" cy="720725"/>
          </a:xfrm>
          <a:custGeom>
            <a:avLst/>
            <a:gdLst>
              <a:gd name="T0" fmla="*/ 0 w 3888"/>
              <a:gd name="T1" fmla="*/ 480 h 480"/>
              <a:gd name="T2" fmla="*/ 384 w 3888"/>
              <a:gd name="T3" fmla="*/ 480 h 480"/>
              <a:gd name="T4" fmla="*/ 480 w 3888"/>
              <a:gd name="T5" fmla="*/ 240 h 480"/>
              <a:gd name="T6" fmla="*/ 3408 w 3888"/>
              <a:gd name="T7" fmla="*/ 240 h 480"/>
              <a:gd name="T8" fmla="*/ 3600 w 3888"/>
              <a:gd name="T9" fmla="*/ 480 h 480"/>
              <a:gd name="T10" fmla="*/ 3888 w 3888"/>
              <a:gd name="T11" fmla="*/ 480 h 480"/>
              <a:gd name="T12" fmla="*/ 3792 w 3888"/>
              <a:gd name="T13" fmla="*/ 0 h 480"/>
              <a:gd name="T14" fmla="*/ 192 w 3888"/>
              <a:gd name="T15" fmla="*/ 0 h 480"/>
              <a:gd name="T16" fmla="*/ 0 w 3888"/>
              <a:gd name="T1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8" h="480">
                <a:moveTo>
                  <a:pt x="0" y="480"/>
                </a:moveTo>
                <a:lnTo>
                  <a:pt x="384" y="480"/>
                </a:lnTo>
                <a:lnTo>
                  <a:pt x="480" y="240"/>
                </a:lnTo>
                <a:lnTo>
                  <a:pt x="3408" y="240"/>
                </a:lnTo>
                <a:lnTo>
                  <a:pt x="3600" y="480"/>
                </a:lnTo>
                <a:lnTo>
                  <a:pt x="3888" y="480"/>
                </a:lnTo>
                <a:lnTo>
                  <a:pt x="3792" y="0"/>
                </a:lnTo>
                <a:lnTo>
                  <a:pt x="192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rou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4600" name="Group 24"/>
          <p:cNvGrpSpPr/>
          <p:nvPr/>
        </p:nvGrpSpPr>
        <p:grpSpPr bwMode="auto">
          <a:xfrm>
            <a:off x="5940425" y="3729038"/>
            <a:ext cx="2133600" cy="779462"/>
            <a:chOff x="0" y="0"/>
            <a:chExt cx="1344" cy="491"/>
          </a:xfrm>
        </p:grpSpPr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602" name="未知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4603" name="Group 27"/>
          <p:cNvGrpSpPr/>
          <p:nvPr/>
        </p:nvGrpSpPr>
        <p:grpSpPr bwMode="auto">
          <a:xfrm>
            <a:off x="2268538" y="2349500"/>
            <a:ext cx="1162050" cy="1223963"/>
            <a:chOff x="0" y="0"/>
            <a:chExt cx="732" cy="771"/>
          </a:xfrm>
        </p:grpSpPr>
        <p:pic>
          <p:nvPicPr>
            <p:cNvPr id="24604" name="Picture 28" descr="j022938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3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81" y="272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24606" name="Group 30"/>
          <p:cNvGrpSpPr/>
          <p:nvPr/>
        </p:nvGrpSpPr>
        <p:grpSpPr bwMode="auto">
          <a:xfrm>
            <a:off x="6588125" y="2636838"/>
            <a:ext cx="1296988" cy="936625"/>
            <a:chOff x="0" y="0"/>
            <a:chExt cx="817" cy="590"/>
          </a:xfrm>
        </p:grpSpPr>
        <p:sp>
          <p:nvSpPr>
            <p:cNvPr id="24607" name="AutoShape 31"/>
            <p:cNvSpPr>
              <a:spLocks noChangeArrowheads="1"/>
            </p:cNvSpPr>
            <p:nvPr/>
          </p:nvSpPr>
          <p:spPr bwMode="auto">
            <a:xfrm>
              <a:off x="0" y="0"/>
              <a:ext cx="817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136" y="227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2916238" y="5516563"/>
            <a:ext cx="3816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ea typeface="幼圆" panose="02010509060101010101" pitchFamily="49" charset="-122"/>
              </a:rPr>
              <a:t>动脑筋：列出等式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3203575" y="1700213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X=20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未知"/>
          <p:cNvSpPr/>
          <p:nvPr/>
        </p:nvSpPr>
        <p:spPr bwMode="auto">
          <a:xfrm>
            <a:off x="2700338" y="4365625"/>
            <a:ext cx="4464050" cy="288925"/>
          </a:xfrm>
          <a:custGeom>
            <a:avLst/>
            <a:gdLst>
              <a:gd name="T0" fmla="*/ 0 w 2812"/>
              <a:gd name="T1" fmla="*/ 0 h 182"/>
              <a:gd name="T2" fmla="*/ 2812 w 2812"/>
              <a:gd name="T3" fmla="*/ 0 h 182"/>
              <a:gd name="T4" fmla="*/ 2812 w 2812"/>
              <a:gd name="T5" fmla="*/ 91 h 182"/>
              <a:gd name="T6" fmla="*/ 2676 w 2812"/>
              <a:gd name="T7" fmla="*/ 91 h 182"/>
              <a:gd name="T8" fmla="*/ 1497 w 2812"/>
              <a:gd name="T9" fmla="*/ 182 h 182"/>
              <a:gd name="T10" fmla="*/ 1315 w 2812"/>
              <a:gd name="T11" fmla="*/ 182 h 182"/>
              <a:gd name="T12" fmla="*/ 136 w 2812"/>
              <a:gd name="T13" fmla="*/ 91 h 182"/>
              <a:gd name="T14" fmla="*/ 0 w 2812"/>
              <a:gd name="T15" fmla="*/ 91 h 182"/>
              <a:gd name="T16" fmla="*/ 0 w 2812"/>
              <a:gd name="T1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2" h="182">
                <a:moveTo>
                  <a:pt x="0" y="0"/>
                </a:moveTo>
                <a:lnTo>
                  <a:pt x="2812" y="0"/>
                </a:lnTo>
                <a:lnTo>
                  <a:pt x="2812" y="91"/>
                </a:lnTo>
                <a:lnTo>
                  <a:pt x="2676" y="91"/>
                </a:lnTo>
                <a:lnTo>
                  <a:pt x="1497" y="182"/>
                </a:lnTo>
                <a:lnTo>
                  <a:pt x="1315" y="182"/>
                </a:lnTo>
                <a:lnTo>
                  <a:pt x="136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5603" name="Group 3"/>
          <p:cNvGrpSpPr/>
          <p:nvPr/>
        </p:nvGrpSpPr>
        <p:grpSpPr bwMode="auto">
          <a:xfrm>
            <a:off x="4284663" y="3357563"/>
            <a:ext cx="1295400" cy="1008062"/>
            <a:chOff x="0" y="0"/>
            <a:chExt cx="816" cy="635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317" y="408"/>
              <a:ext cx="181" cy="22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5605" name="Group 5"/>
            <p:cNvGrpSpPr/>
            <p:nvPr/>
          </p:nvGrpSpPr>
          <p:grpSpPr bwMode="auto">
            <a:xfrm>
              <a:off x="0" y="0"/>
              <a:ext cx="816" cy="430"/>
              <a:chOff x="0" y="0"/>
              <a:chExt cx="816" cy="430"/>
            </a:xfrm>
          </p:grpSpPr>
          <p:sp>
            <p:nvSpPr>
              <p:cNvPr id="25606" name="AutoShape 6"/>
              <p:cNvSpPr>
                <a:spLocks noChangeArrowheads="1"/>
              </p:cNvSpPr>
              <p:nvPr/>
            </p:nvSpPr>
            <p:spPr bwMode="auto">
              <a:xfrm rot="16222877">
                <a:off x="193" y="-193"/>
                <a:ext cx="430" cy="815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7" name="Line 7"/>
              <p:cNvSpPr>
                <a:spLocks noChangeShapeType="1"/>
              </p:cNvSpPr>
              <p:nvPr/>
            </p:nvSpPr>
            <p:spPr bwMode="auto">
              <a:xfrm rot="1157402">
                <a:off x="544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8" name="Line 8"/>
              <p:cNvSpPr>
                <a:spLocks noChangeShapeType="1"/>
              </p:cNvSpPr>
              <p:nvPr/>
            </p:nvSpPr>
            <p:spPr bwMode="auto">
              <a:xfrm rot="20116177">
                <a:off x="272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9" name="Line 9"/>
              <p:cNvSpPr>
                <a:spLocks noChangeShapeType="1"/>
              </p:cNvSpPr>
              <p:nvPr/>
            </p:nvSpPr>
            <p:spPr bwMode="auto">
              <a:xfrm rot="1665513">
                <a:off x="680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rot="19682098">
                <a:off x="136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 rot="3697986">
                <a:off x="787" y="153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 rot="5670126">
                <a:off x="787" y="289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 rot="9017851">
                <a:off x="9" y="152"/>
                <a:ext cx="32" cy="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 rot="5670126">
                <a:off x="22" y="267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 rot="352388">
                <a:off x="408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16" name="AutoShape 16"/>
          <p:cNvSpPr>
            <a:spLocks noChangeArrowheads="1"/>
          </p:cNvSpPr>
          <p:nvPr/>
        </p:nvSpPr>
        <p:spPr bwMode="auto">
          <a:xfrm rot="10813483">
            <a:off x="4859338" y="3497263"/>
            <a:ext cx="127000" cy="1084262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5617" name="Group 17"/>
          <p:cNvGrpSpPr/>
          <p:nvPr/>
        </p:nvGrpSpPr>
        <p:grpSpPr bwMode="auto">
          <a:xfrm>
            <a:off x="1692275" y="3705225"/>
            <a:ext cx="2133600" cy="779463"/>
            <a:chOff x="0" y="0"/>
            <a:chExt cx="1344" cy="491"/>
          </a:xfrm>
        </p:grpSpPr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619" name="未知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20" name="Group 20"/>
          <p:cNvGrpSpPr/>
          <p:nvPr/>
        </p:nvGrpSpPr>
        <p:grpSpPr bwMode="auto">
          <a:xfrm>
            <a:off x="4787900" y="4365625"/>
            <a:ext cx="288925" cy="719138"/>
            <a:chOff x="0" y="0"/>
            <a:chExt cx="181" cy="453"/>
          </a:xfrm>
        </p:grpSpPr>
        <p:sp>
          <p:nvSpPr>
            <p:cNvPr id="25621" name="AutoShape 21"/>
            <p:cNvSpPr>
              <a:spLocks noChangeArrowheads="1"/>
            </p:cNvSpPr>
            <p:nvPr/>
          </p:nvSpPr>
          <p:spPr bwMode="auto">
            <a:xfrm rot="5400000">
              <a:off x="-136" y="136"/>
              <a:ext cx="453" cy="181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622" name="Oval 22"/>
            <p:cNvSpPr>
              <a:spLocks noChangeArrowheads="1"/>
            </p:cNvSpPr>
            <p:nvPr/>
          </p:nvSpPr>
          <p:spPr bwMode="auto">
            <a:xfrm>
              <a:off x="45" y="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23" name="未知"/>
          <p:cNvSpPr/>
          <p:nvPr/>
        </p:nvSpPr>
        <p:spPr bwMode="auto">
          <a:xfrm>
            <a:off x="1619250" y="4868863"/>
            <a:ext cx="6480175" cy="720725"/>
          </a:xfrm>
          <a:custGeom>
            <a:avLst/>
            <a:gdLst>
              <a:gd name="T0" fmla="*/ 0 w 3888"/>
              <a:gd name="T1" fmla="*/ 480 h 480"/>
              <a:gd name="T2" fmla="*/ 384 w 3888"/>
              <a:gd name="T3" fmla="*/ 480 h 480"/>
              <a:gd name="T4" fmla="*/ 480 w 3888"/>
              <a:gd name="T5" fmla="*/ 240 h 480"/>
              <a:gd name="T6" fmla="*/ 3408 w 3888"/>
              <a:gd name="T7" fmla="*/ 240 h 480"/>
              <a:gd name="T8" fmla="*/ 3600 w 3888"/>
              <a:gd name="T9" fmla="*/ 480 h 480"/>
              <a:gd name="T10" fmla="*/ 3888 w 3888"/>
              <a:gd name="T11" fmla="*/ 480 h 480"/>
              <a:gd name="T12" fmla="*/ 3792 w 3888"/>
              <a:gd name="T13" fmla="*/ 0 h 480"/>
              <a:gd name="T14" fmla="*/ 192 w 3888"/>
              <a:gd name="T15" fmla="*/ 0 h 480"/>
              <a:gd name="T16" fmla="*/ 0 w 3888"/>
              <a:gd name="T1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8" h="480">
                <a:moveTo>
                  <a:pt x="0" y="480"/>
                </a:moveTo>
                <a:lnTo>
                  <a:pt x="384" y="480"/>
                </a:lnTo>
                <a:lnTo>
                  <a:pt x="480" y="240"/>
                </a:lnTo>
                <a:lnTo>
                  <a:pt x="3408" y="240"/>
                </a:lnTo>
                <a:lnTo>
                  <a:pt x="3600" y="480"/>
                </a:lnTo>
                <a:lnTo>
                  <a:pt x="3888" y="480"/>
                </a:lnTo>
                <a:lnTo>
                  <a:pt x="3792" y="0"/>
                </a:lnTo>
                <a:lnTo>
                  <a:pt x="192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rou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5624" name="Group 24"/>
          <p:cNvGrpSpPr/>
          <p:nvPr/>
        </p:nvGrpSpPr>
        <p:grpSpPr bwMode="auto">
          <a:xfrm>
            <a:off x="5940425" y="3729038"/>
            <a:ext cx="2133600" cy="779462"/>
            <a:chOff x="0" y="0"/>
            <a:chExt cx="1344" cy="491"/>
          </a:xfrm>
        </p:grpSpPr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626" name="未知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11188" y="765175"/>
            <a:ext cx="3529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ea typeface="幼圆" panose="02010509060101010101" pitchFamily="49" charset="-122"/>
              </a:rPr>
              <a:t>动脑筋：列出等式</a:t>
            </a:r>
          </a:p>
        </p:txBody>
      </p:sp>
      <p:grpSp>
        <p:nvGrpSpPr>
          <p:cNvPr id="25628" name="Group 28"/>
          <p:cNvGrpSpPr/>
          <p:nvPr/>
        </p:nvGrpSpPr>
        <p:grpSpPr bwMode="auto">
          <a:xfrm>
            <a:off x="1187450" y="2420938"/>
            <a:ext cx="1250950" cy="1317625"/>
            <a:chOff x="0" y="0"/>
            <a:chExt cx="788" cy="830"/>
          </a:xfrm>
        </p:grpSpPr>
        <p:pic>
          <p:nvPicPr>
            <p:cNvPr id="25629" name="Picture 29" descr="j022938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88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0" name="Text Box 30"/>
            <p:cNvSpPr txBox="1">
              <a:spLocks noChangeArrowheads="1"/>
            </p:cNvSpPr>
            <p:nvPr/>
          </p:nvSpPr>
          <p:spPr bwMode="auto">
            <a:xfrm>
              <a:off x="182" y="272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25631" name="Group 31"/>
          <p:cNvGrpSpPr/>
          <p:nvPr/>
        </p:nvGrpSpPr>
        <p:grpSpPr bwMode="auto">
          <a:xfrm>
            <a:off x="2843213" y="2781300"/>
            <a:ext cx="1081087" cy="865188"/>
            <a:chOff x="0" y="0"/>
            <a:chExt cx="681" cy="545"/>
          </a:xfrm>
        </p:grpSpPr>
        <p:sp>
          <p:nvSpPr>
            <p:cNvPr id="25632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681" cy="54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633" name="Text Box 33"/>
            <p:cNvSpPr txBox="1">
              <a:spLocks noChangeArrowheads="1"/>
            </p:cNvSpPr>
            <p:nvPr/>
          </p:nvSpPr>
          <p:spPr bwMode="auto">
            <a:xfrm>
              <a:off x="91" y="227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25634" name="Group 34"/>
          <p:cNvGrpSpPr/>
          <p:nvPr/>
        </p:nvGrpSpPr>
        <p:grpSpPr bwMode="auto">
          <a:xfrm>
            <a:off x="5867400" y="2781300"/>
            <a:ext cx="1225550" cy="936625"/>
            <a:chOff x="0" y="0"/>
            <a:chExt cx="772" cy="590"/>
          </a:xfrm>
        </p:grpSpPr>
        <p:sp>
          <p:nvSpPr>
            <p:cNvPr id="25635" name="AutoShape 35"/>
            <p:cNvSpPr>
              <a:spLocks noChangeArrowheads="1"/>
            </p:cNvSpPr>
            <p:nvPr/>
          </p:nvSpPr>
          <p:spPr bwMode="auto">
            <a:xfrm>
              <a:off x="0" y="0"/>
              <a:ext cx="772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Text Box 36"/>
            <p:cNvSpPr txBox="1">
              <a:spLocks noChangeArrowheads="1"/>
            </p:cNvSpPr>
            <p:nvPr/>
          </p:nvSpPr>
          <p:spPr bwMode="auto">
            <a:xfrm>
              <a:off x="91" y="136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20</a:t>
              </a:r>
            </a:p>
          </p:txBody>
        </p:sp>
      </p:grpSp>
      <p:grpSp>
        <p:nvGrpSpPr>
          <p:cNvPr id="25637" name="Group 37"/>
          <p:cNvGrpSpPr/>
          <p:nvPr/>
        </p:nvGrpSpPr>
        <p:grpSpPr bwMode="auto">
          <a:xfrm>
            <a:off x="7308850" y="2781300"/>
            <a:ext cx="1008063" cy="863600"/>
            <a:chOff x="0" y="0"/>
            <a:chExt cx="635" cy="544"/>
          </a:xfrm>
        </p:grpSpPr>
        <p:sp>
          <p:nvSpPr>
            <p:cNvPr id="25638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635" cy="54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639" name="Text Box 39"/>
            <p:cNvSpPr txBox="1">
              <a:spLocks noChangeArrowheads="1"/>
            </p:cNvSpPr>
            <p:nvPr/>
          </p:nvSpPr>
          <p:spPr bwMode="auto">
            <a:xfrm>
              <a:off x="0" y="136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10</a:t>
              </a:r>
            </a:p>
          </p:txBody>
        </p:sp>
      </p:grp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2771775" y="1773238"/>
            <a:ext cx="4176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</a:rPr>
              <a:t>X</a:t>
            </a:r>
            <a:r>
              <a:rPr lang="en-US" sz="3200" b="1">
                <a:solidFill>
                  <a:srgbClr val="FF0000"/>
                </a:solidFill>
              </a:rPr>
              <a:t>+10</a:t>
            </a:r>
            <a:r>
              <a:rPr lang="en-US" sz="3200" b="1">
                <a:solidFill>
                  <a:srgbClr val="000000"/>
                </a:solidFill>
              </a:rPr>
              <a:t>=20</a:t>
            </a:r>
            <a:r>
              <a:rPr lang="en-US" sz="3200" b="1">
                <a:solidFill>
                  <a:srgbClr val="FF0000"/>
                </a:solidFill>
              </a:rPr>
              <a:t>+10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59113" y="2082800"/>
            <a:ext cx="17287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800" b="1">
              <a:solidFill>
                <a:srgbClr val="FF0066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6627" name="WordArt 3"/>
          <p:cNvSpPr>
            <a:spLocks noChangeArrowheads="1" noChangeShapeType="1"/>
          </p:cNvSpPr>
          <p:nvPr/>
        </p:nvSpPr>
        <p:spPr bwMode="auto">
          <a:xfrm rot="21575034">
            <a:off x="5181600" y="228600"/>
            <a:ext cx="3733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4361"/>
              </a:avLst>
            </a:prstTxWarp>
            <a:scene3d>
              <a:camera prst="legacyPerspectiveBottomRight">
                <a:rot lat="0" lon="21239999" rev="0"/>
              </a:camera>
              <a:lightRig rig="legacyFlat1" dir="r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>
                <a:ln w="9525">
                  <a:rou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24966"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感悟与反思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8715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等式两边</a:t>
            </a:r>
            <a:r>
              <a:rPr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同时</a:t>
            </a:r>
            <a:r>
              <a:rPr lang="zh-CN" altLang="en-US" sz="6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加上</a:t>
            </a:r>
            <a:r>
              <a:rPr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同一个数</a:t>
            </a:r>
            <a:r>
              <a:rPr lang="en-US" sz="6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6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等式仍然成立。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未知"/>
          <p:cNvSpPr/>
          <p:nvPr/>
        </p:nvSpPr>
        <p:spPr bwMode="auto">
          <a:xfrm>
            <a:off x="2700338" y="4365625"/>
            <a:ext cx="4464050" cy="288925"/>
          </a:xfrm>
          <a:custGeom>
            <a:avLst/>
            <a:gdLst>
              <a:gd name="T0" fmla="*/ 0 w 2812"/>
              <a:gd name="T1" fmla="*/ 0 h 182"/>
              <a:gd name="T2" fmla="*/ 2812 w 2812"/>
              <a:gd name="T3" fmla="*/ 0 h 182"/>
              <a:gd name="T4" fmla="*/ 2812 w 2812"/>
              <a:gd name="T5" fmla="*/ 91 h 182"/>
              <a:gd name="T6" fmla="*/ 2676 w 2812"/>
              <a:gd name="T7" fmla="*/ 91 h 182"/>
              <a:gd name="T8" fmla="*/ 1497 w 2812"/>
              <a:gd name="T9" fmla="*/ 182 h 182"/>
              <a:gd name="T10" fmla="*/ 1315 w 2812"/>
              <a:gd name="T11" fmla="*/ 182 h 182"/>
              <a:gd name="T12" fmla="*/ 136 w 2812"/>
              <a:gd name="T13" fmla="*/ 91 h 182"/>
              <a:gd name="T14" fmla="*/ 0 w 2812"/>
              <a:gd name="T15" fmla="*/ 91 h 182"/>
              <a:gd name="T16" fmla="*/ 0 w 2812"/>
              <a:gd name="T1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2" h="182">
                <a:moveTo>
                  <a:pt x="0" y="0"/>
                </a:moveTo>
                <a:lnTo>
                  <a:pt x="2812" y="0"/>
                </a:lnTo>
                <a:lnTo>
                  <a:pt x="2812" y="91"/>
                </a:lnTo>
                <a:lnTo>
                  <a:pt x="2676" y="91"/>
                </a:lnTo>
                <a:lnTo>
                  <a:pt x="1497" y="182"/>
                </a:lnTo>
                <a:lnTo>
                  <a:pt x="1315" y="182"/>
                </a:lnTo>
                <a:lnTo>
                  <a:pt x="136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7651" name="Group 3"/>
          <p:cNvGrpSpPr/>
          <p:nvPr/>
        </p:nvGrpSpPr>
        <p:grpSpPr bwMode="auto">
          <a:xfrm>
            <a:off x="4284663" y="3357563"/>
            <a:ext cx="1295400" cy="1008062"/>
            <a:chOff x="0" y="0"/>
            <a:chExt cx="816" cy="635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7" y="408"/>
              <a:ext cx="181" cy="22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7653" name="Group 5"/>
            <p:cNvGrpSpPr/>
            <p:nvPr/>
          </p:nvGrpSpPr>
          <p:grpSpPr bwMode="auto">
            <a:xfrm>
              <a:off x="0" y="0"/>
              <a:ext cx="816" cy="430"/>
              <a:chOff x="0" y="0"/>
              <a:chExt cx="816" cy="430"/>
            </a:xfrm>
          </p:grpSpPr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 rot="16222877">
                <a:off x="193" y="-193"/>
                <a:ext cx="430" cy="815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5" name="Line 7"/>
              <p:cNvSpPr>
                <a:spLocks noChangeShapeType="1"/>
              </p:cNvSpPr>
              <p:nvPr/>
            </p:nvSpPr>
            <p:spPr bwMode="auto">
              <a:xfrm rot="1157402">
                <a:off x="544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6" name="Line 8"/>
              <p:cNvSpPr>
                <a:spLocks noChangeShapeType="1"/>
              </p:cNvSpPr>
              <p:nvPr/>
            </p:nvSpPr>
            <p:spPr bwMode="auto">
              <a:xfrm rot="20116177">
                <a:off x="272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 rot="1665513">
                <a:off x="680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 rot="19682098">
                <a:off x="136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 rot="3697986">
                <a:off x="787" y="153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 rot="5670126">
                <a:off x="787" y="289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 rot="9017851">
                <a:off x="9" y="152"/>
                <a:ext cx="32" cy="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 rot="5670126">
                <a:off x="22" y="267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 rot="352388">
                <a:off x="408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664" name="AutoShape 16"/>
          <p:cNvSpPr>
            <a:spLocks noChangeArrowheads="1"/>
          </p:cNvSpPr>
          <p:nvPr/>
        </p:nvSpPr>
        <p:spPr bwMode="auto">
          <a:xfrm rot="10813483">
            <a:off x="4859338" y="3497263"/>
            <a:ext cx="127000" cy="1084262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7665" name="Group 17"/>
          <p:cNvGrpSpPr/>
          <p:nvPr/>
        </p:nvGrpSpPr>
        <p:grpSpPr bwMode="auto">
          <a:xfrm>
            <a:off x="1692275" y="3705225"/>
            <a:ext cx="2133600" cy="779463"/>
            <a:chOff x="0" y="0"/>
            <a:chExt cx="1344" cy="491"/>
          </a:xfrm>
        </p:grpSpPr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未知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7668" name="Group 20"/>
          <p:cNvGrpSpPr/>
          <p:nvPr/>
        </p:nvGrpSpPr>
        <p:grpSpPr bwMode="auto">
          <a:xfrm>
            <a:off x="4787900" y="4365625"/>
            <a:ext cx="288925" cy="719138"/>
            <a:chOff x="0" y="0"/>
            <a:chExt cx="181" cy="453"/>
          </a:xfrm>
        </p:grpSpPr>
        <p:sp>
          <p:nvSpPr>
            <p:cNvPr id="27669" name="AutoShape 21"/>
            <p:cNvSpPr>
              <a:spLocks noChangeArrowheads="1"/>
            </p:cNvSpPr>
            <p:nvPr/>
          </p:nvSpPr>
          <p:spPr bwMode="auto">
            <a:xfrm rot="5400000">
              <a:off x="-136" y="136"/>
              <a:ext cx="453" cy="181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45" y="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71" name="未知"/>
          <p:cNvSpPr/>
          <p:nvPr/>
        </p:nvSpPr>
        <p:spPr bwMode="auto">
          <a:xfrm>
            <a:off x="1619250" y="4868863"/>
            <a:ext cx="6480175" cy="720725"/>
          </a:xfrm>
          <a:custGeom>
            <a:avLst/>
            <a:gdLst>
              <a:gd name="T0" fmla="*/ 0 w 3888"/>
              <a:gd name="T1" fmla="*/ 480 h 480"/>
              <a:gd name="T2" fmla="*/ 384 w 3888"/>
              <a:gd name="T3" fmla="*/ 480 h 480"/>
              <a:gd name="T4" fmla="*/ 480 w 3888"/>
              <a:gd name="T5" fmla="*/ 240 h 480"/>
              <a:gd name="T6" fmla="*/ 3408 w 3888"/>
              <a:gd name="T7" fmla="*/ 240 h 480"/>
              <a:gd name="T8" fmla="*/ 3600 w 3888"/>
              <a:gd name="T9" fmla="*/ 480 h 480"/>
              <a:gd name="T10" fmla="*/ 3888 w 3888"/>
              <a:gd name="T11" fmla="*/ 480 h 480"/>
              <a:gd name="T12" fmla="*/ 3792 w 3888"/>
              <a:gd name="T13" fmla="*/ 0 h 480"/>
              <a:gd name="T14" fmla="*/ 192 w 3888"/>
              <a:gd name="T15" fmla="*/ 0 h 480"/>
              <a:gd name="T16" fmla="*/ 0 w 3888"/>
              <a:gd name="T1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8" h="480">
                <a:moveTo>
                  <a:pt x="0" y="480"/>
                </a:moveTo>
                <a:lnTo>
                  <a:pt x="384" y="480"/>
                </a:lnTo>
                <a:lnTo>
                  <a:pt x="480" y="240"/>
                </a:lnTo>
                <a:lnTo>
                  <a:pt x="3408" y="240"/>
                </a:lnTo>
                <a:lnTo>
                  <a:pt x="3600" y="480"/>
                </a:lnTo>
                <a:lnTo>
                  <a:pt x="3888" y="480"/>
                </a:lnTo>
                <a:lnTo>
                  <a:pt x="3792" y="0"/>
                </a:lnTo>
                <a:lnTo>
                  <a:pt x="192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rou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7672" name="Group 24"/>
          <p:cNvGrpSpPr/>
          <p:nvPr/>
        </p:nvGrpSpPr>
        <p:grpSpPr bwMode="auto">
          <a:xfrm>
            <a:off x="5940425" y="3729038"/>
            <a:ext cx="2133600" cy="779462"/>
            <a:chOff x="0" y="0"/>
            <a:chExt cx="1344" cy="491"/>
          </a:xfrm>
        </p:grpSpPr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674" name="未知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611188" y="765175"/>
            <a:ext cx="3529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ea typeface="幼圆" panose="02010509060101010101" pitchFamily="49" charset="-122"/>
              </a:rPr>
              <a:t>动脑筋：列出等式</a:t>
            </a:r>
          </a:p>
        </p:txBody>
      </p:sp>
      <p:pic>
        <p:nvPicPr>
          <p:cNvPr id="27676" name="Picture 28" descr="j02293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2420938"/>
            <a:ext cx="12509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1476375" y="285273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rgbClr val="000000"/>
                </a:solidFill>
              </a:rPr>
              <a:t>X</a:t>
            </a:r>
          </a:p>
        </p:txBody>
      </p:sp>
      <p:grpSp>
        <p:nvGrpSpPr>
          <p:cNvPr id="27678" name="Group 30"/>
          <p:cNvGrpSpPr/>
          <p:nvPr/>
        </p:nvGrpSpPr>
        <p:grpSpPr bwMode="auto">
          <a:xfrm>
            <a:off x="2843213" y="2781300"/>
            <a:ext cx="1081087" cy="865188"/>
            <a:chOff x="0" y="0"/>
            <a:chExt cx="681" cy="545"/>
          </a:xfrm>
        </p:grpSpPr>
        <p:sp>
          <p:nvSpPr>
            <p:cNvPr id="27679" name="AutoShape 31"/>
            <p:cNvSpPr>
              <a:spLocks noChangeArrowheads="1"/>
            </p:cNvSpPr>
            <p:nvPr/>
          </p:nvSpPr>
          <p:spPr bwMode="auto">
            <a:xfrm>
              <a:off x="0" y="0"/>
              <a:ext cx="681" cy="54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680" name="Text Box 32"/>
            <p:cNvSpPr txBox="1">
              <a:spLocks noChangeArrowheads="1"/>
            </p:cNvSpPr>
            <p:nvPr/>
          </p:nvSpPr>
          <p:spPr bwMode="auto">
            <a:xfrm>
              <a:off x="91" y="227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27681" name="Group 33"/>
          <p:cNvGrpSpPr/>
          <p:nvPr/>
        </p:nvGrpSpPr>
        <p:grpSpPr bwMode="auto">
          <a:xfrm>
            <a:off x="5867400" y="2781300"/>
            <a:ext cx="1225550" cy="936625"/>
            <a:chOff x="0" y="0"/>
            <a:chExt cx="772" cy="590"/>
          </a:xfrm>
        </p:grpSpPr>
        <p:sp>
          <p:nvSpPr>
            <p:cNvPr id="27682" name="AutoShape 34"/>
            <p:cNvSpPr>
              <a:spLocks noChangeArrowheads="1"/>
            </p:cNvSpPr>
            <p:nvPr/>
          </p:nvSpPr>
          <p:spPr bwMode="auto">
            <a:xfrm>
              <a:off x="0" y="0"/>
              <a:ext cx="772" cy="59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683" name="Text Box 35"/>
            <p:cNvSpPr txBox="1">
              <a:spLocks noChangeArrowheads="1"/>
            </p:cNvSpPr>
            <p:nvPr/>
          </p:nvSpPr>
          <p:spPr bwMode="auto">
            <a:xfrm>
              <a:off x="91" y="136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20</a:t>
              </a:r>
            </a:p>
          </p:txBody>
        </p:sp>
      </p:grpSp>
      <p:grpSp>
        <p:nvGrpSpPr>
          <p:cNvPr id="27684" name="Group 36"/>
          <p:cNvGrpSpPr/>
          <p:nvPr/>
        </p:nvGrpSpPr>
        <p:grpSpPr bwMode="auto">
          <a:xfrm>
            <a:off x="7308850" y="2781300"/>
            <a:ext cx="1008063" cy="863600"/>
            <a:chOff x="0" y="0"/>
            <a:chExt cx="635" cy="544"/>
          </a:xfrm>
        </p:grpSpPr>
        <p:sp>
          <p:nvSpPr>
            <p:cNvPr id="27685" name="AutoShape 37"/>
            <p:cNvSpPr>
              <a:spLocks noChangeArrowheads="1"/>
            </p:cNvSpPr>
            <p:nvPr/>
          </p:nvSpPr>
          <p:spPr bwMode="auto">
            <a:xfrm>
              <a:off x="0" y="0"/>
              <a:ext cx="635" cy="54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57150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686" name="Text Box 38"/>
            <p:cNvSpPr txBox="1">
              <a:spLocks noChangeArrowheads="1"/>
            </p:cNvSpPr>
            <p:nvPr/>
          </p:nvSpPr>
          <p:spPr bwMode="auto">
            <a:xfrm>
              <a:off x="0" y="136"/>
              <a:ext cx="3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>
                  <a:solidFill>
                    <a:srgbClr val="000000"/>
                  </a:solidFill>
                </a:rPr>
                <a:t>10</a:t>
              </a:r>
            </a:p>
          </p:txBody>
        </p:sp>
      </p:grp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2843213" y="1412875"/>
            <a:ext cx="4176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</a:rPr>
              <a:t>X+10=20+10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3276600" y="1989138"/>
            <a:ext cx="3529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</a:rPr>
              <a:t>X+10</a:t>
            </a:r>
            <a:r>
              <a:rPr lang="en-US" sz="3200" b="1">
                <a:solidFill>
                  <a:srgbClr val="FF0000"/>
                </a:solidFill>
              </a:rPr>
              <a:t>-10</a:t>
            </a:r>
            <a:r>
              <a:rPr lang="en-US" sz="3200" b="1">
                <a:solidFill>
                  <a:srgbClr val="000000"/>
                </a:solidFill>
              </a:rPr>
              <a:t>=20</a:t>
            </a:r>
            <a:r>
              <a:rPr lang="en-US" sz="3200" b="1">
                <a:solidFill>
                  <a:srgbClr val="FF0000"/>
                </a:solidFill>
              </a:rPr>
              <a:t>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7" grpId="0" autoUpdateAnimBg="0"/>
      <p:bldP spid="276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0825" y="2349500"/>
            <a:ext cx="8785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等式两边</a:t>
            </a:r>
            <a:r>
              <a:rPr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同时</a:t>
            </a:r>
            <a:r>
              <a:rPr lang="zh-CN" altLang="en-US" sz="6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减去</a:t>
            </a:r>
            <a:r>
              <a:rPr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同一个数</a:t>
            </a:r>
            <a:r>
              <a:rPr lang="en-US" sz="6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60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等式仍然成立。</a:t>
            </a:r>
          </a:p>
        </p:txBody>
      </p:sp>
      <p:sp>
        <p:nvSpPr>
          <p:cNvPr id="28675" name="WordArt 3"/>
          <p:cNvSpPr>
            <a:spLocks noChangeArrowheads="1" noChangeShapeType="1"/>
          </p:cNvSpPr>
          <p:nvPr/>
        </p:nvSpPr>
        <p:spPr bwMode="auto">
          <a:xfrm rot="21575034">
            <a:off x="5181600" y="228600"/>
            <a:ext cx="3733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4361"/>
              </a:avLst>
            </a:prstTxWarp>
            <a:scene3d>
              <a:camera prst="legacyPerspectiveBottomRight">
                <a:rot lat="0" lon="21239999" rev="0"/>
              </a:camera>
              <a:lightRig rig="legacyFlat1" dir="r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>
                <a:ln w="9525">
                  <a:rou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24966"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感悟与反思</a:t>
            </a:r>
          </a:p>
        </p:txBody>
      </p:sp>
      <p:sp>
        <p:nvSpPr>
          <p:cNvPr id="286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11863" y="5516563"/>
            <a:ext cx="2808287" cy="9366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1908175" y="260350"/>
            <a:ext cx="4679950" cy="3313113"/>
          </a:xfrm>
          <a:prstGeom prst="ellipse">
            <a:avLst/>
          </a:prstGeom>
          <a:solidFill>
            <a:srgbClr val="DDDDDD"/>
          </a:solidFill>
          <a:ln w="25400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38338" y="1314450"/>
            <a:ext cx="4422775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>
              <a:solidFill>
                <a:srgbClr val="000000"/>
              </a:solidFill>
              <a:ea typeface="楷体_GB2312" pitchFamily="1" charset="-122"/>
            </a:endParaRPr>
          </a:p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ea typeface="楷体_GB2312" pitchFamily="1" charset="-122"/>
              </a:rPr>
              <a:t>600+x-600=860-600 </a:t>
            </a:r>
          </a:p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ea typeface="楷体_GB2312" pitchFamily="1" charset="-122"/>
              </a:rPr>
              <a:t>       x=260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835150" y="4941888"/>
            <a:ext cx="5761038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11313" y="828675"/>
            <a:ext cx="4899025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00"/>
                </a:solidFill>
                <a:ea typeface="楷体_GB2312" pitchFamily="1" charset="-122"/>
              </a:rPr>
              <a:t>     </a:t>
            </a:r>
            <a:r>
              <a:rPr lang="zh-CN" altLang="en-US" sz="2800" b="1">
                <a:solidFill>
                  <a:srgbClr val="000000"/>
                </a:solidFill>
                <a:ea typeface="楷体_GB2312" pitchFamily="1" charset="-122"/>
              </a:rPr>
              <a:t>设大约增加了</a:t>
            </a:r>
            <a:r>
              <a:rPr lang="en-US" sz="2800" b="1">
                <a:solidFill>
                  <a:srgbClr val="000000"/>
                </a:solidFill>
                <a:ea typeface="楷体_GB2312" pitchFamily="1" charset="-122"/>
              </a:rPr>
              <a:t>x</a:t>
            </a:r>
            <a:r>
              <a:rPr lang="zh-CN" altLang="en-US" sz="2800" b="1">
                <a:solidFill>
                  <a:srgbClr val="000000"/>
                </a:solidFill>
                <a:ea typeface="楷体_GB2312" pitchFamily="1" charset="-122"/>
              </a:rPr>
              <a:t>只黔金丝猴</a:t>
            </a:r>
            <a:r>
              <a:rPr lang="en-US" sz="2800">
                <a:solidFill>
                  <a:srgbClr val="000000"/>
                </a:solidFill>
                <a:ea typeface="楷体_GB2312" pitchFamily="1" charset="-122"/>
              </a:rPr>
              <a:t>.</a:t>
            </a:r>
          </a:p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0000"/>
                </a:solidFill>
                <a:ea typeface="楷体_GB2312" pitchFamily="1" charset="-122"/>
              </a:rPr>
              <a:t>600+x=860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47813" y="700088"/>
            <a:ext cx="1095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ea typeface="楷体_GB2312" pitchFamily="1" charset="-122"/>
              </a:rPr>
              <a:t>解：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47813" y="0"/>
            <a:ext cx="1557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66"/>
                </a:solidFill>
                <a:ea typeface="黑体" panose="02010609060101010101" pitchFamily="49" charset="-122"/>
              </a:rPr>
              <a:t>解方程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476374" y="3890963"/>
            <a:ext cx="1552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000000"/>
                </a:solidFill>
                <a:ea typeface="楷体_GB2312" pitchFamily="1" charset="-122"/>
              </a:rPr>
              <a:t>检验：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411413" y="3933825"/>
            <a:ext cx="3455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楷体_GB2312" pitchFamily="1" charset="-122"/>
              </a:rPr>
              <a:t>方程左边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=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600+x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213225" y="4421188"/>
            <a:ext cx="165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=600+260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211638" y="4929188"/>
            <a:ext cx="917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=860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211638" y="5394325"/>
            <a:ext cx="181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=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方程右边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741363" y="5805488"/>
            <a:ext cx="6710957" cy="108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所以，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=260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是方程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600+x=860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的解。</a:t>
            </a:r>
          </a:p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答：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2004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年比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1993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年大约增加了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260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1" charset="-122"/>
              </a:rPr>
              <a:t>只。</a:t>
            </a:r>
          </a:p>
        </p:txBody>
      </p:sp>
      <p:grpSp>
        <p:nvGrpSpPr>
          <p:cNvPr id="29710" name="Group 14"/>
          <p:cNvGrpSpPr/>
          <p:nvPr/>
        </p:nvGrpSpPr>
        <p:grpSpPr bwMode="auto">
          <a:xfrm>
            <a:off x="2700338" y="3357563"/>
            <a:ext cx="1871662" cy="533400"/>
            <a:chOff x="0" y="0"/>
            <a:chExt cx="1014" cy="3479"/>
          </a:xfrm>
        </p:grpSpPr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0" y="93"/>
              <a:ext cx="1014" cy="3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fontAlgn="base" hangingPunct="0"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Marlett" pitchFamily="2" charset="2"/>
                  <a:ea typeface="楷体_GB2312" pitchFamily="1" charset="-122"/>
                </a:rPr>
                <a:t>方程的解</a:t>
              </a:r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 flipV="1">
              <a:off x="771" y="0"/>
              <a:ext cx="0" cy="18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utoUpdateAnimBg="0"/>
      <p:bldP spid="29700" grpId="0" animBg="1"/>
      <p:bldP spid="29701" grpId="0" autoUpdateAnimBg="0"/>
      <p:bldP spid="29702" grpId="0" autoUpdateAnimBg="0"/>
      <p:bldP spid="29703" grpId="0" autoUpdateAnimBg="0"/>
      <p:bldP spid="29704" grpId="0" autoUpdateAnimBg="0"/>
      <p:bldP spid="29705" grpId="0" autoUpdateAnimBg="0"/>
      <p:bldP spid="29706" grpId="0" autoUpdateAnimBg="0"/>
      <p:bldP spid="29707" grpId="0" autoUpdateAnimBg="0"/>
      <p:bldP spid="29708" grpId="0" autoUpdateAnimBg="0"/>
      <p:bldP spid="2970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/>
          </p:cNvSpPr>
          <p:nvPr/>
        </p:nvSpPr>
        <p:spPr bwMode="auto">
          <a:xfrm rot="21575034">
            <a:off x="5181600" y="1552575"/>
            <a:ext cx="3733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4361"/>
              </a:avLst>
            </a:prstTxWarp>
            <a:scene3d>
              <a:camera prst="legacyPerspectiveBottomRight">
                <a:rot lat="0" lon="21239999" rev="0"/>
              </a:camera>
              <a:lightRig rig="legacyFlat1" dir="r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ln w="9525">
                  <a:rou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24966"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感悟与反思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0085" y="3125053"/>
            <a:ext cx="91424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66"/>
                </a:solidFill>
                <a:ea typeface="楷体_GB2312" pitchFamily="1" charset="-122"/>
              </a:rPr>
              <a:t>使方程左右两边相等的未知数的值，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66"/>
                </a:solidFill>
                <a:ea typeface="楷体_GB2312" pitchFamily="1" charset="-122"/>
              </a:rPr>
              <a:t>叫做</a:t>
            </a:r>
            <a:r>
              <a:rPr lang="zh-CN" altLang="en-US" sz="4000" b="1" dirty="0">
                <a:solidFill>
                  <a:srgbClr val="009999"/>
                </a:solidFill>
                <a:ea typeface="楷体_GB2312" pitchFamily="1" charset="-122"/>
              </a:rPr>
              <a:t>方程的解</a:t>
            </a:r>
            <a:r>
              <a:rPr lang="zh-CN" altLang="en-US" sz="4000" b="1" dirty="0">
                <a:solidFill>
                  <a:srgbClr val="FF0066"/>
                </a:solidFill>
                <a:ea typeface="楷体_GB2312" pitchFamily="1" charset="-122"/>
              </a:rPr>
              <a:t>。求方程的解的过程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66"/>
                </a:solidFill>
                <a:ea typeface="楷体_GB2312" pitchFamily="1" charset="-122"/>
              </a:rPr>
              <a:t>叫做</a:t>
            </a:r>
            <a:r>
              <a:rPr lang="zh-CN" altLang="en-US" sz="4000" b="1" dirty="0">
                <a:solidFill>
                  <a:srgbClr val="3399FF"/>
                </a:solidFill>
                <a:ea typeface="楷体_GB2312" pitchFamily="1" charset="-122"/>
              </a:rPr>
              <a:t>解方程</a:t>
            </a:r>
            <a:r>
              <a:rPr lang="zh-CN" altLang="en-US" sz="4000" b="1" dirty="0">
                <a:solidFill>
                  <a:srgbClr val="FF0066"/>
                </a:solidFill>
                <a:ea typeface="楷体_GB2312" pitchFamily="1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/>
          <p:nvPr/>
        </p:nvGrpSpPr>
        <p:grpSpPr bwMode="auto">
          <a:xfrm>
            <a:off x="191295" y="1122363"/>
            <a:ext cx="9144000" cy="5630863"/>
            <a:chOff x="0" y="0"/>
            <a:chExt cx="5760" cy="3547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248"/>
              <a:ext cx="5760" cy="3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1、下列式子中是方程的在括号里打“√”，不是方程的打“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×”</a:t>
              </a:r>
              <a:r>
                <a:rPr lang="zh-CN" alt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。</a:t>
              </a:r>
            </a:p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8-2x=2（     ）      2+4.5=6.5（     ）           3y-3=12（    ）</a:t>
              </a:r>
            </a:p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1.8a&gt;b（     ）     x÷1.2=9.6÷0.8（     ）   m+8=17 （   ）</a:t>
              </a:r>
            </a:p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2、填一填，解方程。</a:t>
              </a:r>
            </a:p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（1）</a:t>
              </a:r>
              <a:r>
                <a:rPr 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zh-CN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x+6 =19             （2）	</a:t>
              </a:r>
              <a:r>
                <a:rPr 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zh-CN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x-4 =8</a:t>
              </a:r>
            </a:p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解：x+6-（   ）=19-（   ）  解：x-4○（    ）=8○（   ）</a:t>
              </a:r>
            </a:p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x=（    ）                                 x =（     ）</a:t>
              </a:r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1292" y="0"/>
              <a:ext cx="331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第一层：</a:t>
              </a:r>
              <a:r>
                <a:rPr lang="zh-CN" alt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基本练习</a:t>
              </a:r>
            </a:p>
          </p:txBody>
        </p:sp>
      </p:grp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04182" y="2419351"/>
            <a:ext cx="576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775620" y="3354388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944270" y="2490788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520532" y="3282951"/>
            <a:ext cx="574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257382" y="2635251"/>
            <a:ext cx="64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041482" y="3282951"/>
            <a:ext cx="64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783682" y="6162676"/>
            <a:ext cx="863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  </a:t>
            </a:r>
            <a:r>
              <a:rPr lang="en-US" sz="2800" b="1">
                <a:solidFill>
                  <a:srgbClr val="FF0000"/>
                </a:solidFill>
              </a:rPr>
              <a:t>13 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392195" y="6162676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  </a:t>
            </a:r>
            <a:r>
              <a:rPr lang="en-US" sz="28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775620" y="551497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359945" y="551497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376070" y="551497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+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023770" y="551497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4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104857" y="5514976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+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752557" y="5514976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4</a:t>
            </a: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  <p:bldP spid="31750" grpId="0" autoUpdateAnimBg="0"/>
      <p:bldP spid="31751" grpId="0" autoUpdateAnimBg="0"/>
      <p:bldP spid="31752" grpId="0" autoUpdateAnimBg="0"/>
      <p:bldP spid="31753" grpId="0" autoUpdateAnimBg="0"/>
      <p:bldP spid="31754" grpId="0" autoUpdateAnimBg="0"/>
      <p:bldP spid="31755" grpId="0" bldLvl="0" autoUpdateAnimBg="0"/>
      <p:bldP spid="31756" grpId="0" bldLvl="0" autoUpdateAnimBg="0"/>
      <p:bldP spid="31757" grpId="0" autoUpdateAnimBg="0"/>
      <p:bldP spid="31758" grpId="0" autoUpdateAnimBg="0"/>
      <p:bldP spid="31759" grpId="0" autoUpdateAnimBg="0"/>
      <p:bldP spid="31760" grpId="0" autoUpdateAnimBg="0"/>
      <p:bldP spid="31761" grpId="0" autoUpdateAnimBg="0"/>
      <p:bldP spid="317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70913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82414" y="1627188"/>
            <a:ext cx="7920038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55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解方程。</a:t>
            </a:r>
          </a:p>
          <a:p>
            <a:pPr indent="355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x+3=7                          x-12=26</a:t>
            </a:r>
          </a:p>
          <a:p>
            <a:pPr indent="355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</a:p>
          <a:p>
            <a:pPr indent="355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验算：                       验算：</a:t>
            </a:r>
          </a:p>
          <a:p>
            <a:pPr indent="355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22277" y="1266826"/>
            <a:ext cx="45354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第二层：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综合练习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-752475" y="2349500"/>
            <a:ext cx="546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解：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zh-CN" altLang="en-US" sz="2400" dirty="0">
                <a:solidFill>
                  <a:srgbClr val="FF0000"/>
                </a:solidFill>
              </a:rPr>
              <a:t>＋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－</a:t>
            </a:r>
            <a:r>
              <a:rPr lang="en-US" sz="2400" dirty="0">
                <a:solidFill>
                  <a:srgbClr val="FF0000"/>
                </a:solidFill>
              </a:rPr>
              <a:t>3=7 </a:t>
            </a:r>
            <a:r>
              <a:rPr lang="zh-CN" altLang="en-US" sz="2400" dirty="0">
                <a:solidFill>
                  <a:srgbClr val="FF0000"/>
                </a:solidFill>
              </a:rPr>
              <a:t>－</a:t>
            </a:r>
            <a:r>
              <a:rPr lang="en-US" sz="2400" dirty="0">
                <a:solidFill>
                  <a:srgbClr val="FF0000"/>
                </a:solidFill>
              </a:rPr>
              <a:t>3 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01552" y="400208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X=4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19264" y="3498851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</a:rPr>
              <a:t>       解：x</a:t>
            </a:r>
            <a:r>
              <a:rPr lang="zh-CN" altLang="en-US">
                <a:solidFill>
                  <a:srgbClr val="FF0000"/>
                </a:solidFill>
              </a:rPr>
              <a:t>－</a:t>
            </a:r>
            <a:r>
              <a:rPr lang="zh-CN" altLang="en-US" sz="2400">
                <a:solidFill>
                  <a:srgbClr val="FF0000"/>
                </a:solidFill>
              </a:rPr>
              <a:t>12</a:t>
            </a:r>
            <a:r>
              <a:rPr lang="zh-CN" altLang="en-US">
                <a:solidFill>
                  <a:srgbClr val="FF0000"/>
                </a:solidFill>
              </a:rPr>
              <a:t>＋</a:t>
            </a:r>
            <a:r>
              <a:rPr lang="zh-CN" altLang="en-US" sz="2400">
                <a:solidFill>
                  <a:srgbClr val="FF0000"/>
                </a:solidFill>
              </a:rPr>
              <a:t>12=26 </a:t>
            </a:r>
            <a:r>
              <a:rPr lang="zh-CN" altLang="en-US">
                <a:solidFill>
                  <a:srgbClr val="FF0000"/>
                </a:solidFill>
              </a:rPr>
              <a:t>＋</a:t>
            </a:r>
            <a:r>
              <a:rPr lang="zh-CN" altLang="en-US" sz="2400">
                <a:solidFill>
                  <a:srgbClr val="FF0000"/>
                </a:solidFill>
              </a:rPr>
              <a:t>12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19489" y="400208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</a:rPr>
              <a:t>X=38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8195" y="4651376"/>
            <a:ext cx="43497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FF0000"/>
                </a:solidFill>
              </a:rPr>
              <a:t>                       方程左边</a:t>
            </a:r>
            <a:r>
              <a:rPr lang="en-US" sz="1900" b="1" dirty="0">
                <a:solidFill>
                  <a:srgbClr val="FF0000"/>
                </a:solidFill>
              </a:rPr>
              <a:t>=x</a:t>
            </a:r>
            <a:r>
              <a:rPr lang="zh-CN" altLang="en-US" sz="1900" b="1" dirty="0">
                <a:solidFill>
                  <a:srgbClr val="FF0000"/>
                </a:solidFill>
              </a:rPr>
              <a:t>＋</a:t>
            </a:r>
            <a:r>
              <a:rPr lang="en-US" sz="1900" b="1" dirty="0">
                <a:solidFill>
                  <a:srgbClr val="FF0000"/>
                </a:solidFill>
              </a:rPr>
              <a:t>3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FF0000"/>
                </a:solidFill>
              </a:rPr>
              <a:t>                                      =4</a:t>
            </a:r>
            <a:r>
              <a:rPr lang="zh-CN" altLang="en-US" sz="1900" b="1" dirty="0">
                <a:solidFill>
                  <a:srgbClr val="FF0000"/>
                </a:solidFill>
              </a:rPr>
              <a:t>＋</a:t>
            </a:r>
            <a:r>
              <a:rPr lang="en-US" sz="1900" b="1" dirty="0">
                <a:solidFill>
                  <a:srgbClr val="FF0000"/>
                </a:solidFill>
              </a:rPr>
              <a:t>3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FF0000"/>
                </a:solidFill>
              </a:rPr>
              <a:t>                                =7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FF0000"/>
                </a:solidFill>
              </a:rPr>
              <a:t>                                             =</a:t>
            </a:r>
            <a:r>
              <a:rPr lang="zh-CN" altLang="en-US" sz="1900" b="1" dirty="0">
                <a:solidFill>
                  <a:srgbClr val="FF0000"/>
                </a:solidFill>
              </a:rPr>
              <a:t>方程右边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FF0000"/>
                </a:solidFill>
              </a:rPr>
              <a:t>             所以，</a:t>
            </a:r>
            <a:r>
              <a:rPr lang="en-US" sz="1900" b="1" dirty="0">
                <a:solidFill>
                  <a:srgbClr val="FF0000"/>
                </a:solidFill>
              </a:rPr>
              <a:t>x=4</a:t>
            </a:r>
            <a:r>
              <a:rPr lang="zh-CN" altLang="en-US" sz="1900" b="1" dirty="0">
                <a:solidFill>
                  <a:srgbClr val="FF0000"/>
                </a:solidFill>
              </a:rPr>
              <a:t>是方程</a:t>
            </a:r>
            <a:r>
              <a:rPr lang="en-US" sz="1900" b="1" dirty="0">
                <a:solidFill>
                  <a:srgbClr val="FF0000"/>
                </a:solidFill>
              </a:rPr>
              <a:t>x</a:t>
            </a:r>
            <a:r>
              <a:rPr lang="zh-CN" altLang="en-US" sz="1900" b="1" dirty="0">
                <a:solidFill>
                  <a:srgbClr val="FF0000"/>
                </a:solidFill>
              </a:rPr>
              <a:t>＋</a:t>
            </a:r>
            <a:r>
              <a:rPr lang="en-US" sz="1900" b="1" dirty="0">
                <a:solidFill>
                  <a:srgbClr val="FF0000"/>
                </a:solidFill>
              </a:rPr>
              <a:t>3=7</a:t>
            </a:r>
            <a:r>
              <a:rPr lang="zh-CN" altLang="en-US" sz="1900" b="1" dirty="0">
                <a:solidFill>
                  <a:srgbClr val="FF0000"/>
                </a:solidFill>
              </a:rPr>
              <a:t>的解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743227" y="4651376"/>
            <a:ext cx="4032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FF0000"/>
                </a:solidFill>
              </a:rPr>
              <a:t>         方程左边=x</a:t>
            </a:r>
            <a:r>
              <a:rPr lang="zh-CN" altLang="en-US" b="1" dirty="0">
                <a:solidFill>
                  <a:srgbClr val="FF0000"/>
                </a:solidFill>
              </a:rPr>
              <a:t>－</a:t>
            </a:r>
            <a:r>
              <a:rPr lang="zh-CN" altLang="en-US" sz="1900" b="1" dirty="0">
                <a:solidFill>
                  <a:srgbClr val="FF0000"/>
                </a:solidFill>
              </a:rPr>
              <a:t>12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FF0000"/>
                </a:solidFill>
              </a:rPr>
              <a:t>    =38</a:t>
            </a:r>
            <a:r>
              <a:rPr lang="zh-CN" altLang="en-US" b="1" dirty="0">
                <a:solidFill>
                  <a:srgbClr val="FF0000"/>
                </a:solidFill>
              </a:rPr>
              <a:t>－</a:t>
            </a:r>
            <a:r>
              <a:rPr lang="zh-CN" altLang="en-US" sz="1900" b="1" dirty="0">
                <a:solidFill>
                  <a:srgbClr val="FF0000"/>
                </a:solidFill>
              </a:rPr>
              <a:t>12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FF0000"/>
                </a:solidFill>
              </a:rPr>
              <a:t>                        =26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FF0000"/>
                </a:solidFill>
              </a:rPr>
              <a:t>                         =方程右边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FF0000"/>
                </a:solidFill>
              </a:rPr>
              <a:t>所以，x=38是方程x</a:t>
            </a:r>
            <a:r>
              <a:rPr lang="en-US" b="1" dirty="0">
                <a:solidFill>
                  <a:srgbClr val="FF0000"/>
                </a:solidFill>
              </a:rPr>
              <a:t>－</a:t>
            </a:r>
            <a:r>
              <a:rPr lang="zh-CN" altLang="en-US" sz="1900" b="1" dirty="0">
                <a:solidFill>
                  <a:srgbClr val="FF0000"/>
                </a:solidFill>
              </a:rPr>
              <a:t>12=26的解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  <p:bldP spid="32772" grpId="0" autoUpdateAnimBg="0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/>
          <p:nvPr/>
        </p:nvGrpSpPr>
        <p:grpSpPr bwMode="auto">
          <a:xfrm>
            <a:off x="415851" y="1370235"/>
            <a:ext cx="8353425" cy="3582988"/>
            <a:chOff x="0" y="246"/>
            <a:chExt cx="5262" cy="2257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0" y="683"/>
              <a:ext cx="5262" cy="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列出方程再解答。</a:t>
              </a:r>
            </a:p>
            <a:p>
              <a:pPr eaLnBrk="0" fontAlgn="base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市场运来苹果</a:t>
              </a:r>
              <a:r>
                <a: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千克，又运来</a:t>
              </a:r>
              <a:r>
                <a: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千克梨，运来的苹果和梨共重</a:t>
              </a:r>
              <a:r>
                <a: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120</a:t>
              </a: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千克。</a:t>
              </a:r>
            </a:p>
          </p:txBody>
        </p:sp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1001" y="246"/>
              <a:ext cx="331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4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第三层：</a:t>
              </a: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拓展练习</a:t>
              </a:r>
            </a:p>
          </p:txBody>
        </p:sp>
      </p:grp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34806" y="501196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50</a:t>
            </a:r>
            <a:r>
              <a:rPr lang="zh-CN" altLang="en-US" sz="2400" dirty="0">
                <a:solidFill>
                  <a:srgbClr val="FF0000"/>
                </a:solidFill>
              </a:rPr>
              <a:t>＋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zh-CN" altLang="en-US" sz="2400" dirty="0">
                <a:solidFill>
                  <a:srgbClr val="FF0000"/>
                </a:solidFill>
              </a:rPr>
              <a:t>＝</a:t>
            </a:r>
            <a:r>
              <a:rPr lang="en-US" sz="2400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082281" y="501196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解：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98181" y="5661248"/>
            <a:ext cx="50403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50</a:t>
            </a:r>
            <a:r>
              <a:rPr lang="zh-CN" altLang="en-US" sz="2400" dirty="0">
                <a:solidFill>
                  <a:srgbClr val="FF0000"/>
                </a:solidFill>
              </a:rPr>
              <a:t>＋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zh-CN" altLang="en-US" sz="2400" dirty="0">
                <a:solidFill>
                  <a:srgbClr val="FF0000"/>
                </a:solidFill>
              </a:rPr>
              <a:t>－</a:t>
            </a:r>
            <a:r>
              <a:rPr lang="en-US" sz="2400" dirty="0">
                <a:solidFill>
                  <a:srgbClr val="FF0000"/>
                </a:solidFill>
              </a:rPr>
              <a:t>50</a:t>
            </a:r>
            <a:r>
              <a:rPr lang="zh-CN" altLang="en-US" sz="2400" dirty="0">
                <a:solidFill>
                  <a:srgbClr val="FF0000"/>
                </a:solidFill>
              </a:rPr>
              <a:t>＝</a:t>
            </a:r>
            <a:r>
              <a:rPr lang="en-US" sz="2400" dirty="0">
                <a:solidFill>
                  <a:srgbClr val="FF0000"/>
                </a:solidFill>
              </a:rPr>
              <a:t>120</a:t>
            </a:r>
            <a:r>
              <a:rPr lang="zh-CN" altLang="en-US" sz="2400" dirty="0">
                <a:solidFill>
                  <a:srgbClr val="FF0000"/>
                </a:solidFill>
              </a:rPr>
              <a:t>－</a:t>
            </a:r>
            <a:r>
              <a:rPr lang="en-US" sz="2400" dirty="0">
                <a:solidFill>
                  <a:srgbClr val="FF0000"/>
                </a:solidFill>
              </a:rPr>
              <a:t>50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      x</a:t>
            </a:r>
            <a:r>
              <a:rPr lang="zh-CN" altLang="en-US" sz="2400" dirty="0">
                <a:solidFill>
                  <a:srgbClr val="FF0000"/>
                </a:solidFill>
              </a:rPr>
              <a:t>＝</a:t>
            </a:r>
            <a:r>
              <a:rPr lang="en-US" sz="2400" dirty="0">
                <a:solidFill>
                  <a:srgbClr val="FF0000"/>
                </a:solidFill>
              </a:rPr>
              <a:t>70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8" grpId="0" autoUpdateAnimBg="0"/>
      <p:bldP spid="337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/>
          </p:cNvSpPr>
          <p:nvPr/>
        </p:nvSpPr>
        <p:spPr bwMode="auto">
          <a:xfrm>
            <a:off x="2018581" y="2348880"/>
            <a:ext cx="5256584" cy="15561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FFFFFF"/>
                </a:solidFill>
                <a:effectLst>
                  <a:outerShdw dist="38100" algn="ctr" rotWithShape="0">
                    <a:srgbClr val="B2B2B2">
                      <a:alpha val="78999"/>
                    </a:srgbClr>
                  </a:outerShdw>
                </a:effectLst>
                <a:latin typeface="宋体" panose="02010600030101010101" pitchFamily="2" charset="-122"/>
              </a:rPr>
              <a:t>第三部分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457200"/>
            <a:ext cx="7924800" cy="6019800"/>
          </a:xfrm>
          <a:prstGeom prst="rect">
            <a:avLst/>
          </a:prstGeom>
          <a:noFill/>
          <a:ln w="57150" cap="sq">
            <a:solidFill>
              <a:srgbClr val="33CCFF"/>
            </a:solidFill>
            <a:miter lim="800000"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1905000"/>
          </a:xfrm>
        </p:spPr>
        <p:txBody>
          <a:bodyPr/>
          <a:lstStyle/>
          <a:p>
            <a:r>
              <a:rPr lang="zh-CN" altLang="en-US" sz="6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先说一说方程中</a:t>
            </a:r>
            <a:r>
              <a:rPr lang="zh-CN" altLang="en-US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Ｘ</a:t>
            </a:r>
            <a:r>
              <a:rPr lang="zh-CN" altLang="en-US" sz="6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表示什么数，再求解：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4572000" cy="4114800"/>
          </a:xfrm>
        </p:spPr>
        <p:txBody>
          <a:bodyPr/>
          <a:lstStyle/>
          <a:p>
            <a:r>
              <a:rPr lang="zh-CN" altLang="en-US" sz="6000" b="1" dirty="0">
                <a:solidFill>
                  <a:srgbClr val="FFFF99"/>
                </a:solidFill>
              </a:rPr>
              <a:t>  </a:t>
            </a:r>
            <a:r>
              <a:rPr lang="zh-CN" altLang="en-US" sz="6000" b="1" dirty="0">
                <a:solidFill>
                  <a:srgbClr val="3366FF"/>
                </a:solidFill>
              </a:rPr>
              <a:t> </a:t>
            </a:r>
            <a:r>
              <a:rPr lang="en-US" altLang="zh-CN" sz="5400" b="1" dirty="0">
                <a:solidFill>
                  <a:srgbClr val="3366FF"/>
                </a:solidFill>
              </a:rPr>
              <a:t>40</a:t>
            </a:r>
            <a:r>
              <a:rPr lang="zh-CN" altLang="en-US" sz="5400" b="1" dirty="0">
                <a:solidFill>
                  <a:srgbClr val="3366FF"/>
                </a:solidFill>
              </a:rPr>
              <a:t>－</a:t>
            </a:r>
            <a:r>
              <a:rPr lang="en-US" altLang="zh-CN" sz="5400" b="1" dirty="0">
                <a:solidFill>
                  <a:srgbClr val="FF0000"/>
                </a:solidFill>
              </a:rPr>
              <a:t>X</a:t>
            </a:r>
            <a:r>
              <a:rPr lang="en-US" altLang="zh-CN" sz="5400" b="1" dirty="0">
                <a:solidFill>
                  <a:srgbClr val="3366FF"/>
                </a:solidFill>
              </a:rPr>
              <a:t> = 4</a:t>
            </a:r>
          </a:p>
          <a:p>
            <a:r>
              <a:rPr lang="en-US" altLang="zh-CN" sz="5400" b="1" dirty="0">
                <a:solidFill>
                  <a:srgbClr val="FFFF99"/>
                </a:solidFill>
              </a:rPr>
              <a:t>   </a:t>
            </a:r>
            <a:r>
              <a:rPr lang="en-US" altLang="zh-CN" sz="5400" b="1" dirty="0">
                <a:solidFill>
                  <a:srgbClr val="FF0000"/>
                </a:solidFill>
              </a:rPr>
              <a:t>X</a:t>
            </a:r>
            <a:r>
              <a:rPr lang="en-US" altLang="zh-CN" sz="5400" b="1" dirty="0">
                <a:solidFill>
                  <a:srgbClr val="3366FF"/>
                </a:solidFill>
              </a:rPr>
              <a:t> + 18 =30</a:t>
            </a:r>
          </a:p>
          <a:p>
            <a:r>
              <a:rPr lang="en-US" altLang="zh-CN" sz="5400" b="1" dirty="0">
                <a:solidFill>
                  <a:srgbClr val="FFFF99"/>
                </a:solidFill>
              </a:rPr>
              <a:t>   </a:t>
            </a:r>
            <a:r>
              <a:rPr lang="en-US" altLang="zh-CN" sz="5400" b="1" dirty="0">
                <a:solidFill>
                  <a:srgbClr val="3366FF"/>
                </a:solidFill>
              </a:rPr>
              <a:t>0.3 </a:t>
            </a:r>
            <a:r>
              <a:rPr lang="en-US" altLang="zh-CN" sz="5400" b="1" dirty="0">
                <a:solidFill>
                  <a:srgbClr val="3366FF"/>
                </a:solidFill>
                <a:sym typeface="Symbol" panose="05050102010706020507" pitchFamily="18" charset="2"/>
              </a:rPr>
              <a:t></a:t>
            </a:r>
            <a:r>
              <a:rPr lang="en-US" altLang="zh-CN" sz="5400" b="1" dirty="0">
                <a:solidFill>
                  <a:srgbClr val="3366FF"/>
                </a:solidFill>
              </a:rPr>
              <a:t> </a:t>
            </a:r>
            <a:r>
              <a:rPr lang="en-US" altLang="zh-CN" sz="5400" b="1" dirty="0">
                <a:solidFill>
                  <a:srgbClr val="FF0000"/>
                </a:solidFill>
              </a:rPr>
              <a:t>X</a:t>
            </a:r>
            <a:r>
              <a:rPr lang="en-US" altLang="zh-CN" sz="5400" b="1" dirty="0">
                <a:solidFill>
                  <a:srgbClr val="3366FF"/>
                </a:solidFill>
              </a:rPr>
              <a:t>= 3</a:t>
            </a:r>
          </a:p>
          <a:p>
            <a:r>
              <a:rPr lang="en-US" altLang="zh-CN" sz="5400" b="1" dirty="0">
                <a:solidFill>
                  <a:srgbClr val="FFFF99"/>
                </a:solidFill>
              </a:rPr>
              <a:t>         </a:t>
            </a:r>
            <a:r>
              <a:rPr lang="en-US" altLang="zh-CN" sz="5400" b="1" dirty="0">
                <a:solidFill>
                  <a:srgbClr val="3366FF"/>
                </a:solidFill>
              </a:rPr>
              <a:t>4</a:t>
            </a:r>
            <a:r>
              <a:rPr lang="en-US" altLang="zh-CN" sz="5400" b="1" dirty="0">
                <a:solidFill>
                  <a:srgbClr val="FF0000"/>
                </a:solidFill>
              </a:rPr>
              <a:t>X</a:t>
            </a:r>
            <a:r>
              <a:rPr lang="en-US" altLang="zh-CN" sz="5400" b="1" dirty="0">
                <a:solidFill>
                  <a:srgbClr val="FFFF99"/>
                </a:solidFill>
              </a:rPr>
              <a:t> </a:t>
            </a:r>
            <a:r>
              <a:rPr lang="en-US" altLang="zh-CN" sz="5400" b="1" dirty="0">
                <a:solidFill>
                  <a:srgbClr val="3366FF"/>
                </a:solidFill>
              </a:rPr>
              <a:t>= 2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019800" y="3733800"/>
          <a:ext cx="2166938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2166620" imgH="2287270" progId="MS_ClipArt_Gallery.2">
                  <p:embed/>
                </p:oleObj>
              </mc:Choice>
              <mc:Fallback>
                <p:oleObj r:id="rId3" imgW="2166620" imgH="2287270" progId="MS_ClipArt_Gallery.2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33800"/>
                        <a:ext cx="2166938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11430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996633"/>
                </a:solidFill>
                <a:ea typeface="黑体" panose="02010609060101010101" pitchFamily="49" charset="-122"/>
              </a:rPr>
              <a:t>看图列方程</a:t>
            </a:r>
            <a:r>
              <a:rPr lang="en-US" altLang="zh-CN" sz="5400" b="1">
                <a:solidFill>
                  <a:srgbClr val="996633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5400" b="1">
                <a:solidFill>
                  <a:srgbClr val="996633"/>
                </a:solidFill>
                <a:ea typeface="黑体" panose="02010609060101010101" pitchFamily="49" charset="-122"/>
              </a:rPr>
              <a:t>再求方程的。</a:t>
            </a: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441700" y="1851025"/>
          <a:ext cx="18415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2286635" imgH="1501775" progId="MS_ClipArt_Gallery.2">
                  <p:embed/>
                </p:oleObj>
              </mc:Choice>
              <mc:Fallback>
                <p:oleObj r:id="rId3" imgW="2286635" imgH="1501775" progId="MS_ClipArt_Gallery.2">
                  <p:embed/>
                  <p:pic>
                    <p:nvPicPr>
                      <p:cNvPr id="0" name="图片 20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851025"/>
                        <a:ext cx="18415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133600" y="1219200"/>
          <a:ext cx="17526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5" imgW="2286635" imgH="1501775" progId="MS_ClipArt_Gallery.2">
                  <p:embed/>
                </p:oleObj>
              </mc:Choice>
              <mc:Fallback>
                <p:oleObj r:id="rId5" imgW="2286635" imgH="1501775" progId="MS_ClipArt_Gallery.2">
                  <p:embed/>
                  <p:pic>
                    <p:nvPicPr>
                      <p:cNvPr id="0" name="图片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19200"/>
                        <a:ext cx="175260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33400" y="1981200"/>
          <a:ext cx="16002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6" imgW="2286635" imgH="1501775" progId="MS_ClipArt_Gallery.2">
                  <p:embed/>
                </p:oleObj>
              </mc:Choice>
              <mc:Fallback>
                <p:oleObj r:id="rId6" imgW="2286635" imgH="1501775" progId="MS_ClipArt_Gallery.2">
                  <p:embed/>
                  <p:pic>
                    <p:nvPicPr>
                      <p:cNvPr id="0" name="图片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160020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019800" y="1219200"/>
            <a:ext cx="228600" cy="2133600"/>
          </a:xfrm>
          <a:prstGeom prst="upArrow">
            <a:avLst>
              <a:gd name="adj1" fmla="val 50000"/>
              <a:gd name="adj2" fmla="val 233333"/>
            </a:avLst>
          </a:prstGeom>
          <a:solidFill>
            <a:srgbClr val="854943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553200" y="1219200"/>
            <a:ext cx="228600" cy="2133600"/>
          </a:xfrm>
          <a:prstGeom prst="upArrow">
            <a:avLst>
              <a:gd name="adj1" fmla="val 50000"/>
              <a:gd name="adj2" fmla="val 233333"/>
            </a:avLst>
          </a:prstGeom>
          <a:solidFill>
            <a:srgbClr val="854943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7696200" y="1524000"/>
            <a:ext cx="228600" cy="2133600"/>
          </a:xfrm>
          <a:prstGeom prst="upArrow">
            <a:avLst>
              <a:gd name="adj1" fmla="val 50000"/>
              <a:gd name="adj2" fmla="val 233333"/>
            </a:avLst>
          </a:prstGeom>
          <a:solidFill>
            <a:srgbClr val="854943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7239000" y="1524000"/>
            <a:ext cx="228600" cy="2133600"/>
          </a:xfrm>
          <a:prstGeom prst="upArrow">
            <a:avLst>
              <a:gd name="adj1" fmla="val 50000"/>
              <a:gd name="adj2" fmla="val 233333"/>
            </a:avLst>
          </a:prstGeom>
          <a:solidFill>
            <a:srgbClr val="854943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019800" y="1752600"/>
            <a:ext cx="228600" cy="1600200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553200" y="1752600"/>
            <a:ext cx="228600" cy="1600200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7239000" y="2057400"/>
            <a:ext cx="228600" cy="1600200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696200" y="2057400"/>
            <a:ext cx="228600" cy="1600200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04800" y="1600200"/>
            <a:ext cx="441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000">
                <a:solidFill>
                  <a:srgbClr val="99CC00"/>
                </a:solidFill>
                <a:ea typeface="黑体" panose="02010609060101010101" pitchFamily="49" charset="-122"/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9" name="AutoShape 15"/>
          <p:cNvSpPr/>
          <p:nvPr/>
        </p:nvSpPr>
        <p:spPr bwMode="auto">
          <a:xfrm rot="16183627">
            <a:off x="4267200" y="685800"/>
            <a:ext cx="381000" cy="6629400"/>
          </a:xfrm>
          <a:prstGeom prst="leftBrace">
            <a:avLst>
              <a:gd name="adj1" fmla="val 145000"/>
              <a:gd name="adj2" fmla="val 50000"/>
            </a:avLst>
          </a:prstGeom>
          <a:noFill/>
          <a:ln w="5715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048000" y="4038600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540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支铅笔</a:t>
            </a:r>
          </a:p>
        </p:txBody>
      </p:sp>
      <p:sp>
        <p:nvSpPr>
          <p:cNvPr id="36881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2484438" y="5013325"/>
            <a:ext cx="5943600" cy="1219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6600" b="1">
                <a:solidFill>
                  <a:srgbClr val="FFFF99"/>
                </a:solidFill>
              </a:rPr>
              <a:t> </a:t>
            </a:r>
            <a:r>
              <a:rPr lang="en-US" altLang="zh-CN" sz="66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3X   +  4  =  40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1260475" y="2781300"/>
            <a:ext cx="492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333300"/>
                </a:solidFill>
                <a:ea typeface="黑体" panose="02010609060101010101" pitchFamily="49" charset="-122"/>
              </a:rPr>
              <a:t>x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683000" y="2908300"/>
            <a:ext cx="493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333300"/>
                </a:solidFill>
                <a:ea typeface="黑体" panose="02010609060101010101" pitchFamily="49" charset="-122"/>
              </a:rPr>
              <a:t>x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463800" y="2190750"/>
            <a:ext cx="49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333300"/>
                </a:solidFill>
                <a:ea typeface="黑体" panose="02010609060101010101" pitchFamily="49" charset="-122"/>
              </a:rPr>
              <a:t>x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build="p" autoUpdateAnimBg="0"/>
      <p:bldP spid="3688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268760"/>
            <a:ext cx="7315200" cy="1143000"/>
          </a:xfrm>
        </p:spPr>
        <p:txBody>
          <a:bodyPr/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3</a:t>
            </a:r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x</a:t>
            </a:r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 + 4 =40</a:t>
            </a:r>
            <a:endParaRPr lang="en-US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57200" y="304800"/>
          <a:ext cx="236220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2287270" imgH="1895475" progId="MS_ClipArt_Gallery.2">
                  <p:embed/>
                </p:oleObj>
              </mc:Choice>
              <mc:Fallback>
                <p:oleObj r:id="rId3" imgW="2287270" imgH="1895475" progId="MS_ClipArt_Gallery.2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2362200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2636912"/>
            <a:ext cx="7745413" cy="268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</a:extLst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你能把它转化成会解的方程吗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?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 </a:t>
            </a:r>
            <a:r>
              <a:rPr lang="en-US" altLang="zh-CN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pull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40768"/>
            <a:ext cx="8229600" cy="1219200"/>
          </a:xfrm>
        </p:spPr>
        <p:txBody>
          <a:bodyPr/>
          <a:lstStyle/>
          <a:p>
            <a:r>
              <a:rPr lang="zh-CN" altLang="en-US" sz="7200" dirty="0">
                <a:solidFill>
                  <a:schemeClr val="folHlink"/>
                </a:solidFill>
                <a:ea typeface="黑体" panose="02010609060101010101" pitchFamily="49" charset="-122"/>
              </a:rPr>
              <a:t>         </a:t>
            </a:r>
            <a:r>
              <a:rPr lang="zh-CN" altLang="en-US" sz="7200" u="sng" dirty="0">
                <a:solidFill>
                  <a:srgbClr val="FF000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8800" u="sng" dirty="0">
                <a:solidFill>
                  <a:srgbClr val="FF0000"/>
                </a:solidFill>
                <a:ea typeface="黑体" panose="02010609060101010101" pitchFamily="49" charset="-122"/>
              </a:rPr>
              <a:t>x</a:t>
            </a:r>
            <a:r>
              <a:rPr lang="zh-CN" altLang="en-US" sz="8000" dirty="0">
                <a:solidFill>
                  <a:srgbClr val="3366FF"/>
                </a:solidFill>
                <a:ea typeface="黑体" panose="02010609060101010101" pitchFamily="49" charset="-122"/>
              </a:rPr>
              <a:t>+4=40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04800" y="762000"/>
          <a:ext cx="16779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2287270" imgH="1895475" progId="MS_ClipArt_Gallery.2">
                  <p:embed/>
                </p:oleObj>
              </mc:Choice>
              <mc:Fallback>
                <p:oleObj r:id="rId3" imgW="2287270" imgH="1895475" progId="MS_ClipArt_Gallery.2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167798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FFFF99"/>
                </a:solidFill>
                <a:ea typeface="黑体" panose="02010609060101010101" pitchFamily="49" charset="-122"/>
              </a:rPr>
              <a:t>  </a:t>
            </a:r>
            <a:r>
              <a:rPr lang="zh-CN" altLang="en-US" sz="5400" b="1">
                <a:solidFill>
                  <a:srgbClr val="3366FF"/>
                </a:solidFill>
                <a:ea typeface="黑体" panose="02010609060101010101" pitchFamily="49" charset="-122"/>
              </a:rPr>
              <a:t>想</a:t>
            </a:r>
            <a:r>
              <a:rPr lang="zh-CN" altLang="en-US" sz="5400" b="1">
                <a:solidFill>
                  <a:srgbClr val="3366FF"/>
                </a:solidFill>
              </a:rPr>
              <a:t>：</a:t>
            </a:r>
            <a:endParaRPr lang="zh-CN" altLang="en-US">
              <a:solidFill>
                <a:srgbClr val="3366FF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38200" y="3200400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FF99FF"/>
                </a:solidFill>
              </a:rPr>
              <a:t>       </a:t>
            </a:r>
            <a:r>
              <a:rPr lang="zh-CN" altLang="en-US" sz="6000">
                <a:solidFill>
                  <a:srgbClr val="3366FF"/>
                </a:solidFill>
              </a:rPr>
              <a:t>加数</a:t>
            </a:r>
            <a:r>
              <a:rPr lang="en-US" altLang="zh-CN" sz="6000">
                <a:solidFill>
                  <a:srgbClr val="3366FF"/>
                </a:solidFill>
              </a:rPr>
              <a:t>+ </a:t>
            </a:r>
            <a:r>
              <a:rPr lang="zh-CN" altLang="en-US" sz="6000">
                <a:solidFill>
                  <a:srgbClr val="3366FF"/>
                </a:solidFill>
              </a:rPr>
              <a:t>加数 </a:t>
            </a:r>
            <a:r>
              <a:rPr lang="en-US" altLang="zh-CN" sz="6000">
                <a:solidFill>
                  <a:srgbClr val="3366FF"/>
                </a:solidFill>
              </a:rPr>
              <a:t>= </a:t>
            </a:r>
            <a:r>
              <a:rPr lang="zh-CN" altLang="en-US" sz="6000">
                <a:solidFill>
                  <a:srgbClr val="3366FF"/>
                </a:solidFill>
              </a:rPr>
              <a:t>和 </a:t>
            </a:r>
            <a:r>
              <a:rPr lang="zh-CN" altLang="en-US" sz="6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68538" y="4437063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66FF"/>
                </a:solidFill>
              </a:rPr>
              <a:t>把</a:t>
            </a:r>
            <a:r>
              <a:rPr lang="zh-CN" altLang="en-US" sz="6000">
                <a:solidFill>
                  <a:srgbClr val="000000"/>
                </a:solidFill>
              </a:rPr>
              <a:t> </a:t>
            </a:r>
            <a:r>
              <a:rPr lang="en-US" altLang="zh-CN" sz="6000" b="1" u="sng">
                <a:solidFill>
                  <a:srgbClr val="FF0000"/>
                </a:solidFill>
              </a:rPr>
              <a:t>3X</a:t>
            </a:r>
            <a:r>
              <a:rPr lang="zh-CN" altLang="en-US" sz="6000" b="1">
                <a:solidFill>
                  <a:srgbClr val="3366FF"/>
                </a:solidFill>
              </a:rPr>
              <a:t>看成一个</a:t>
            </a:r>
            <a:r>
              <a:rPr lang="zh-CN" altLang="en-US" sz="6000" b="1">
                <a:solidFill>
                  <a:srgbClr val="FF0000"/>
                </a:solidFill>
              </a:rPr>
              <a:t>加数</a:t>
            </a:r>
            <a:endParaRPr lang="zh-CN" altLang="en-US" sz="6000" b="1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autoUpdateAnimBg="0"/>
      <p:bldP spid="3891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429" y="1203796"/>
            <a:ext cx="6934200" cy="1143000"/>
          </a:xfrm>
        </p:spPr>
        <p:txBody>
          <a:bodyPr/>
          <a:lstStyle/>
          <a:p>
            <a:r>
              <a:rPr lang="zh-CN" altLang="en-US" sz="8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6600" b="1" dirty="0">
                <a:solidFill>
                  <a:srgbClr val="3366FF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6600" b="1" dirty="0">
                <a:solidFill>
                  <a:srgbClr val="3366FF"/>
                </a:solidFill>
                <a:ea typeface="黑体" panose="02010609060101010101" pitchFamily="49" charset="-122"/>
              </a:rPr>
              <a:t>Ｘ </a:t>
            </a:r>
            <a:r>
              <a:rPr lang="en-US" altLang="zh-CN" sz="6600" b="1" dirty="0">
                <a:solidFill>
                  <a:srgbClr val="3366FF"/>
                </a:solidFill>
                <a:ea typeface="黑体" panose="02010609060101010101" pitchFamily="49" charset="-122"/>
              </a:rPr>
              <a:t>+ 4 = 40</a:t>
            </a:r>
            <a:endParaRPr lang="en-US" altLang="zh-CN" sz="4000" dirty="0">
              <a:solidFill>
                <a:srgbClr val="3366FF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330921"/>
            <a:ext cx="835977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CN" altLang="en-US" sz="4400">
                <a:solidFill>
                  <a:schemeClr val="folHlink"/>
                </a:solidFill>
                <a:ea typeface="黑体" panose="02010609060101010101" pitchFamily="49" charset="-122"/>
              </a:rPr>
              <a:t>           </a:t>
            </a:r>
            <a:r>
              <a:rPr lang="zh-CN" altLang="en-US" sz="4400">
                <a:solidFill>
                  <a:srgbClr val="3366FF"/>
                </a:solidFill>
                <a:ea typeface="黑体" panose="02010609060101010101" pitchFamily="49" charset="-122"/>
              </a:rPr>
              <a:t> 解</a:t>
            </a:r>
            <a:r>
              <a:rPr lang="en-US" altLang="zh-CN" sz="4400">
                <a:solidFill>
                  <a:srgbClr val="3366FF"/>
                </a:solidFill>
                <a:ea typeface="黑体" panose="02010609060101010101" pitchFamily="49" charset="-122"/>
              </a:rPr>
              <a:t>: </a:t>
            </a:r>
            <a:r>
              <a:rPr lang="en-US" altLang="zh-CN" sz="4400">
                <a:ea typeface="黑体" panose="02010609060101010101" pitchFamily="49" charset="-122"/>
              </a:rPr>
              <a:t> </a:t>
            </a:r>
            <a:r>
              <a:rPr lang="zh-CN" altLang="en-US" sz="4400">
                <a:solidFill>
                  <a:srgbClr val="FF0066"/>
                </a:solidFill>
                <a:ea typeface="黑体" panose="02010609060101010101" pitchFamily="49" charset="-122"/>
              </a:rPr>
              <a:t>把</a:t>
            </a:r>
            <a:r>
              <a:rPr lang="zh-CN" altLang="en-US" sz="4400">
                <a:solidFill>
                  <a:srgbClr val="FFFF99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4400" b="1" u="sng">
                <a:solidFill>
                  <a:srgbClr val="3366FF"/>
                </a:solidFill>
                <a:ea typeface="黑体" panose="02010609060101010101" pitchFamily="49" charset="-122"/>
              </a:rPr>
              <a:t>3X</a:t>
            </a:r>
            <a:r>
              <a:rPr lang="en-US" altLang="zh-CN" sz="4400" b="1">
                <a:solidFill>
                  <a:srgbClr val="FF99FF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4400">
                <a:solidFill>
                  <a:srgbClr val="FF0066"/>
                </a:solidFill>
                <a:ea typeface="黑体" panose="02010609060101010101" pitchFamily="49" charset="-122"/>
              </a:rPr>
              <a:t>看作一个</a:t>
            </a:r>
            <a:r>
              <a:rPr lang="zh-CN" altLang="en-US" sz="4000" b="1" u="sng">
                <a:solidFill>
                  <a:srgbClr val="3366FF"/>
                </a:solidFill>
              </a:rPr>
              <a:t>加数</a:t>
            </a:r>
            <a:r>
              <a:rPr lang="zh-CN" altLang="en-US" sz="4800">
                <a:solidFill>
                  <a:schemeClr val="folHlink"/>
                </a:solidFill>
                <a:ea typeface="黑体" panose="02010609060101010101" pitchFamily="49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4800">
                <a:solidFill>
                  <a:schemeClr val="folHlink"/>
                </a:solidFill>
                <a:ea typeface="黑体" panose="02010609060101010101" pitchFamily="49" charset="-122"/>
              </a:rPr>
              <a:t>                   </a:t>
            </a:r>
            <a:r>
              <a:rPr lang="en-US" altLang="zh-CN" sz="4400" b="1">
                <a:solidFill>
                  <a:srgbClr val="3366FF"/>
                </a:solidFill>
              </a:rPr>
              <a:t>3X  </a:t>
            </a:r>
            <a:r>
              <a:rPr lang="en-US" altLang="zh-CN" sz="4400" b="1">
                <a:solidFill>
                  <a:srgbClr val="3366FF"/>
                </a:solidFill>
                <a:ea typeface="黑体" panose="02010609060101010101" pitchFamily="49" charset="-122"/>
              </a:rPr>
              <a:t>= 40 </a:t>
            </a:r>
            <a:r>
              <a:rPr lang="zh-CN" altLang="en-US" sz="4400" b="1">
                <a:solidFill>
                  <a:srgbClr val="3366FF"/>
                </a:solidFill>
                <a:ea typeface="黑体" panose="02010609060101010101" pitchFamily="49" charset="-122"/>
              </a:rPr>
              <a:t>－ </a:t>
            </a:r>
            <a:r>
              <a:rPr lang="en-US" altLang="zh-CN" sz="4400" b="1">
                <a:solidFill>
                  <a:srgbClr val="3366FF"/>
                </a:solidFill>
                <a:ea typeface="黑体" panose="02010609060101010101" pitchFamily="49" charset="-122"/>
              </a:rPr>
              <a:t>4  </a:t>
            </a:r>
            <a:r>
              <a:rPr lang="en-US" altLang="zh-CN" sz="4400" b="1" i="1">
                <a:solidFill>
                  <a:srgbClr val="3366FF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4400" b="1">
                <a:solidFill>
                  <a:srgbClr val="3366FF"/>
                </a:solidFill>
              </a:rPr>
              <a:t>      </a:t>
            </a:r>
            <a:endParaRPr lang="en-US" altLang="zh-CN" sz="4400">
              <a:solidFill>
                <a:srgbClr val="3366FF"/>
              </a:solidFill>
            </a:endParaRPr>
          </a:p>
          <a:p>
            <a:pPr>
              <a:buFontTx/>
              <a:buNone/>
            </a:pPr>
            <a:r>
              <a:rPr lang="en-US" altLang="zh-CN" sz="4400" b="1">
                <a:solidFill>
                  <a:srgbClr val="3366FF"/>
                </a:solidFill>
              </a:rPr>
              <a:t>                     3X  = 36</a:t>
            </a:r>
            <a:r>
              <a:rPr lang="en-US" altLang="zh-CN" sz="4400">
                <a:solidFill>
                  <a:srgbClr val="3366FF"/>
                </a:solidFill>
              </a:rPr>
              <a:t> </a:t>
            </a:r>
            <a:r>
              <a:rPr lang="en-US" altLang="zh-CN" sz="4400" b="1">
                <a:solidFill>
                  <a:srgbClr val="3366FF"/>
                </a:solidFill>
              </a:rPr>
              <a:t>          </a:t>
            </a:r>
          </a:p>
          <a:p>
            <a:pPr>
              <a:buFontTx/>
              <a:buNone/>
            </a:pPr>
            <a:r>
              <a:rPr lang="en-US" altLang="zh-CN" sz="4400" b="1">
                <a:solidFill>
                  <a:srgbClr val="3366FF"/>
                </a:solidFill>
              </a:rPr>
              <a:t>                       X  = 36 </a:t>
            </a:r>
            <a:r>
              <a:rPr lang="en-US" altLang="zh-CN" sz="4400" b="1">
                <a:solidFill>
                  <a:srgbClr val="3366FF"/>
                </a:solidFill>
                <a:sym typeface="Symbol" panose="05050102010706020507" pitchFamily="18" charset="2"/>
              </a:rPr>
              <a:t> 3   </a:t>
            </a:r>
          </a:p>
          <a:p>
            <a:pPr>
              <a:buFontTx/>
              <a:buNone/>
            </a:pPr>
            <a:r>
              <a:rPr lang="en-US" altLang="zh-CN" sz="4400" b="1">
                <a:solidFill>
                  <a:srgbClr val="3366FF"/>
                </a:solidFill>
                <a:sym typeface="Symbol" panose="05050102010706020507" pitchFamily="18" charset="2"/>
              </a:rPr>
              <a:t>                       X  = 12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423025" y="0"/>
          <a:ext cx="27209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3764280" imgH="3535680" progId="MS_ClipArt_Gallery.2">
                  <p:embed/>
                </p:oleObj>
              </mc:Choice>
              <mc:Fallback>
                <p:oleObj r:id="rId3" imgW="3764280" imgH="3535680" progId="MS_ClipArt_Gallery.2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0"/>
                        <a:ext cx="27209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38" y="1052736"/>
            <a:ext cx="9177338" cy="1828800"/>
          </a:xfrm>
        </p:spPr>
        <p:txBody>
          <a:bodyPr/>
          <a:lstStyle/>
          <a:p>
            <a:r>
              <a:rPr lang="zh-CN" altLang="en-US" sz="6000" b="1" u="sng" dirty="0">
                <a:solidFill>
                  <a:schemeClr val="folHlink"/>
                </a:solidFill>
              </a:rPr>
              <a:t>检验</a:t>
            </a:r>
            <a:r>
              <a:rPr lang="en-US" altLang="zh-CN" sz="6000" b="1" u="sng" dirty="0">
                <a:solidFill>
                  <a:schemeClr val="folHlink"/>
                </a:solidFill>
              </a:rPr>
              <a:t>:</a:t>
            </a:r>
            <a:r>
              <a:rPr lang="en-US" altLang="zh-CN" sz="6000" b="1" dirty="0">
                <a:solidFill>
                  <a:srgbClr val="FFFF99"/>
                </a:solidFill>
              </a:rPr>
              <a:t> </a:t>
            </a:r>
            <a:r>
              <a:rPr lang="zh-CN" altLang="en-US" sz="6000" b="1" dirty="0">
                <a:solidFill>
                  <a:srgbClr val="0000FF"/>
                </a:solidFill>
              </a:rPr>
              <a:t>把</a:t>
            </a:r>
            <a:r>
              <a:rPr lang="en-US" altLang="zh-CN" sz="6000" b="1" dirty="0">
                <a:solidFill>
                  <a:srgbClr val="FF0066"/>
                </a:solidFill>
              </a:rPr>
              <a:t>X=12</a:t>
            </a:r>
            <a:r>
              <a:rPr lang="zh-CN" altLang="en-US" sz="6000" b="1" dirty="0">
                <a:solidFill>
                  <a:srgbClr val="0000FF"/>
                </a:solidFill>
              </a:rPr>
              <a:t>代入</a:t>
            </a:r>
            <a:r>
              <a:rPr lang="zh-CN" altLang="en-US" sz="6000" b="1" dirty="0">
                <a:solidFill>
                  <a:srgbClr val="FF0066"/>
                </a:solidFill>
              </a:rPr>
              <a:t>原方程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56592" y="2708920"/>
            <a:ext cx="10510838" cy="3657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800" b="1" dirty="0">
                <a:solidFill>
                  <a:srgbClr val="FF99FF"/>
                </a:solidFill>
              </a:rPr>
              <a:t>                 </a:t>
            </a:r>
            <a:r>
              <a:rPr lang="zh-CN" altLang="en-US" sz="4800" b="1" dirty="0">
                <a:solidFill>
                  <a:srgbClr val="0000FF"/>
                </a:solidFill>
              </a:rPr>
              <a:t>左边</a:t>
            </a:r>
            <a:r>
              <a:rPr lang="en-US" altLang="zh-CN" sz="4800" b="1" dirty="0">
                <a:solidFill>
                  <a:srgbClr val="0000FF"/>
                </a:solidFill>
              </a:rPr>
              <a:t>=</a:t>
            </a:r>
            <a:r>
              <a:rPr lang="en-US" altLang="zh-CN" sz="4800" b="1" dirty="0">
                <a:solidFill>
                  <a:srgbClr val="FF0066"/>
                </a:solidFill>
              </a:rPr>
              <a:t>3</a:t>
            </a:r>
            <a:r>
              <a:rPr lang="en-US" altLang="zh-CN" sz="4800" b="1" dirty="0">
                <a:solidFill>
                  <a:srgbClr val="FF0066"/>
                </a:solidFill>
                <a:sym typeface="Symbol" panose="05050102010706020507" pitchFamily="18" charset="2"/>
              </a:rPr>
              <a:t>12+4=40</a:t>
            </a:r>
            <a:r>
              <a:rPr lang="en-US" altLang="zh-CN" sz="4800" b="1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altLang="zh-CN" sz="4800" b="1" dirty="0">
                <a:solidFill>
                  <a:srgbClr val="FF99FF"/>
                </a:solidFill>
                <a:sym typeface="Symbol" panose="05050102010706020507" pitchFamily="18" charset="2"/>
              </a:rPr>
              <a:t>                 </a:t>
            </a:r>
            <a:r>
              <a:rPr lang="zh-CN" altLang="en-US" sz="4800" b="1" dirty="0">
                <a:solidFill>
                  <a:srgbClr val="0000FF"/>
                </a:solidFill>
                <a:sym typeface="Symbol" panose="05050102010706020507" pitchFamily="18" charset="2"/>
              </a:rPr>
              <a:t>右边</a:t>
            </a:r>
            <a:r>
              <a:rPr lang="en-US" altLang="zh-CN" sz="4800" b="1" dirty="0">
                <a:solidFill>
                  <a:srgbClr val="0000FF"/>
                </a:solidFill>
                <a:sym typeface="Symbol" panose="05050102010706020507" pitchFamily="18" charset="2"/>
              </a:rPr>
              <a:t>=</a:t>
            </a:r>
            <a:r>
              <a:rPr lang="en-US" altLang="zh-CN" sz="4800" b="1" dirty="0">
                <a:solidFill>
                  <a:srgbClr val="FF0066"/>
                </a:solidFill>
                <a:sym typeface="Symbol" panose="05050102010706020507" pitchFamily="18" charset="2"/>
              </a:rPr>
              <a:t>40</a:t>
            </a:r>
            <a:r>
              <a:rPr lang="en-US" altLang="zh-CN" sz="4800" b="1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altLang="zh-CN" sz="4800" b="1" dirty="0">
                <a:solidFill>
                  <a:srgbClr val="FF99FF"/>
                </a:solidFill>
                <a:sym typeface="Symbol" panose="05050102010706020507" pitchFamily="18" charset="2"/>
              </a:rPr>
              <a:t>                 </a:t>
            </a:r>
            <a:r>
              <a:rPr lang="zh-CN" altLang="en-US" sz="4800" b="1" dirty="0">
                <a:solidFill>
                  <a:srgbClr val="0000FF"/>
                </a:solidFill>
                <a:sym typeface="Symbol" panose="05050102010706020507" pitchFamily="18" charset="2"/>
              </a:rPr>
              <a:t>左边</a:t>
            </a:r>
            <a:r>
              <a:rPr lang="en-US" altLang="zh-CN" sz="4800" b="1" dirty="0">
                <a:solidFill>
                  <a:srgbClr val="0000FF"/>
                </a:solidFill>
                <a:sym typeface="Symbol" panose="05050102010706020507" pitchFamily="18" charset="2"/>
              </a:rPr>
              <a:t>=</a:t>
            </a:r>
            <a:r>
              <a:rPr lang="zh-CN" altLang="en-US" sz="4800" b="1" dirty="0">
                <a:solidFill>
                  <a:srgbClr val="0000FF"/>
                </a:solidFill>
                <a:sym typeface="Symbol" panose="05050102010706020507" pitchFamily="18" charset="2"/>
              </a:rPr>
              <a:t>右边</a:t>
            </a:r>
            <a:r>
              <a:rPr lang="en-US" altLang="zh-CN" sz="4800" b="1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altLang="zh-CN" sz="4800" b="1" dirty="0">
                <a:solidFill>
                  <a:srgbClr val="FF99FF"/>
                </a:solidFill>
                <a:sym typeface="Symbol" panose="05050102010706020507" pitchFamily="18" charset="2"/>
              </a:rPr>
              <a:t>            </a:t>
            </a:r>
            <a:r>
              <a:rPr lang="en-US" altLang="zh-CN" sz="4800" b="1" dirty="0">
                <a:solidFill>
                  <a:srgbClr val="0000FF"/>
                </a:solidFill>
                <a:sym typeface="Symbol" panose="05050102010706020507" pitchFamily="18" charset="2"/>
              </a:rPr>
              <a:t>  </a:t>
            </a:r>
            <a:r>
              <a:rPr lang="zh-CN" altLang="en-US" sz="4800" b="1" dirty="0">
                <a:solidFill>
                  <a:srgbClr val="0000FF"/>
                </a:solidFill>
                <a:sym typeface="Symbol" panose="05050102010706020507" pitchFamily="18" charset="2"/>
              </a:rPr>
              <a:t>所以</a:t>
            </a:r>
            <a:r>
              <a:rPr lang="en-US" altLang="zh-CN" sz="4800" b="1" dirty="0">
                <a:solidFill>
                  <a:srgbClr val="FF0066"/>
                </a:solidFill>
                <a:sym typeface="Symbol" panose="05050102010706020507" pitchFamily="18" charset="2"/>
              </a:rPr>
              <a:t>X=12</a:t>
            </a:r>
            <a:r>
              <a:rPr lang="zh-CN" altLang="en-US" sz="4800" b="1" dirty="0">
                <a:solidFill>
                  <a:srgbClr val="0000FF"/>
                </a:solidFill>
                <a:sym typeface="Symbol" panose="05050102010706020507" pitchFamily="18" charset="2"/>
              </a:rPr>
              <a:t>是原方程的解。</a:t>
            </a:r>
          </a:p>
          <a:p>
            <a:endParaRPr lang="zh-CN" altLang="en-US" sz="2800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382000" cy="2590800"/>
          </a:xfrm>
        </p:spPr>
        <p:txBody>
          <a:bodyPr/>
          <a:lstStyle/>
          <a:p>
            <a:r>
              <a:rPr lang="zh-CN" altLang="en-US" sz="600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解方程</a:t>
            </a:r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7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7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</a:t>
            </a:r>
            <a:r>
              <a:rPr lang="en-US" altLang="zh-CN" sz="7200" dirty="0">
                <a:solidFill>
                  <a:srgbClr val="0000FF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7200" dirty="0">
                <a:solidFill>
                  <a:srgbClr val="0000FF"/>
                </a:solidFill>
                <a:ea typeface="黑体" panose="02010609060101010101" pitchFamily="49" charset="-122"/>
              </a:rPr>
              <a:t>－</a:t>
            </a:r>
            <a:r>
              <a:rPr lang="en-US" altLang="zh-CN" sz="7200" dirty="0">
                <a:solidFill>
                  <a:srgbClr val="0000FF"/>
                </a:solidFill>
                <a:ea typeface="黑体" panose="02010609060101010101" pitchFamily="49" charset="-122"/>
              </a:rPr>
              <a:t>2x =5</a:t>
            </a:r>
            <a:r>
              <a:rPr lang="en-US" altLang="zh-CN" sz="6600" dirty="0">
                <a:solidFill>
                  <a:schemeClr val="folHlink"/>
                </a:solidFill>
                <a:ea typeface="黑体" panose="02010609060101010101" pitchFamily="49" charset="-122"/>
              </a:rPr>
              <a:t/>
            </a:r>
            <a:br>
              <a:rPr lang="en-US" altLang="zh-CN" sz="6600" dirty="0">
                <a:solidFill>
                  <a:schemeClr val="folHlink"/>
                </a:solidFill>
                <a:ea typeface="黑体" panose="02010609060101010101" pitchFamily="49" charset="-122"/>
              </a:rPr>
            </a:br>
            <a:r>
              <a:rPr lang="en-US" altLang="zh-CN" sz="6600" dirty="0">
                <a:solidFill>
                  <a:schemeClr val="folHlink"/>
                </a:solidFill>
                <a:ea typeface="黑体" panose="02010609060101010101" pitchFamily="49" charset="-122"/>
              </a:rPr>
              <a:t>    </a:t>
            </a:r>
            <a:r>
              <a:rPr lang="zh-CN" altLang="en-US" sz="4800" dirty="0">
                <a:solidFill>
                  <a:srgbClr val="FF0066"/>
                </a:solidFill>
                <a:ea typeface="黑体" panose="02010609060101010101" pitchFamily="49" charset="-122"/>
              </a:rPr>
              <a:t>这个方程怎么解</a:t>
            </a:r>
            <a:r>
              <a:rPr lang="en-US" altLang="zh-CN" sz="4800" dirty="0">
                <a:solidFill>
                  <a:srgbClr val="FF0066"/>
                </a:solidFill>
                <a:ea typeface="黑体" panose="02010609060101010101" pitchFamily="49" charset="-122"/>
              </a:rPr>
              <a:t>?</a:t>
            </a:r>
            <a:endParaRPr lang="en-US" altLang="zh-CN" sz="7200" dirty="0">
              <a:solidFill>
                <a:srgbClr val="FF0066"/>
              </a:solidFill>
              <a:ea typeface="黑体" panose="02010609060101010101" pitchFamily="49" charset="-12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9725" y="2997200"/>
            <a:ext cx="6264275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</a:extLst>
        </p:spPr>
        <p:txBody>
          <a:bodyPr/>
          <a:lstStyle/>
          <a:p>
            <a:endParaRPr lang="zh-CN" altLang="en-US" sz="5400" dirty="0">
              <a:solidFill>
                <a:srgbClr val="FFFF99"/>
              </a:solidFill>
              <a:ea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5400" dirty="0">
                <a:solidFill>
                  <a:srgbClr val="FF0066"/>
                </a:solidFill>
                <a:ea typeface="黑体" panose="02010609060101010101" pitchFamily="49" charset="-122"/>
              </a:rPr>
              <a:t>1.</a:t>
            </a:r>
            <a:r>
              <a:rPr lang="zh-CN" altLang="en-US" sz="5400" dirty="0">
                <a:solidFill>
                  <a:srgbClr val="FF0066"/>
                </a:solidFill>
                <a:ea typeface="黑体" panose="02010609060101010101" pitchFamily="49" charset="-122"/>
              </a:rPr>
              <a:t>可先算出什么</a:t>
            </a:r>
            <a:r>
              <a:rPr lang="en-US" altLang="zh-CN" sz="5400" dirty="0">
                <a:solidFill>
                  <a:srgbClr val="FF0066"/>
                </a:solidFill>
                <a:ea typeface="黑体" panose="02010609060101010101" pitchFamily="49" charset="-122"/>
              </a:rPr>
              <a:t>?</a:t>
            </a:r>
          </a:p>
          <a:p>
            <a:pPr>
              <a:buFontTx/>
              <a:buNone/>
            </a:pPr>
            <a:r>
              <a:rPr lang="en-US" altLang="zh-CN" sz="5400" b="1" dirty="0">
                <a:solidFill>
                  <a:srgbClr val="FF0066"/>
                </a:solidFill>
                <a:ea typeface="黑体" panose="02010609060101010101" pitchFamily="49" charset="-122"/>
              </a:rPr>
              <a:t>2.</a:t>
            </a:r>
            <a:r>
              <a:rPr lang="en-US" altLang="zh-CN" sz="5400" b="1" u="sng" dirty="0">
                <a:solidFill>
                  <a:srgbClr val="0000FF"/>
                </a:solidFill>
                <a:ea typeface="黑体" panose="02010609060101010101" pitchFamily="49" charset="-122"/>
              </a:rPr>
              <a:t>2X</a:t>
            </a:r>
            <a:r>
              <a:rPr lang="zh-CN" altLang="en-US" sz="5400" b="1" dirty="0">
                <a:solidFill>
                  <a:srgbClr val="FF0066"/>
                </a:solidFill>
                <a:ea typeface="黑体" panose="02010609060101010101" pitchFamily="49" charset="-122"/>
                <a:sym typeface="Symbol" panose="05050102010706020507" pitchFamily="18" charset="2"/>
              </a:rPr>
              <a:t>看作</a:t>
            </a:r>
            <a:r>
              <a:rPr lang="zh-CN" altLang="en-US" sz="5400" dirty="0">
                <a:solidFill>
                  <a:srgbClr val="FF0066"/>
                </a:solidFill>
                <a:ea typeface="黑体" panose="02010609060101010101" pitchFamily="49" charset="-122"/>
              </a:rPr>
              <a:t> 什么数</a:t>
            </a:r>
            <a:endParaRPr lang="zh-CN" altLang="en-US" sz="4800" dirty="0">
              <a:solidFill>
                <a:srgbClr val="FF0066"/>
              </a:solidFill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52400" y="2590800"/>
          <a:ext cx="236220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2287270" imgH="1895475" progId="MS_ClipArt_Gallery.2">
                  <p:embed/>
                </p:oleObj>
              </mc:Choice>
              <mc:Fallback>
                <p:oleObj r:id="rId3" imgW="2287270" imgH="1895475" progId="MS_ClipArt_Gallery.2">
                  <p:embed/>
                  <p:pic>
                    <p:nvPicPr>
                      <p:cNvPr id="0" name="图片 6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2362200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未知"/>
          <p:cNvSpPr/>
          <p:nvPr/>
        </p:nvSpPr>
        <p:spPr bwMode="auto">
          <a:xfrm>
            <a:off x="1930400" y="1957388"/>
            <a:ext cx="5999163" cy="1312862"/>
          </a:xfrm>
          <a:custGeom>
            <a:avLst/>
            <a:gdLst>
              <a:gd name="T0" fmla="*/ 373 w 3779"/>
              <a:gd name="T1" fmla="*/ 389 h 827"/>
              <a:gd name="T2" fmla="*/ 665 w 3779"/>
              <a:gd name="T3" fmla="*/ 0 h 827"/>
              <a:gd name="T4" fmla="*/ 3763 w 3779"/>
              <a:gd name="T5" fmla="*/ 0 h 827"/>
              <a:gd name="T6" fmla="*/ 3779 w 3779"/>
              <a:gd name="T7" fmla="*/ 535 h 827"/>
              <a:gd name="T8" fmla="*/ 746 w 3779"/>
              <a:gd name="T9" fmla="*/ 535 h 827"/>
              <a:gd name="T10" fmla="*/ 649 w 3779"/>
              <a:gd name="T11" fmla="*/ 308 h 827"/>
              <a:gd name="T12" fmla="*/ 0 w 3779"/>
              <a:gd name="T13" fmla="*/ 827 h 827"/>
              <a:gd name="T14" fmla="*/ 373 w 3779"/>
              <a:gd name="T15" fmla="*/ 389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79" h="827">
                <a:moveTo>
                  <a:pt x="373" y="389"/>
                </a:moveTo>
                <a:lnTo>
                  <a:pt x="665" y="0"/>
                </a:lnTo>
                <a:lnTo>
                  <a:pt x="3763" y="0"/>
                </a:lnTo>
                <a:lnTo>
                  <a:pt x="3779" y="535"/>
                </a:lnTo>
                <a:lnTo>
                  <a:pt x="746" y="535"/>
                </a:lnTo>
                <a:lnTo>
                  <a:pt x="649" y="308"/>
                </a:lnTo>
                <a:lnTo>
                  <a:pt x="0" y="827"/>
                </a:lnTo>
                <a:lnTo>
                  <a:pt x="373" y="389"/>
                </a:lnTo>
                <a:close/>
              </a:path>
            </a:pathLst>
          </a:custGeom>
          <a:noFill/>
          <a:ln w="57150" cap="flat" cmpd="sng">
            <a:solidFill>
              <a:srgbClr val="FF66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5148263" y="476250"/>
            <a:ext cx="2590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8800" b="1">
                <a:solidFill>
                  <a:srgbClr val="FF0000"/>
                </a:solidFill>
              </a:rPr>
              <a:t>天平</a:t>
            </a:r>
          </a:p>
        </p:txBody>
      </p:sp>
      <p:grpSp>
        <p:nvGrpSpPr>
          <p:cNvPr id="6147" name="Group 3"/>
          <p:cNvGrpSpPr/>
          <p:nvPr/>
        </p:nvGrpSpPr>
        <p:grpSpPr bwMode="auto">
          <a:xfrm>
            <a:off x="395288" y="188913"/>
            <a:ext cx="3744912" cy="1722437"/>
            <a:chOff x="0" y="0"/>
            <a:chExt cx="2358" cy="1158"/>
          </a:xfrm>
        </p:grpSpPr>
        <p:sp>
          <p:nvSpPr>
            <p:cNvPr id="6148" name="Cloud"/>
            <p:cNvSpPr>
              <a:spLocks noChangeAspect="1" noEditPoints="1" noChangeArrowheads="1"/>
            </p:cNvSpPr>
            <p:nvPr/>
          </p:nvSpPr>
          <p:spPr bwMode="auto">
            <a:xfrm>
              <a:off x="0" y="0"/>
              <a:ext cx="2358" cy="1158"/>
            </a:xfrm>
            <a:custGeom>
              <a:avLst/>
              <a:gdLst>
                <a:gd name="T0" fmla="*/ 7 w 21600"/>
                <a:gd name="T1" fmla="*/ 579 h 21600"/>
                <a:gd name="T2" fmla="*/ 1179 w 21600"/>
                <a:gd name="T3" fmla="*/ 1157 h 21600"/>
                <a:gd name="T4" fmla="*/ 2356 w 21600"/>
                <a:gd name="T5" fmla="*/ 579 h 21600"/>
                <a:gd name="T6" fmla="*/ 1179 w 21600"/>
                <a:gd name="T7" fmla="*/ 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4 h 21600"/>
                <a:gd name="T14" fmla="*/ 17084 w 21600"/>
                <a:gd name="T15" fmla="*/ 17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49" name="Text Box 8"/>
            <p:cNvSpPr txBox="1">
              <a:spLocks noChangeArrowheads="1"/>
            </p:cNvSpPr>
            <p:nvPr/>
          </p:nvSpPr>
          <p:spPr bwMode="auto">
            <a:xfrm>
              <a:off x="136" y="363"/>
              <a:ext cx="199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</a:t>
              </a:r>
              <a:r>
                <a:rPr lang="zh-CN" alt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这是什么</a:t>
              </a:r>
              <a:r>
                <a:rPr lang="zh-CN" altLang="en-US" sz="3600" b="1">
                  <a:solidFill>
                    <a:srgbClr val="FF0000"/>
                  </a:solidFill>
                </a:rPr>
                <a:t>？”</a:t>
              </a:r>
            </a:p>
          </p:txBody>
        </p:sp>
      </p:grpSp>
      <p:grpSp>
        <p:nvGrpSpPr>
          <p:cNvPr id="6150" name="Group 6"/>
          <p:cNvGrpSpPr/>
          <p:nvPr/>
        </p:nvGrpSpPr>
        <p:grpSpPr bwMode="auto">
          <a:xfrm>
            <a:off x="1547813" y="2349500"/>
            <a:ext cx="6480175" cy="2232025"/>
            <a:chOff x="0" y="0"/>
            <a:chExt cx="4082" cy="1406"/>
          </a:xfrm>
        </p:grpSpPr>
        <p:sp>
          <p:nvSpPr>
            <p:cNvPr id="6151" name="Freeform 16"/>
            <p:cNvSpPr/>
            <p:nvPr/>
          </p:nvSpPr>
          <p:spPr bwMode="auto">
            <a:xfrm>
              <a:off x="681" y="635"/>
              <a:ext cx="2812" cy="182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6152" name="Group 8"/>
            <p:cNvGrpSpPr/>
            <p:nvPr/>
          </p:nvGrpSpPr>
          <p:grpSpPr bwMode="auto">
            <a:xfrm>
              <a:off x="46" y="219"/>
              <a:ext cx="1344" cy="491"/>
              <a:chOff x="0" y="0"/>
              <a:chExt cx="1344" cy="491"/>
            </a:xfrm>
          </p:grpSpPr>
          <p:sp>
            <p:nvSpPr>
              <p:cNvPr id="6153" name="Rectangle 18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4" name="Freeform 19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155" name="Group 11"/>
            <p:cNvGrpSpPr/>
            <p:nvPr/>
          </p:nvGrpSpPr>
          <p:grpSpPr bwMode="auto">
            <a:xfrm>
              <a:off x="1679" y="0"/>
              <a:ext cx="816" cy="1088"/>
              <a:chOff x="0" y="0"/>
              <a:chExt cx="816" cy="1088"/>
            </a:xfrm>
          </p:grpSpPr>
          <p:grpSp>
            <p:nvGrpSpPr>
              <p:cNvPr id="6156" name="Group 12"/>
              <p:cNvGrpSpPr/>
              <p:nvPr/>
            </p:nvGrpSpPr>
            <p:grpSpPr bwMode="auto">
              <a:xfrm>
                <a:off x="0" y="0"/>
                <a:ext cx="816" cy="635"/>
                <a:chOff x="0" y="0"/>
                <a:chExt cx="816" cy="635"/>
              </a:xfrm>
            </p:grpSpPr>
            <p:sp>
              <p:nvSpPr>
                <p:cNvPr id="6157" name="Rectangle 22"/>
                <p:cNvSpPr>
                  <a:spLocks noChangeArrowheads="1"/>
                </p:cNvSpPr>
                <p:nvPr/>
              </p:nvSpPr>
              <p:spPr bwMode="auto">
                <a:xfrm>
                  <a:off x="317" y="408"/>
                  <a:ext cx="181" cy="227"/>
                </a:xfrm>
                <a:prstGeom prst="rect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158" name="Group 14"/>
                <p:cNvGrpSpPr/>
                <p:nvPr/>
              </p:nvGrpSpPr>
              <p:grpSpPr bwMode="auto">
                <a:xfrm>
                  <a:off x="0" y="0"/>
                  <a:ext cx="816" cy="430"/>
                  <a:chOff x="0" y="0"/>
                  <a:chExt cx="816" cy="430"/>
                </a:xfrm>
              </p:grpSpPr>
              <p:sp>
                <p:nvSpPr>
                  <p:cNvPr id="6159" name="AutoShape 24"/>
                  <p:cNvSpPr>
                    <a:spLocks noChangeArrowheads="1"/>
                  </p:cNvSpPr>
                  <p:nvPr/>
                </p:nvSpPr>
                <p:spPr bwMode="auto">
                  <a:xfrm rot="16222877">
                    <a:off x="193" y="-193"/>
                    <a:ext cx="430" cy="815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0" name="Line 25"/>
                  <p:cNvSpPr>
                    <a:spLocks noChangeShapeType="1"/>
                  </p:cNvSpPr>
                  <p:nvPr/>
                </p:nvSpPr>
                <p:spPr bwMode="auto">
                  <a:xfrm rot="1157402">
                    <a:off x="544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1" name="Line 26"/>
                  <p:cNvSpPr>
                    <a:spLocks noChangeShapeType="1"/>
                  </p:cNvSpPr>
                  <p:nvPr/>
                </p:nvSpPr>
                <p:spPr bwMode="auto">
                  <a:xfrm rot="20116177">
                    <a:off x="272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2" name="Line 27"/>
                  <p:cNvSpPr>
                    <a:spLocks noChangeShapeType="1"/>
                  </p:cNvSpPr>
                  <p:nvPr/>
                </p:nvSpPr>
                <p:spPr bwMode="auto">
                  <a:xfrm rot="1665513">
                    <a:off x="680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3" name="Line 28"/>
                  <p:cNvSpPr>
                    <a:spLocks noChangeShapeType="1"/>
                  </p:cNvSpPr>
                  <p:nvPr/>
                </p:nvSpPr>
                <p:spPr bwMode="auto">
                  <a:xfrm rot="19682098">
                    <a:off x="136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4" name="Line 29"/>
                  <p:cNvSpPr>
                    <a:spLocks noChangeShapeType="1"/>
                  </p:cNvSpPr>
                  <p:nvPr/>
                </p:nvSpPr>
                <p:spPr bwMode="auto">
                  <a:xfrm rot="3697986">
                    <a:off x="791" y="157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5" name="Line 30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791" y="293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6" name="Line 31"/>
                  <p:cNvSpPr>
                    <a:spLocks noChangeShapeType="1"/>
                  </p:cNvSpPr>
                  <p:nvPr/>
                </p:nvSpPr>
                <p:spPr bwMode="auto">
                  <a:xfrm rot="9017851">
                    <a:off x="9" y="152"/>
                    <a:ext cx="32" cy="4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7" name="Line 32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22" y="271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68" name="Line 33"/>
                  <p:cNvSpPr>
                    <a:spLocks noChangeShapeType="1"/>
                  </p:cNvSpPr>
                  <p:nvPr/>
                </p:nvSpPr>
                <p:spPr bwMode="auto">
                  <a:xfrm rot="352388">
                    <a:off x="408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6169" name="AutoShape 34"/>
              <p:cNvSpPr>
                <a:spLocks noChangeArrowheads="1"/>
              </p:cNvSpPr>
              <p:nvPr/>
            </p:nvSpPr>
            <p:spPr bwMode="auto">
              <a:xfrm rot="10813483">
                <a:off x="362" y="88"/>
                <a:ext cx="80" cy="683"/>
              </a:xfrm>
              <a:prstGeom prst="flowChartMerg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AutoShape 35"/>
              <p:cNvSpPr>
                <a:spLocks noChangeArrowheads="1"/>
              </p:cNvSpPr>
              <p:nvPr/>
            </p:nvSpPr>
            <p:spPr bwMode="auto">
              <a:xfrm rot="5400000">
                <a:off x="179" y="769"/>
                <a:ext cx="453" cy="182"/>
              </a:xfrm>
              <a:prstGeom prst="flowChartOnlineStorag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Oval 36"/>
              <p:cNvSpPr>
                <a:spLocks noChangeArrowheads="1"/>
              </p:cNvSpPr>
              <p:nvPr/>
            </p:nvSpPr>
            <p:spPr bwMode="auto">
              <a:xfrm>
                <a:off x="362" y="680"/>
                <a:ext cx="92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72" name="Freeform 37"/>
            <p:cNvSpPr/>
            <p:nvPr/>
          </p:nvSpPr>
          <p:spPr bwMode="auto">
            <a:xfrm>
              <a:off x="0" y="952"/>
              <a:ext cx="4082" cy="454"/>
            </a:xfrm>
            <a:custGeom>
              <a:avLst/>
              <a:gdLst>
                <a:gd name="T0" fmla="*/ 0 w 3888"/>
                <a:gd name="T1" fmla="*/ 480 h 480"/>
                <a:gd name="T2" fmla="*/ 384 w 3888"/>
                <a:gd name="T3" fmla="*/ 480 h 480"/>
                <a:gd name="T4" fmla="*/ 480 w 3888"/>
                <a:gd name="T5" fmla="*/ 240 h 480"/>
                <a:gd name="T6" fmla="*/ 3408 w 3888"/>
                <a:gd name="T7" fmla="*/ 240 h 480"/>
                <a:gd name="T8" fmla="*/ 3600 w 3888"/>
                <a:gd name="T9" fmla="*/ 480 h 480"/>
                <a:gd name="T10" fmla="*/ 3888 w 3888"/>
                <a:gd name="T11" fmla="*/ 480 h 480"/>
                <a:gd name="T12" fmla="*/ 3792 w 3888"/>
                <a:gd name="T13" fmla="*/ 0 h 480"/>
                <a:gd name="T14" fmla="*/ 192 w 3888"/>
                <a:gd name="T15" fmla="*/ 0 h 480"/>
                <a:gd name="T16" fmla="*/ 0 w 3888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8"/>
                <a:gd name="T28" fmla="*/ 0 h 480"/>
                <a:gd name="T29" fmla="*/ 3888 w 3888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3" name="Rectangle 38"/>
            <p:cNvSpPr>
              <a:spLocks noChangeArrowheads="1"/>
            </p:cNvSpPr>
            <p:nvPr/>
          </p:nvSpPr>
          <p:spPr bwMode="auto">
            <a:xfrm>
              <a:off x="3357" y="378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4" name="Freeform 39"/>
            <p:cNvSpPr/>
            <p:nvPr/>
          </p:nvSpPr>
          <p:spPr bwMode="auto">
            <a:xfrm>
              <a:off x="2722" y="234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144"/>
                <a:gd name="T17" fmla="*/ 1344 w 134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75" name="Text Box 41" descr="羊皮纸"/>
          <p:cNvSpPr txBox="1">
            <a:spLocks noChangeArrowheads="1"/>
          </p:cNvSpPr>
          <p:nvPr/>
        </p:nvSpPr>
        <p:spPr bwMode="auto">
          <a:xfrm>
            <a:off x="2124075" y="4941888"/>
            <a:ext cx="52562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66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天平是平衡的</a:t>
            </a:r>
            <a:endParaRPr lang="zh-CN" altLang="en-US" sz="6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7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520825" y="3048000"/>
            <a:ext cx="6550025" cy="32004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6000">
                <a:solidFill>
                  <a:srgbClr val="FF99FF"/>
                </a:solidFill>
                <a:ea typeface="黑体" panose="02010609060101010101" pitchFamily="49" charset="-122"/>
              </a:rPr>
              <a:t>                       </a:t>
            </a:r>
            <a:r>
              <a:rPr lang="en-US" altLang="zh-CN" sz="6000" u="sng">
                <a:solidFill>
                  <a:srgbClr val="FF0066"/>
                </a:solidFill>
                <a:ea typeface="黑体" panose="02010609060101010101" pitchFamily="49" charset="-122"/>
              </a:rPr>
              <a:t>18</a:t>
            </a:r>
            <a:r>
              <a:rPr lang="en-US" altLang="zh-CN" sz="6000">
                <a:solidFill>
                  <a:srgbClr val="FF99FF"/>
                </a:solidFill>
                <a:ea typeface="黑体" panose="02010609060101010101" pitchFamily="49" charset="-122"/>
              </a:rPr>
              <a:t> </a:t>
            </a:r>
            <a:endParaRPr lang="en-US" altLang="zh-CN" sz="6000" u="sng">
              <a:solidFill>
                <a:srgbClr val="FF99FF"/>
              </a:solidFill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-752475" y="2997200"/>
            <a:ext cx="9137650" cy="3276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5400">
                <a:solidFill>
                  <a:schemeClr val="folHlink"/>
                </a:solidFill>
                <a:ea typeface="黑体" panose="02010609060101010101" pitchFamily="49" charset="-122"/>
              </a:rPr>
              <a:t>                      </a:t>
            </a:r>
            <a:r>
              <a:rPr lang="zh-CN" altLang="en-US" sz="5400">
                <a:solidFill>
                  <a:srgbClr val="FF0066"/>
                </a:solidFill>
                <a:ea typeface="黑体" panose="02010609060101010101" pitchFamily="49" charset="-122"/>
              </a:rPr>
              <a:t>     </a:t>
            </a:r>
            <a:r>
              <a:rPr lang="zh-CN" altLang="en-US" sz="5400">
                <a:solidFill>
                  <a:srgbClr val="333300"/>
                </a:solidFill>
                <a:ea typeface="黑体" panose="02010609060101010101" pitchFamily="49" charset="-122"/>
              </a:rPr>
              <a:t>－</a:t>
            </a:r>
            <a:r>
              <a:rPr lang="en-US" altLang="zh-CN" sz="5400">
                <a:solidFill>
                  <a:srgbClr val="333300"/>
                </a:solidFill>
                <a:ea typeface="黑体" panose="02010609060101010101" pitchFamily="49" charset="-122"/>
              </a:rPr>
              <a:t>2X = 5</a:t>
            </a:r>
          </a:p>
          <a:p>
            <a:pPr>
              <a:buFontTx/>
              <a:buNone/>
            </a:pPr>
            <a:r>
              <a:rPr lang="en-US" altLang="zh-CN" sz="6000" b="1">
                <a:solidFill>
                  <a:schemeClr val="folHlink"/>
                </a:solidFill>
                <a:ea typeface="黑体" panose="02010609060101010101" pitchFamily="49" charset="-122"/>
              </a:rPr>
              <a:t>                  </a:t>
            </a:r>
            <a:r>
              <a:rPr lang="en-US" altLang="zh-CN" sz="6000" b="1">
                <a:solidFill>
                  <a:srgbClr val="333300"/>
                </a:solidFill>
                <a:ea typeface="黑体" panose="02010609060101010101" pitchFamily="49" charset="-122"/>
              </a:rPr>
              <a:t> 2X</a:t>
            </a:r>
            <a:r>
              <a:rPr lang="en-US" altLang="zh-CN" sz="6000" b="1">
                <a:solidFill>
                  <a:srgbClr val="FFFF99"/>
                </a:solidFill>
                <a:ea typeface="黑体" panose="02010609060101010101" pitchFamily="49" charset="-122"/>
                <a:sym typeface="Symbol" panose="05050102010706020507" pitchFamily="18" charset="2"/>
              </a:rPr>
              <a:t></a:t>
            </a:r>
            <a:r>
              <a:rPr lang="en-US" altLang="zh-CN" sz="6000">
                <a:solidFill>
                  <a:srgbClr val="FFFF99"/>
                </a:solidFill>
                <a:ea typeface="黑体" panose="02010609060101010101" pitchFamily="49" charset="-122"/>
              </a:rPr>
              <a:t>  </a:t>
            </a:r>
            <a:r>
              <a:rPr lang="zh-CN" altLang="en-US" sz="6000">
                <a:solidFill>
                  <a:srgbClr val="333300"/>
                </a:solidFill>
                <a:ea typeface="黑体" panose="02010609060101010101" pitchFamily="49" charset="-122"/>
              </a:rPr>
              <a:t>减数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905000"/>
          </a:xfrm>
          <a:noFill/>
        </p:spPr>
        <p:txBody>
          <a:bodyPr/>
          <a:lstStyle/>
          <a:p>
            <a:r>
              <a:rPr lang="zh-CN" altLang="en-US" sz="6000">
                <a:solidFill>
                  <a:srgbClr val="00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解方程</a:t>
            </a:r>
            <a:r>
              <a:rPr lang="zh-CN" altLang="en-US" sz="600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6600" u="sng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6600" u="sng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</a:t>
            </a:r>
            <a:r>
              <a:rPr lang="en-US" altLang="zh-CN" sz="6600" u="sng">
                <a:solidFill>
                  <a:srgbClr val="FF0066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6600">
                <a:solidFill>
                  <a:srgbClr val="333300"/>
                </a:solidFill>
                <a:ea typeface="黑体" panose="02010609060101010101" pitchFamily="49" charset="-122"/>
              </a:rPr>
              <a:t>－</a:t>
            </a:r>
            <a:r>
              <a:rPr lang="en-US" altLang="zh-CN" sz="6600">
                <a:solidFill>
                  <a:srgbClr val="333300"/>
                </a:solidFill>
                <a:ea typeface="黑体" panose="02010609060101010101" pitchFamily="49" charset="-122"/>
              </a:rPr>
              <a:t>2x = 5</a:t>
            </a:r>
            <a:r>
              <a:rPr lang="en-US" altLang="zh-CN" sz="6600">
                <a:solidFill>
                  <a:schemeClr val="folHlink"/>
                </a:solidFill>
                <a:ea typeface="黑体" panose="02010609060101010101" pitchFamily="49" charset="-122"/>
              </a:rPr>
              <a:t/>
            </a:r>
            <a:br>
              <a:rPr lang="en-US" altLang="zh-CN" sz="6600">
                <a:solidFill>
                  <a:schemeClr val="folHlink"/>
                </a:solidFill>
                <a:ea typeface="黑体" panose="02010609060101010101" pitchFamily="49" charset="-122"/>
              </a:rPr>
            </a:br>
            <a:endParaRPr lang="en-US" altLang="zh-CN" sz="7200">
              <a:ea typeface="黑体" panose="02010609060101010101" pitchFamily="49" charset="-122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009900"/>
                </a:solidFill>
                <a:latin typeface="Courier New" panose="02070309020205020404" pitchFamily="49" charset="0"/>
              </a:rPr>
              <a:t>想</a:t>
            </a:r>
            <a:r>
              <a:rPr lang="en-US" altLang="zh-CN" sz="6000" b="1">
                <a:solidFill>
                  <a:srgbClr val="009900"/>
                </a:solidFill>
                <a:latin typeface="Courier New" panose="02070309020205020404" pitchFamily="49" charset="0"/>
              </a:rPr>
              <a:t>: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819400" y="2971800"/>
            <a:ext cx="4495800" cy="2209800"/>
          </a:xfrm>
          <a:prstGeom prst="rect">
            <a:avLst/>
          </a:prstGeom>
          <a:noFill/>
          <a:ln w="38100">
            <a:solidFill>
              <a:srgbClr val="FF99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09800" y="1828800"/>
            <a:ext cx="464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009900"/>
                </a:solidFill>
                <a:ea typeface="黑体" panose="02010609060101010101" pitchFamily="49" charset="-122"/>
              </a:rPr>
              <a:t>（能算的先算）</a:t>
            </a:r>
            <a:endParaRPr lang="zh-CN" altLang="en-US" sz="2800">
              <a:solidFill>
                <a:srgbClr val="0099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/>
      <p:bldP spid="43011" grpId="0" build="p" autoUpdateAnimBg="0"/>
      <p:bldP spid="4301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9144000" cy="16002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800080"/>
                </a:solidFill>
              </a:rPr>
              <a:t>解 方 程 时，应 把 方 程 中</a:t>
            </a:r>
            <a:r>
              <a:rPr lang="zh-CN" altLang="en-US" sz="5400" b="1" dirty="0">
                <a:solidFill>
                  <a:schemeClr val="tx1"/>
                </a:solidFill>
              </a:rPr>
              <a:t>     </a:t>
            </a:r>
            <a:r>
              <a:rPr lang="zh-CN" altLang="en-US" sz="5400" b="1" u="sng" dirty="0">
                <a:solidFill>
                  <a:srgbClr val="FF0000"/>
                </a:solidFill>
              </a:rPr>
              <a:t>划线部分</a:t>
            </a:r>
            <a:r>
              <a:rPr lang="zh-CN" altLang="en-US" sz="5400" b="1" dirty="0">
                <a:solidFill>
                  <a:srgbClr val="800080"/>
                </a:solidFill>
              </a:rPr>
              <a:t>看作一个</a:t>
            </a:r>
            <a:r>
              <a:rPr lang="zh-CN" altLang="en-US" sz="5400" b="1" dirty="0">
                <a:solidFill>
                  <a:srgbClr val="FF0000"/>
                </a:solidFill>
              </a:rPr>
              <a:t>什么数</a:t>
            </a:r>
            <a:r>
              <a:rPr lang="en-US" altLang="zh-CN" sz="54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200400"/>
            <a:ext cx="5691187" cy="3657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4800" b="1" dirty="0">
                <a:solidFill>
                  <a:srgbClr val="FFFF99"/>
                </a:solidFill>
              </a:rPr>
              <a:t>   </a:t>
            </a:r>
            <a:r>
              <a:rPr lang="en-US" altLang="zh-CN" sz="4800" dirty="0">
                <a:solidFill>
                  <a:srgbClr val="990099"/>
                </a:solidFill>
                <a:sym typeface="Symbol" panose="05050102010706020507" pitchFamily="18" charset="2"/>
              </a:rPr>
              <a:t>60+</a:t>
            </a:r>
            <a:r>
              <a:rPr lang="en-US" altLang="zh-CN" sz="4800" b="1" u="sng" dirty="0">
                <a:solidFill>
                  <a:srgbClr val="FF0000"/>
                </a:solidFill>
                <a:sym typeface="Symbol" panose="05050102010706020507" pitchFamily="18" charset="2"/>
              </a:rPr>
              <a:t>10X</a:t>
            </a:r>
            <a:r>
              <a:rPr lang="en-US" altLang="zh-CN" sz="4800" dirty="0">
                <a:solidFill>
                  <a:srgbClr val="990099"/>
                </a:solidFill>
                <a:sym typeface="Symbol" panose="05050102010706020507" pitchFamily="18" charset="2"/>
              </a:rPr>
              <a:t>=100 </a:t>
            </a:r>
            <a:r>
              <a:rPr lang="en-US" altLang="zh-CN" sz="4800" dirty="0">
                <a:sym typeface="Symbol" panose="05050102010706020507" pitchFamily="18" charset="2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800" dirty="0">
                <a:sym typeface="Symbol" panose="05050102010706020507" pitchFamily="18" charset="2"/>
              </a:rPr>
              <a:t>   </a:t>
            </a:r>
            <a:r>
              <a:rPr lang="en-US" altLang="zh-CN" sz="4800" b="1" u="sng" dirty="0">
                <a:solidFill>
                  <a:srgbClr val="FF0000"/>
                </a:solidFill>
              </a:rPr>
              <a:t>3X</a:t>
            </a:r>
            <a:r>
              <a:rPr lang="zh-CN" altLang="en-US" sz="4800" dirty="0">
                <a:solidFill>
                  <a:srgbClr val="990099"/>
                </a:solidFill>
              </a:rPr>
              <a:t>－</a:t>
            </a:r>
            <a:r>
              <a:rPr lang="en-US" altLang="zh-CN" sz="4800" dirty="0">
                <a:solidFill>
                  <a:srgbClr val="990099"/>
                </a:solidFill>
              </a:rPr>
              <a:t>12</a:t>
            </a:r>
            <a:r>
              <a:rPr lang="en-US" altLang="zh-CN" sz="4400" b="1" dirty="0">
                <a:solidFill>
                  <a:srgbClr val="990099"/>
                </a:solidFill>
                <a:sym typeface="Symbol" panose="05050102010706020507" pitchFamily="18" charset="2"/>
              </a:rPr>
              <a:t></a:t>
            </a:r>
            <a:r>
              <a:rPr lang="en-US" altLang="zh-CN" sz="4800" dirty="0">
                <a:solidFill>
                  <a:srgbClr val="990099"/>
                </a:solidFill>
                <a:sym typeface="Symbol" panose="05050102010706020507" pitchFamily="18" charset="2"/>
              </a:rPr>
              <a:t>6</a:t>
            </a:r>
            <a:r>
              <a:rPr lang="en-US" altLang="zh-CN" sz="4800" dirty="0">
                <a:solidFill>
                  <a:srgbClr val="990099"/>
                </a:solidFill>
              </a:rPr>
              <a:t> </a:t>
            </a:r>
            <a:r>
              <a:rPr lang="en-US" altLang="zh-CN" sz="4800" dirty="0">
                <a:solidFill>
                  <a:srgbClr val="990099"/>
                </a:solidFill>
                <a:sym typeface="Symbol" panose="05050102010706020507" pitchFamily="18" charset="2"/>
              </a:rPr>
              <a:t>= 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800" dirty="0">
                <a:solidFill>
                  <a:srgbClr val="FFFF99"/>
                </a:solidFill>
                <a:sym typeface="Symbol" panose="05050102010706020507" pitchFamily="18" charset="2"/>
              </a:rPr>
              <a:t>   </a:t>
            </a:r>
            <a:r>
              <a:rPr lang="en-US" altLang="zh-CN" sz="4800" dirty="0">
                <a:solidFill>
                  <a:srgbClr val="990099"/>
                </a:solidFill>
                <a:sym typeface="Symbol" panose="05050102010706020507" pitchFamily="18" charset="2"/>
              </a:rPr>
              <a:t>8 4</a:t>
            </a:r>
            <a:r>
              <a:rPr lang="zh-CN" altLang="en-US" sz="4800" dirty="0">
                <a:solidFill>
                  <a:srgbClr val="990099"/>
                </a:solidFill>
                <a:sym typeface="Symbol" panose="05050102010706020507" pitchFamily="18" charset="2"/>
              </a:rPr>
              <a:t>－</a:t>
            </a:r>
            <a:r>
              <a:rPr lang="en-US" altLang="zh-CN" sz="4800" b="1" u="sng" dirty="0">
                <a:solidFill>
                  <a:srgbClr val="FF0000"/>
                </a:solidFill>
                <a:sym typeface="Symbol" panose="05050102010706020507" pitchFamily="18" charset="2"/>
              </a:rPr>
              <a:t>0.5X</a:t>
            </a:r>
            <a:r>
              <a:rPr lang="en-US" altLang="zh-CN" sz="4800" dirty="0">
                <a:solidFill>
                  <a:srgbClr val="990099"/>
                </a:solidFill>
                <a:sym typeface="Symbol" panose="05050102010706020507" pitchFamily="18" charset="2"/>
              </a:rPr>
              <a:t>=1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800" dirty="0">
                <a:sym typeface="Symbol" panose="05050102010706020507" pitchFamily="18" charset="2"/>
              </a:rPr>
              <a:t>  </a:t>
            </a:r>
            <a:r>
              <a:rPr lang="en-US" altLang="zh-CN" sz="4000" dirty="0">
                <a:sym typeface="Symbol" panose="05050102010706020507" pitchFamily="18" charset="2"/>
              </a:rPr>
              <a:t> </a:t>
            </a:r>
            <a:r>
              <a:rPr lang="en-US" altLang="zh-CN" sz="4800" b="1" u="sng" dirty="0">
                <a:solidFill>
                  <a:srgbClr val="FF0000"/>
                </a:solidFill>
                <a:sym typeface="Symbol" panose="05050102010706020507" pitchFamily="18" charset="2"/>
              </a:rPr>
              <a:t>7X</a:t>
            </a:r>
            <a:r>
              <a:rPr lang="en-US" altLang="zh-CN" sz="4800" b="1" dirty="0">
                <a:solidFill>
                  <a:srgbClr val="FF99FF"/>
                </a:solidFill>
                <a:sym typeface="Symbol" panose="05050102010706020507" pitchFamily="18" charset="2"/>
              </a:rPr>
              <a:t>  </a:t>
            </a:r>
            <a:r>
              <a:rPr lang="en-US" altLang="zh-CN" sz="4800" dirty="0">
                <a:solidFill>
                  <a:srgbClr val="990099"/>
                </a:solidFill>
                <a:sym typeface="Symbol" panose="05050102010706020507" pitchFamily="18" charset="2"/>
              </a:rPr>
              <a:t>2 =</a:t>
            </a:r>
            <a:r>
              <a:rPr lang="en-US" altLang="zh-CN" sz="4800" dirty="0" smtClean="0">
                <a:solidFill>
                  <a:srgbClr val="990099"/>
                </a:solidFill>
                <a:sym typeface="Symbol" panose="05050102010706020507" pitchFamily="18" charset="2"/>
              </a:rPr>
              <a:t>1.4</a:t>
            </a:r>
            <a:endParaRPr lang="en-US" altLang="zh-CN" sz="4800" dirty="0">
              <a:solidFill>
                <a:srgbClr val="990099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267200" cy="1143000"/>
          </a:xfrm>
        </p:spPr>
        <p:txBody>
          <a:bodyPr/>
          <a:lstStyle/>
          <a:p>
            <a:r>
              <a:rPr lang="zh-CN" altLang="en-US" sz="6600" b="1" u="sng" dirty="0">
                <a:solidFill>
                  <a:srgbClr val="008000"/>
                </a:solidFill>
              </a:rPr>
              <a:t>判断正误</a:t>
            </a:r>
            <a:r>
              <a:rPr lang="en-US" altLang="zh-CN" sz="6600" b="1" u="sng" dirty="0">
                <a:solidFill>
                  <a:srgbClr val="008000"/>
                </a:solidFill>
              </a:rPr>
              <a:t>:</a:t>
            </a:r>
            <a:endParaRPr lang="en-US" altLang="zh-CN" sz="6600" b="1" dirty="0">
              <a:solidFill>
                <a:srgbClr val="008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400175" y="2133600"/>
            <a:ext cx="10587038" cy="4191000"/>
          </a:xfrm>
        </p:spPr>
        <p:txBody>
          <a:bodyPr/>
          <a:lstStyle/>
          <a:p>
            <a:r>
              <a:rPr lang="zh-CN" altLang="en-US" sz="4000" b="1" dirty="0">
                <a:solidFill>
                  <a:schemeClr val="folHlink"/>
                </a:solidFill>
              </a:rPr>
              <a:t>                                           </a:t>
            </a:r>
            <a:r>
              <a:rPr lang="en-US" altLang="zh-CN" sz="4000" b="1" dirty="0"/>
              <a:t>18 + 4X=20</a:t>
            </a:r>
          </a:p>
          <a:p>
            <a:r>
              <a:rPr lang="en-US" altLang="zh-CN" sz="4000" b="1" dirty="0"/>
              <a:t>                       </a:t>
            </a:r>
            <a:r>
              <a:rPr lang="en-US" altLang="zh-CN" sz="4000" b="1" u="sng" dirty="0"/>
              <a:t>           </a:t>
            </a:r>
            <a:r>
              <a:rPr lang="en-US" altLang="zh-CN" sz="4000" b="1" dirty="0"/>
              <a:t>    </a:t>
            </a:r>
            <a:r>
              <a:rPr lang="zh-CN" altLang="en-US" sz="4000" b="1" dirty="0"/>
              <a:t>解：  </a:t>
            </a:r>
            <a:r>
              <a:rPr lang="en-US" altLang="zh-CN" sz="4000" b="1" dirty="0"/>
              <a:t>4X=20-18</a:t>
            </a:r>
          </a:p>
          <a:p>
            <a:r>
              <a:rPr lang="en-US" altLang="zh-CN" sz="4000" b="1" dirty="0"/>
              <a:t>                        </a:t>
            </a:r>
            <a:r>
              <a:rPr lang="en-US" altLang="zh-CN" sz="4000" b="1" u="sng" dirty="0"/>
              <a:t>    </a:t>
            </a:r>
            <a:r>
              <a:rPr lang="en-US" altLang="zh-CN" sz="4000" b="1" dirty="0"/>
              <a:t>                    4X= 2                         </a:t>
            </a:r>
            <a:r>
              <a:rPr lang="en-US" altLang="zh-CN" sz="4000" b="1" u="sng" dirty="0"/>
              <a:t>        </a:t>
            </a:r>
            <a:r>
              <a:rPr lang="en-US" altLang="zh-CN" sz="4000" b="1" dirty="0"/>
              <a:t>                          </a:t>
            </a:r>
          </a:p>
          <a:p>
            <a:r>
              <a:rPr lang="en-US" altLang="zh-CN" sz="4000" b="1" dirty="0"/>
              <a:t>                                                     X= 2</a:t>
            </a:r>
            <a:r>
              <a:rPr lang="en-US" altLang="zh-CN" sz="4000" b="1" dirty="0">
                <a:sym typeface="Symbol" panose="05050102010706020507" pitchFamily="18" charset="2"/>
              </a:rPr>
              <a:t>4</a:t>
            </a:r>
          </a:p>
          <a:p>
            <a:r>
              <a:rPr lang="en-US" altLang="zh-CN" sz="4000" b="1" dirty="0">
                <a:sym typeface="Symbol" panose="05050102010706020507" pitchFamily="18" charset="2"/>
              </a:rPr>
              <a:t> </a:t>
            </a:r>
            <a:r>
              <a:rPr lang="en-US" altLang="zh-CN" sz="4000" b="1" dirty="0">
                <a:sym typeface="CommonBullets" pitchFamily="2" charset="2"/>
              </a:rPr>
              <a:t>                        </a:t>
            </a:r>
            <a:r>
              <a:rPr lang="en-US" altLang="zh-CN" sz="4000" b="1" u="sng" dirty="0">
                <a:sym typeface="CommonBullets" pitchFamily="2" charset="2"/>
              </a:rPr>
              <a:t>     </a:t>
            </a:r>
            <a:r>
              <a:rPr lang="en-US" altLang="zh-CN" sz="4000" b="1" dirty="0">
                <a:sym typeface="CommonBullets" pitchFamily="2" charset="2"/>
              </a:rPr>
              <a:t>                 </a:t>
            </a:r>
            <a:r>
              <a:rPr lang="en-US" altLang="zh-CN" sz="4000" b="1" dirty="0">
                <a:sym typeface="Symbol" panose="05050102010706020507" pitchFamily="18" charset="2"/>
              </a:rPr>
              <a:t>  X= 0.5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465138" y="2060575"/>
            <a:ext cx="5024438" cy="4114800"/>
          </a:xfrm>
        </p:spPr>
        <p:txBody>
          <a:bodyPr/>
          <a:lstStyle/>
          <a:p>
            <a:r>
              <a:rPr lang="zh-CN" altLang="en-US" sz="4400" b="1" dirty="0">
                <a:solidFill>
                  <a:schemeClr val="folHlink"/>
                </a:solidFill>
              </a:rPr>
              <a:t>    </a:t>
            </a:r>
            <a:r>
              <a:rPr lang="zh-CN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zh-CN" sz="4400" b="1" dirty="0">
                <a:solidFill>
                  <a:srgbClr val="0000FF"/>
                </a:solidFill>
              </a:rPr>
              <a:t>18 +4X=20</a:t>
            </a:r>
          </a:p>
          <a:p>
            <a:r>
              <a:rPr lang="en-US" altLang="zh-CN" sz="4400" b="1" dirty="0">
                <a:solidFill>
                  <a:srgbClr val="0000FF"/>
                </a:solidFill>
              </a:rPr>
              <a:t>   </a:t>
            </a:r>
            <a:r>
              <a:rPr lang="zh-CN" altLang="en-US" sz="4400" b="1" dirty="0">
                <a:solidFill>
                  <a:srgbClr val="0000FF"/>
                </a:solidFill>
              </a:rPr>
              <a:t>解</a:t>
            </a:r>
            <a:r>
              <a:rPr lang="en-US" altLang="zh-CN" sz="4400" b="1" dirty="0">
                <a:solidFill>
                  <a:srgbClr val="0000FF"/>
                </a:solidFill>
              </a:rPr>
              <a:t>:    4X=20</a:t>
            </a:r>
            <a:r>
              <a:rPr lang="en-US" altLang="zh-CN" sz="4400" b="1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CN" sz="4400" b="1" dirty="0">
                <a:solidFill>
                  <a:srgbClr val="0000FF"/>
                </a:solidFill>
              </a:rPr>
              <a:t>18</a:t>
            </a:r>
          </a:p>
          <a:p>
            <a:r>
              <a:rPr lang="en-US" altLang="zh-CN" sz="4400" b="1" dirty="0">
                <a:solidFill>
                  <a:srgbClr val="0000FF"/>
                </a:solidFill>
              </a:rPr>
              <a:t>            4X= 38</a:t>
            </a:r>
          </a:p>
          <a:p>
            <a:r>
              <a:rPr lang="en-US" altLang="zh-CN" sz="4400" b="1" dirty="0">
                <a:solidFill>
                  <a:srgbClr val="0000FF"/>
                </a:solidFill>
              </a:rPr>
              <a:t>              X= 38</a:t>
            </a:r>
            <a:r>
              <a:rPr lang="en-US" altLang="zh-CN" sz="4400" b="1" dirty="0">
                <a:solidFill>
                  <a:srgbClr val="0000FF"/>
                </a:solidFill>
                <a:sym typeface="Symbol" panose="05050102010706020507" pitchFamily="18" charset="2"/>
              </a:rPr>
              <a:t>4</a:t>
            </a:r>
          </a:p>
          <a:p>
            <a:r>
              <a:rPr lang="en-US" altLang="zh-CN" sz="4400" b="1" dirty="0">
                <a:solidFill>
                  <a:srgbClr val="0000FF"/>
                </a:solidFill>
                <a:sym typeface="Symbol" panose="05050102010706020507" pitchFamily="18" charset="2"/>
              </a:rPr>
              <a:t>              X= 9.5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5943600" y="228600"/>
          <a:ext cx="20574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2166620" imgH="2287270" progId="MS_ClipArt_Gallery.2">
                  <p:embed/>
                </p:oleObj>
              </mc:Choice>
              <mc:Fallback>
                <p:oleObj r:id="rId3" imgW="2166620" imgH="2287270" progId="MS_ClipArt_Gallery.2">
                  <p:embed/>
                  <p:pic>
                    <p:nvPicPr>
                      <p:cNvPr id="0" name="图片 7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8600"/>
                        <a:ext cx="20574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495800" y="2057400"/>
            <a:ext cx="152400" cy="3886200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/>
          <p:nvPr/>
        </p:nvSpPr>
        <p:spPr bwMode="auto">
          <a:xfrm>
            <a:off x="2700338" y="4365625"/>
            <a:ext cx="4464050" cy="288925"/>
          </a:xfrm>
          <a:custGeom>
            <a:avLst/>
            <a:gdLst>
              <a:gd name="T0" fmla="*/ 0 w 2812"/>
              <a:gd name="T1" fmla="*/ 0 h 182"/>
              <a:gd name="T2" fmla="*/ 2812 w 2812"/>
              <a:gd name="T3" fmla="*/ 0 h 182"/>
              <a:gd name="T4" fmla="*/ 2812 w 2812"/>
              <a:gd name="T5" fmla="*/ 91 h 182"/>
              <a:gd name="T6" fmla="*/ 2676 w 2812"/>
              <a:gd name="T7" fmla="*/ 91 h 182"/>
              <a:gd name="T8" fmla="*/ 1497 w 2812"/>
              <a:gd name="T9" fmla="*/ 182 h 182"/>
              <a:gd name="T10" fmla="*/ 1315 w 2812"/>
              <a:gd name="T11" fmla="*/ 182 h 182"/>
              <a:gd name="T12" fmla="*/ 136 w 2812"/>
              <a:gd name="T13" fmla="*/ 91 h 182"/>
              <a:gd name="T14" fmla="*/ 0 w 2812"/>
              <a:gd name="T15" fmla="*/ 91 h 182"/>
              <a:gd name="T16" fmla="*/ 0 w 2812"/>
              <a:gd name="T17" fmla="*/ 0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12"/>
              <a:gd name="T28" fmla="*/ 0 h 182"/>
              <a:gd name="T29" fmla="*/ 2812 w 2812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12" h="182">
                <a:moveTo>
                  <a:pt x="0" y="0"/>
                </a:moveTo>
                <a:lnTo>
                  <a:pt x="2812" y="0"/>
                </a:lnTo>
                <a:lnTo>
                  <a:pt x="2812" y="91"/>
                </a:lnTo>
                <a:lnTo>
                  <a:pt x="2676" y="91"/>
                </a:lnTo>
                <a:lnTo>
                  <a:pt x="1497" y="182"/>
                </a:lnTo>
                <a:lnTo>
                  <a:pt x="1315" y="182"/>
                </a:lnTo>
                <a:lnTo>
                  <a:pt x="136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171" name="Group 3"/>
          <p:cNvGrpSpPr/>
          <p:nvPr/>
        </p:nvGrpSpPr>
        <p:grpSpPr bwMode="auto">
          <a:xfrm>
            <a:off x="4284663" y="3357563"/>
            <a:ext cx="1295400" cy="1008062"/>
            <a:chOff x="0" y="0"/>
            <a:chExt cx="816" cy="635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317" y="408"/>
              <a:ext cx="181" cy="22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173" name="Group 5"/>
            <p:cNvGrpSpPr/>
            <p:nvPr/>
          </p:nvGrpSpPr>
          <p:grpSpPr bwMode="auto">
            <a:xfrm>
              <a:off x="0" y="0"/>
              <a:ext cx="816" cy="430"/>
              <a:chOff x="0" y="0"/>
              <a:chExt cx="816" cy="430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auto">
              <a:xfrm rot="16222877">
                <a:off x="193" y="-193"/>
                <a:ext cx="430" cy="815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rot="1157402">
                <a:off x="544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rot="20116177">
                <a:off x="272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7" name="Line 9"/>
              <p:cNvSpPr>
                <a:spLocks noChangeShapeType="1"/>
              </p:cNvSpPr>
              <p:nvPr/>
            </p:nvSpPr>
            <p:spPr bwMode="auto">
              <a:xfrm rot="1665513">
                <a:off x="680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 rot="19682098">
                <a:off x="136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 rot="3697986">
                <a:off x="791" y="157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Line 12"/>
              <p:cNvSpPr>
                <a:spLocks noChangeShapeType="1"/>
              </p:cNvSpPr>
              <p:nvPr/>
            </p:nvSpPr>
            <p:spPr bwMode="auto">
              <a:xfrm rot="5670126">
                <a:off x="791" y="293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9017851">
                <a:off x="9" y="152"/>
                <a:ext cx="32" cy="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 rot="5670126">
                <a:off x="22" y="271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 rot="352388">
                <a:off x="408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184" name="AutoShape 16"/>
          <p:cNvSpPr>
            <a:spLocks noChangeArrowheads="1"/>
          </p:cNvSpPr>
          <p:nvPr/>
        </p:nvSpPr>
        <p:spPr bwMode="auto">
          <a:xfrm rot="10813483">
            <a:off x="4859338" y="3497263"/>
            <a:ext cx="127000" cy="1084262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185" name="Group 17"/>
          <p:cNvGrpSpPr/>
          <p:nvPr/>
        </p:nvGrpSpPr>
        <p:grpSpPr bwMode="auto">
          <a:xfrm>
            <a:off x="1763713" y="1719263"/>
            <a:ext cx="914400" cy="701675"/>
            <a:chOff x="0" y="0"/>
            <a:chExt cx="576" cy="442"/>
          </a:xfrm>
        </p:grpSpPr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0" y="48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48" y="0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7188" name="Group 20"/>
          <p:cNvGrpSpPr/>
          <p:nvPr/>
        </p:nvGrpSpPr>
        <p:grpSpPr bwMode="auto">
          <a:xfrm>
            <a:off x="2830513" y="1557338"/>
            <a:ext cx="838200" cy="838200"/>
            <a:chOff x="0" y="0"/>
            <a:chExt cx="528" cy="528"/>
          </a:xfrm>
        </p:grpSpPr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48" y="48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7191" name="Group 23"/>
          <p:cNvGrpSpPr/>
          <p:nvPr/>
        </p:nvGrpSpPr>
        <p:grpSpPr bwMode="auto">
          <a:xfrm>
            <a:off x="1692275" y="3705225"/>
            <a:ext cx="2133600" cy="779463"/>
            <a:chOff x="0" y="0"/>
            <a:chExt cx="1344" cy="491"/>
          </a:xfrm>
        </p:grpSpPr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3" name="Freeform 25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144"/>
                <a:gd name="T17" fmla="*/ 1344 w 134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194" name="Group 26"/>
          <p:cNvGrpSpPr/>
          <p:nvPr/>
        </p:nvGrpSpPr>
        <p:grpSpPr bwMode="auto">
          <a:xfrm>
            <a:off x="4787900" y="4365625"/>
            <a:ext cx="288925" cy="719138"/>
            <a:chOff x="0" y="0"/>
            <a:chExt cx="181" cy="453"/>
          </a:xfrm>
        </p:grpSpPr>
        <p:sp>
          <p:nvSpPr>
            <p:cNvPr id="7195" name="AutoShape 27"/>
            <p:cNvSpPr>
              <a:spLocks noChangeArrowheads="1"/>
            </p:cNvSpPr>
            <p:nvPr/>
          </p:nvSpPr>
          <p:spPr bwMode="auto">
            <a:xfrm rot="5400000">
              <a:off x="-136" y="136"/>
              <a:ext cx="453" cy="181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6" name="Oval 28"/>
            <p:cNvSpPr>
              <a:spLocks noChangeArrowheads="1"/>
            </p:cNvSpPr>
            <p:nvPr/>
          </p:nvSpPr>
          <p:spPr bwMode="auto">
            <a:xfrm>
              <a:off x="45" y="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97" name="Freeform 29"/>
          <p:cNvSpPr/>
          <p:nvPr/>
        </p:nvSpPr>
        <p:spPr bwMode="auto">
          <a:xfrm>
            <a:off x="1619250" y="4868863"/>
            <a:ext cx="6480175" cy="720725"/>
          </a:xfrm>
          <a:custGeom>
            <a:avLst/>
            <a:gdLst>
              <a:gd name="T0" fmla="*/ 0 w 3888"/>
              <a:gd name="T1" fmla="*/ 480 h 480"/>
              <a:gd name="T2" fmla="*/ 384 w 3888"/>
              <a:gd name="T3" fmla="*/ 480 h 480"/>
              <a:gd name="T4" fmla="*/ 480 w 3888"/>
              <a:gd name="T5" fmla="*/ 240 h 480"/>
              <a:gd name="T6" fmla="*/ 3408 w 3888"/>
              <a:gd name="T7" fmla="*/ 240 h 480"/>
              <a:gd name="T8" fmla="*/ 3600 w 3888"/>
              <a:gd name="T9" fmla="*/ 480 h 480"/>
              <a:gd name="T10" fmla="*/ 3888 w 3888"/>
              <a:gd name="T11" fmla="*/ 480 h 480"/>
              <a:gd name="T12" fmla="*/ 3792 w 3888"/>
              <a:gd name="T13" fmla="*/ 0 h 480"/>
              <a:gd name="T14" fmla="*/ 192 w 3888"/>
              <a:gd name="T15" fmla="*/ 0 h 480"/>
              <a:gd name="T16" fmla="*/ 0 w 3888"/>
              <a:gd name="T17" fmla="*/ 480 h 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88"/>
              <a:gd name="T28" fmla="*/ 0 h 480"/>
              <a:gd name="T29" fmla="*/ 3888 w 3888"/>
              <a:gd name="T30" fmla="*/ 480 h 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88" h="480">
                <a:moveTo>
                  <a:pt x="0" y="480"/>
                </a:moveTo>
                <a:lnTo>
                  <a:pt x="384" y="480"/>
                </a:lnTo>
                <a:lnTo>
                  <a:pt x="480" y="240"/>
                </a:lnTo>
                <a:lnTo>
                  <a:pt x="3408" y="240"/>
                </a:lnTo>
                <a:lnTo>
                  <a:pt x="3600" y="480"/>
                </a:lnTo>
                <a:lnTo>
                  <a:pt x="3888" y="480"/>
                </a:lnTo>
                <a:lnTo>
                  <a:pt x="3792" y="0"/>
                </a:lnTo>
                <a:lnTo>
                  <a:pt x="192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198" name="Group 30"/>
          <p:cNvGrpSpPr/>
          <p:nvPr/>
        </p:nvGrpSpPr>
        <p:grpSpPr bwMode="auto">
          <a:xfrm>
            <a:off x="5940425" y="3729038"/>
            <a:ext cx="2133600" cy="779462"/>
            <a:chOff x="0" y="0"/>
            <a:chExt cx="1344" cy="491"/>
          </a:xfrm>
        </p:grpSpPr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00" name="Freeform 32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144"/>
                <a:gd name="T17" fmla="*/ 1344 w 134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201" name="Text Box 34"/>
          <p:cNvSpPr txBox="1">
            <a:spLocks noChangeArrowheads="1"/>
          </p:cNvSpPr>
          <p:nvPr/>
        </p:nvSpPr>
        <p:spPr bwMode="auto">
          <a:xfrm>
            <a:off x="4211638" y="260350"/>
            <a:ext cx="36718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FF0000"/>
                </a:solidFill>
              </a:rPr>
              <a:t>放上物体后</a:t>
            </a:r>
          </a:p>
        </p:txBody>
      </p:sp>
    </p:spTree>
  </p:cSld>
  <p:clrMapOvr>
    <a:masterClrMapping/>
  </p:clrMapOvr>
  <p:transition advClick="0" advTm="1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0.00903 L -1.94444E-6 0.177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0.01666 L -1.94444E-6 0.180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 descr="羊皮纸"/>
          <p:cNvSpPr txBox="1">
            <a:spLocks noChangeArrowheads="1"/>
          </p:cNvSpPr>
          <p:nvPr/>
        </p:nvSpPr>
        <p:spPr bwMode="auto">
          <a:xfrm>
            <a:off x="2484438" y="692150"/>
            <a:ext cx="4464050" cy="1098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66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天平不平衡</a:t>
            </a:r>
            <a:endParaRPr lang="zh-CN" altLang="en-US" sz="6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195" name="Group 3"/>
          <p:cNvGrpSpPr/>
          <p:nvPr/>
        </p:nvGrpSpPr>
        <p:grpSpPr bwMode="auto">
          <a:xfrm>
            <a:off x="1692275" y="3119438"/>
            <a:ext cx="2133600" cy="1677987"/>
            <a:chOff x="0" y="0"/>
            <a:chExt cx="1344" cy="1057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5" y="134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717" y="0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93" y="86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765" y="48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30</a:t>
              </a:r>
            </a:p>
          </p:txBody>
        </p:sp>
        <p:grpSp>
          <p:nvGrpSpPr>
            <p:cNvPr id="8200" name="Group 8"/>
            <p:cNvGrpSpPr/>
            <p:nvPr/>
          </p:nvGrpSpPr>
          <p:grpSpPr bwMode="auto">
            <a:xfrm>
              <a:off x="0" y="566"/>
              <a:ext cx="1344" cy="491"/>
              <a:chOff x="0" y="0"/>
              <a:chExt cx="1344" cy="491"/>
            </a:xfrm>
          </p:grpSpPr>
          <p:sp>
            <p:nvSpPr>
              <p:cNvPr id="8201" name="Rectangle 9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02" name="Freeform 10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3" name="Group 11"/>
          <p:cNvGrpSpPr/>
          <p:nvPr/>
        </p:nvGrpSpPr>
        <p:grpSpPr bwMode="auto">
          <a:xfrm>
            <a:off x="1619250" y="3357563"/>
            <a:ext cx="6480175" cy="2232025"/>
            <a:chOff x="0" y="0"/>
            <a:chExt cx="4082" cy="1406"/>
          </a:xfrm>
        </p:grpSpPr>
        <p:sp>
          <p:nvSpPr>
            <p:cNvPr id="8204" name="Freeform 12"/>
            <p:cNvSpPr/>
            <p:nvPr/>
          </p:nvSpPr>
          <p:spPr bwMode="auto">
            <a:xfrm rot="21146466">
              <a:off x="681" y="635"/>
              <a:ext cx="2812" cy="182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8205" name="Group 13"/>
            <p:cNvGrpSpPr/>
            <p:nvPr/>
          </p:nvGrpSpPr>
          <p:grpSpPr bwMode="auto">
            <a:xfrm>
              <a:off x="1679" y="0"/>
              <a:ext cx="816" cy="635"/>
              <a:chOff x="0" y="0"/>
              <a:chExt cx="816" cy="635"/>
            </a:xfrm>
          </p:grpSpPr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317" y="408"/>
                <a:ext cx="181" cy="227"/>
              </a:xfrm>
              <a:prstGeom prst="rect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207" name="Group 15"/>
              <p:cNvGrpSpPr/>
              <p:nvPr/>
            </p:nvGrpSpPr>
            <p:grpSpPr bwMode="auto">
              <a:xfrm>
                <a:off x="0" y="0"/>
                <a:ext cx="816" cy="430"/>
                <a:chOff x="0" y="0"/>
                <a:chExt cx="816" cy="430"/>
              </a:xfrm>
            </p:grpSpPr>
            <p:sp>
              <p:nvSpPr>
                <p:cNvPr id="8208" name="AutoShape 16"/>
                <p:cNvSpPr>
                  <a:spLocks noChangeArrowheads="1"/>
                </p:cNvSpPr>
                <p:nvPr/>
              </p:nvSpPr>
              <p:spPr bwMode="auto">
                <a:xfrm rot="16222877">
                  <a:off x="193" y="-193"/>
                  <a:ext cx="430" cy="815"/>
                </a:xfrm>
                <a:prstGeom prst="flowChartDelay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09" name="Line 17"/>
                <p:cNvSpPr>
                  <a:spLocks noChangeShapeType="1"/>
                </p:cNvSpPr>
                <p:nvPr/>
              </p:nvSpPr>
              <p:spPr bwMode="auto">
                <a:xfrm rot="1157402">
                  <a:off x="544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0" name="Line 18"/>
                <p:cNvSpPr>
                  <a:spLocks noChangeShapeType="1"/>
                </p:cNvSpPr>
                <p:nvPr/>
              </p:nvSpPr>
              <p:spPr bwMode="auto">
                <a:xfrm rot="20116177">
                  <a:off x="272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 rot="1665513">
                  <a:off x="680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rot="19682098">
                  <a:off x="136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auto">
                <a:xfrm rot="3697986">
                  <a:off x="791" y="157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auto">
                <a:xfrm rot="5670126">
                  <a:off x="791" y="293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5" name="Line 23"/>
                <p:cNvSpPr>
                  <a:spLocks noChangeShapeType="1"/>
                </p:cNvSpPr>
                <p:nvPr/>
              </p:nvSpPr>
              <p:spPr bwMode="auto">
                <a:xfrm rot="9017851">
                  <a:off x="9" y="152"/>
                  <a:ext cx="32" cy="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auto">
                <a:xfrm rot="5670126">
                  <a:off x="22" y="271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17" name="Line 25"/>
                <p:cNvSpPr>
                  <a:spLocks noChangeShapeType="1"/>
                </p:cNvSpPr>
                <p:nvPr/>
              </p:nvSpPr>
              <p:spPr bwMode="auto">
                <a:xfrm rot="352388">
                  <a:off x="408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18" name="AutoShape 26"/>
            <p:cNvSpPr>
              <a:spLocks noChangeArrowheads="1"/>
            </p:cNvSpPr>
            <p:nvPr/>
          </p:nvSpPr>
          <p:spPr bwMode="auto">
            <a:xfrm rot="8626414">
              <a:off x="1860" y="88"/>
              <a:ext cx="80" cy="683"/>
            </a:xfrm>
            <a:prstGeom prst="flowChartMerg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8219" name="Group 27"/>
            <p:cNvGrpSpPr/>
            <p:nvPr/>
          </p:nvGrpSpPr>
          <p:grpSpPr bwMode="auto">
            <a:xfrm>
              <a:off x="1996" y="635"/>
              <a:ext cx="182" cy="453"/>
              <a:chOff x="0" y="0"/>
              <a:chExt cx="181" cy="453"/>
            </a:xfrm>
          </p:grpSpPr>
          <p:sp>
            <p:nvSpPr>
              <p:cNvPr id="8220" name="AutoShape 28"/>
              <p:cNvSpPr>
                <a:spLocks noChangeArrowheads="1"/>
              </p:cNvSpPr>
              <p:nvPr/>
            </p:nvSpPr>
            <p:spPr bwMode="auto">
              <a:xfrm rot="5400000">
                <a:off x="-136" y="136"/>
                <a:ext cx="453" cy="181"/>
              </a:xfrm>
              <a:prstGeom prst="flowChartOnlineStorag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21" name="Oval 29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22" name="Freeform 30"/>
            <p:cNvSpPr/>
            <p:nvPr/>
          </p:nvSpPr>
          <p:spPr bwMode="auto">
            <a:xfrm>
              <a:off x="0" y="952"/>
              <a:ext cx="4082" cy="454"/>
            </a:xfrm>
            <a:custGeom>
              <a:avLst/>
              <a:gdLst>
                <a:gd name="T0" fmla="*/ 0 w 3888"/>
                <a:gd name="T1" fmla="*/ 480 h 480"/>
                <a:gd name="T2" fmla="*/ 384 w 3888"/>
                <a:gd name="T3" fmla="*/ 480 h 480"/>
                <a:gd name="T4" fmla="*/ 480 w 3888"/>
                <a:gd name="T5" fmla="*/ 240 h 480"/>
                <a:gd name="T6" fmla="*/ 3408 w 3888"/>
                <a:gd name="T7" fmla="*/ 240 h 480"/>
                <a:gd name="T8" fmla="*/ 3600 w 3888"/>
                <a:gd name="T9" fmla="*/ 480 h 480"/>
                <a:gd name="T10" fmla="*/ 3888 w 3888"/>
                <a:gd name="T11" fmla="*/ 480 h 480"/>
                <a:gd name="T12" fmla="*/ 3792 w 3888"/>
                <a:gd name="T13" fmla="*/ 0 h 480"/>
                <a:gd name="T14" fmla="*/ 192 w 3888"/>
                <a:gd name="T15" fmla="*/ 0 h 480"/>
                <a:gd name="T16" fmla="*/ 0 w 3888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8"/>
                <a:gd name="T28" fmla="*/ 0 h 480"/>
                <a:gd name="T29" fmla="*/ 3888 w 3888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8223" name="Group 31"/>
            <p:cNvGrpSpPr/>
            <p:nvPr/>
          </p:nvGrpSpPr>
          <p:grpSpPr bwMode="auto">
            <a:xfrm>
              <a:off x="2722" y="45"/>
              <a:ext cx="1344" cy="491"/>
              <a:chOff x="0" y="0"/>
              <a:chExt cx="1344" cy="491"/>
            </a:xfrm>
          </p:grpSpPr>
          <p:sp>
            <p:nvSpPr>
              <p:cNvPr id="8224" name="Rectangle 32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25" name="Freeform 33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/>
          <p:nvPr/>
        </p:nvSpPr>
        <p:spPr bwMode="auto">
          <a:xfrm rot="21146466">
            <a:off x="2700338" y="4365625"/>
            <a:ext cx="4464050" cy="288925"/>
          </a:xfrm>
          <a:custGeom>
            <a:avLst/>
            <a:gdLst>
              <a:gd name="T0" fmla="*/ 0 w 2812"/>
              <a:gd name="T1" fmla="*/ 0 h 182"/>
              <a:gd name="T2" fmla="*/ 2812 w 2812"/>
              <a:gd name="T3" fmla="*/ 0 h 182"/>
              <a:gd name="T4" fmla="*/ 2812 w 2812"/>
              <a:gd name="T5" fmla="*/ 91 h 182"/>
              <a:gd name="T6" fmla="*/ 2676 w 2812"/>
              <a:gd name="T7" fmla="*/ 91 h 182"/>
              <a:gd name="T8" fmla="*/ 1497 w 2812"/>
              <a:gd name="T9" fmla="*/ 182 h 182"/>
              <a:gd name="T10" fmla="*/ 1315 w 2812"/>
              <a:gd name="T11" fmla="*/ 182 h 182"/>
              <a:gd name="T12" fmla="*/ 136 w 2812"/>
              <a:gd name="T13" fmla="*/ 91 h 182"/>
              <a:gd name="T14" fmla="*/ 0 w 2812"/>
              <a:gd name="T15" fmla="*/ 91 h 182"/>
              <a:gd name="T16" fmla="*/ 0 w 2812"/>
              <a:gd name="T17" fmla="*/ 0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12"/>
              <a:gd name="T28" fmla="*/ 0 h 182"/>
              <a:gd name="T29" fmla="*/ 2812 w 2812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12" h="182">
                <a:moveTo>
                  <a:pt x="0" y="0"/>
                </a:moveTo>
                <a:lnTo>
                  <a:pt x="2812" y="0"/>
                </a:lnTo>
                <a:lnTo>
                  <a:pt x="2812" y="91"/>
                </a:lnTo>
                <a:lnTo>
                  <a:pt x="2676" y="91"/>
                </a:lnTo>
                <a:lnTo>
                  <a:pt x="1497" y="182"/>
                </a:lnTo>
                <a:lnTo>
                  <a:pt x="1315" y="182"/>
                </a:lnTo>
                <a:lnTo>
                  <a:pt x="136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219" name="Group 3"/>
          <p:cNvGrpSpPr/>
          <p:nvPr/>
        </p:nvGrpSpPr>
        <p:grpSpPr bwMode="auto">
          <a:xfrm>
            <a:off x="4284663" y="3357563"/>
            <a:ext cx="1295400" cy="1008062"/>
            <a:chOff x="0" y="0"/>
            <a:chExt cx="816" cy="635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317" y="408"/>
              <a:ext cx="181" cy="22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221" name="Group 5"/>
            <p:cNvGrpSpPr/>
            <p:nvPr/>
          </p:nvGrpSpPr>
          <p:grpSpPr bwMode="auto">
            <a:xfrm>
              <a:off x="0" y="0"/>
              <a:ext cx="816" cy="430"/>
              <a:chOff x="0" y="0"/>
              <a:chExt cx="816" cy="430"/>
            </a:xfrm>
          </p:grpSpPr>
          <p:sp>
            <p:nvSpPr>
              <p:cNvPr id="9222" name="AutoShape 6"/>
              <p:cNvSpPr>
                <a:spLocks noChangeArrowheads="1"/>
              </p:cNvSpPr>
              <p:nvPr/>
            </p:nvSpPr>
            <p:spPr bwMode="auto">
              <a:xfrm rot="16222877">
                <a:off x="193" y="-193"/>
                <a:ext cx="430" cy="815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3" name="Line 7"/>
              <p:cNvSpPr>
                <a:spLocks noChangeShapeType="1"/>
              </p:cNvSpPr>
              <p:nvPr/>
            </p:nvSpPr>
            <p:spPr bwMode="auto">
              <a:xfrm rot="1157402">
                <a:off x="544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4" name="Line 8"/>
              <p:cNvSpPr>
                <a:spLocks noChangeShapeType="1"/>
              </p:cNvSpPr>
              <p:nvPr/>
            </p:nvSpPr>
            <p:spPr bwMode="auto">
              <a:xfrm rot="20116177">
                <a:off x="272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rot="1665513">
                <a:off x="680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 rot="19682098">
                <a:off x="136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 rot="3697986">
                <a:off x="791" y="157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 rot="5670126">
                <a:off x="791" y="293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 rot="9017851">
                <a:off x="9" y="152"/>
                <a:ext cx="32" cy="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 rot="5670126">
                <a:off x="22" y="271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rot="352388">
                <a:off x="408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32" name="AutoShape 16"/>
          <p:cNvSpPr>
            <a:spLocks noChangeArrowheads="1"/>
          </p:cNvSpPr>
          <p:nvPr/>
        </p:nvSpPr>
        <p:spPr bwMode="auto">
          <a:xfrm rot="8626414">
            <a:off x="4572000" y="3497263"/>
            <a:ext cx="127000" cy="1084262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233" name="Group 17"/>
          <p:cNvGrpSpPr/>
          <p:nvPr/>
        </p:nvGrpSpPr>
        <p:grpSpPr bwMode="auto">
          <a:xfrm>
            <a:off x="1692275" y="3119438"/>
            <a:ext cx="2133600" cy="1677987"/>
            <a:chOff x="0" y="0"/>
            <a:chExt cx="1344" cy="1057"/>
          </a:xfrm>
        </p:grpSpPr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45" y="134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717" y="0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93" y="86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765" y="48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30</a:t>
              </a:r>
            </a:p>
          </p:txBody>
        </p:sp>
        <p:grpSp>
          <p:nvGrpSpPr>
            <p:cNvPr id="9238" name="Group 22"/>
            <p:cNvGrpSpPr/>
            <p:nvPr/>
          </p:nvGrpSpPr>
          <p:grpSpPr bwMode="auto">
            <a:xfrm>
              <a:off x="0" y="566"/>
              <a:ext cx="1344" cy="491"/>
              <a:chOff x="0" y="0"/>
              <a:chExt cx="1344" cy="491"/>
            </a:xfrm>
          </p:grpSpPr>
          <p:sp>
            <p:nvSpPr>
              <p:cNvPr id="9239" name="Rectangle 23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Freeform 24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41" name="Group 25"/>
          <p:cNvGrpSpPr/>
          <p:nvPr/>
        </p:nvGrpSpPr>
        <p:grpSpPr bwMode="auto">
          <a:xfrm>
            <a:off x="6443663" y="1557338"/>
            <a:ext cx="1195387" cy="1150937"/>
            <a:chOff x="0" y="0"/>
            <a:chExt cx="753" cy="726"/>
          </a:xfrm>
        </p:grpSpPr>
        <p:sp>
          <p:nvSpPr>
            <p:cNvPr id="9242" name="Rectangle 26"/>
            <p:cNvSpPr>
              <a:spLocks noChangeArrowheads="1"/>
            </p:cNvSpPr>
            <p:nvPr/>
          </p:nvSpPr>
          <p:spPr bwMode="auto">
            <a:xfrm>
              <a:off x="144" y="136"/>
              <a:ext cx="428" cy="166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0" y="302"/>
              <a:ext cx="753" cy="384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137" y="284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49" y="0"/>
              <a:ext cx="614" cy="16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246" name="Group 30"/>
          <p:cNvGrpSpPr/>
          <p:nvPr/>
        </p:nvGrpSpPr>
        <p:grpSpPr bwMode="auto">
          <a:xfrm>
            <a:off x="4787900" y="4365625"/>
            <a:ext cx="288925" cy="719138"/>
            <a:chOff x="0" y="0"/>
            <a:chExt cx="181" cy="453"/>
          </a:xfrm>
        </p:grpSpPr>
        <p:sp>
          <p:nvSpPr>
            <p:cNvPr id="9247" name="AutoShape 31"/>
            <p:cNvSpPr>
              <a:spLocks noChangeArrowheads="1"/>
            </p:cNvSpPr>
            <p:nvPr/>
          </p:nvSpPr>
          <p:spPr bwMode="auto">
            <a:xfrm rot="5400000">
              <a:off x="-136" y="136"/>
              <a:ext cx="453" cy="181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45" y="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49" name="Freeform 33"/>
          <p:cNvSpPr/>
          <p:nvPr/>
        </p:nvSpPr>
        <p:spPr bwMode="auto">
          <a:xfrm>
            <a:off x="1619250" y="4868863"/>
            <a:ext cx="6480175" cy="720725"/>
          </a:xfrm>
          <a:custGeom>
            <a:avLst/>
            <a:gdLst>
              <a:gd name="T0" fmla="*/ 0 w 3888"/>
              <a:gd name="T1" fmla="*/ 480 h 480"/>
              <a:gd name="T2" fmla="*/ 384 w 3888"/>
              <a:gd name="T3" fmla="*/ 480 h 480"/>
              <a:gd name="T4" fmla="*/ 480 w 3888"/>
              <a:gd name="T5" fmla="*/ 240 h 480"/>
              <a:gd name="T6" fmla="*/ 3408 w 3888"/>
              <a:gd name="T7" fmla="*/ 240 h 480"/>
              <a:gd name="T8" fmla="*/ 3600 w 3888"/>
              <a:gd name="T9" fmla="*/ 480 h 480"/>
              <a:gd name="T10" fmla="*/ 3888 w 3888"/>
              <a:gd name="T11" fmla="*/ 480 h 480"/>
              <a:gd name="T12" fmla="*/ 3792 w 3888"/>
              <a:gd name="T13" fmla="*/ 0 h 480"/>
              <a:gd name="T14" fmla="*/ 192 w 3888"/>
              <a:gd name="T15" fmla="*/ 0 h 480"/>
              <a:gd name="T16" fmla="*/ 0 w 3888"/>
              <a:gd name="T17" fmla="*/ 480 h 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88"/>
              <a:gd name="T28" fmla="*/ 0 h 480"/>
              <a:gd name="T29" fmla="*/ 3888 w 3888"/>
              <a:gd name="T30" fmla="*/ 480 h 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88" h="480">
                <a:moveTo>
                  <a:pt x="0" y="480"/>
                </a:moveTo>
                <a:lnTo>
                  <a:pt x="384" y="480"/>
                </a:lnTo>
                <a:lnTo>
                  <a:pt x="480" y="240"/>
                </a:lnTo>
                <a:lnTo>
                  <a:pt x="3408" y="240"/>
                </a:lnTo>
                <a:lnTo>
                  <a:pt x="3600" y="480"/>
                </a:lnTo>
                <a:lnTo>
                  <a:pt x="3888" y="480"/>
                </a:lnTo>
                <a:lnTo>
                  <a:pt x="3792" y="0"/>
                </a:lnTo>
                <a:lnTo>
                  <a:pt x="192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250" name="Group 34"/>
          <p:cNvGrpSpPr/>
          <p:nvPr/>
        </p:nvGrpSpPr>
        <p:grpSpPr bwMode="auto">
          <a:xfrm>
            <a:off x="5940425" y="3429000"/>
            <a:ext cx="2133600" cy="779463"/>
            <a:chOff x="0" y="0"/>
            <a:chExt cx="1344" cy="491"/>
          </a:xfrm>
        </p:grpSpPr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52" name="Freeform 36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144"/>
                <a:gd name="T17" fmla="*/ 1344 w 134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 -0.07338 L 0.00572 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/>
          <p:nvPr/>
        </p:nvSpPr>
        <p:spPr bwMode="auto">
          <a:xfrm rot="21263278">
            <a:off x="2700338" y="4365625"/>
            <a:ext cx="4464050" cy="288925"/>
          </a:xfrm>
          <a:custGeom>
            <a:avLst/>
            <a:gdLst>
              <a:gd name="T0" fmla="*/ 0 w 2812"/>
              <a:gd name="T1" fmla="*/ 0 h 182"/>
              <a:gd name="T2" fmla="*/ 2812 w 2812"/>
              <a:gd name="T3" fmla="*/ 0 h 182"/>
              <a:gd name="T4" fmla="*/ 2812 w 2812"/>
              <a:gd name="T5" fmla="*/ 91 h 182"/>
              <a:gd name="T6" fmla="*/ 2676 w 2812"/>
              <a:gd name="T7" fmla="*/ 91 h 182"/>
              <a:gd name="T8" fmla="*/ 1497 w 2812"/>
              <a:gd name="T9" fmla="*/ 182 h 182"/>
              <a:gd name="T10" fmla="*/ 1315 w 2812"/>
              <a:gd name="T11" fmla="*/ 182 h 182"/>
              <a:gd name="T12" fmla="*/ 136 w 2812"/>
              <a:gd name="T13" fmla="*/ 91 h 182"/>
              <a:gd name="T14" fmla="*/ 0 w 2812"/>
              <a:gd name="T15" fmla="*/ 91 h 182"/>
              <a:gd name="T16" fmla="*/ 0 w 2812"/>
              <a:gd name="T17" fmla="*/ 0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12"/>
              <a:gd name="T28" fmla="*/ 0 h 182"/>
              <a:gd name="T29" fmla="*/ 2812 w 2812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12" h="182">
                <a:moveTo>
                  <a:pt x="0" y="0"/>
                </a:moveTo>
                <a:lnTo>
                  <a:pt x="2812" y="0"/>
                </a:lnTo>
                <a:lnTo>
                  <a:pt x="2812" y="91"/>
                </a:lnTo>
                <a:lnTo>
                  <a:pt x="2676" y="91"/>
                </a:lnTo>
                <a:lnTo>
                  <a:pt x="1497" y="182"/>
                </a:lnTo>
                <a:lnTo>
                  <a:pt x="1315" y="182"/>
                </a:lnTo>
                <a:lnTo>
                  <a:pt x="136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0243" name="Group 3"/>
          <p:cNvGrpSpPr/>
          <p:nvPr/>
        </p:nvGrpSpPr>
        <p:grpSpPr bwMode="auto">
          <a:xfrm>
            <a:off x="4284663" y="3357563"/>
            <a:ext cx="1295400" cy="1008062"/>
            <a:chOff x="0" y="0"/>
            <a:chExt cx="816" cy="635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317" y="408"/>
              <a:ext cx="181" cy="22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245" name="Group 5"/>
            <p:cNvGrpSpPr/>
            <p:nvPr/>
          </p:nvGrpSpPr>
          <p:grpSpPr bwMode="auto">
            <a:xfrm>
              <a:off x="0" y="0"/>
              <a:ext cx="816" cy="430"/>
              <a:chOff x="0" y="0"/>
              <a:chExt cx="816" cy="430"/>
            </a:xfrm>
          </p:grpSpPr>
          <p:sp>
            <p:nvSpPr>
              <p:cNvPr id="10246" name="AutoShape 6"/>
              <p:cNvSpPr>
                <a:spLocks noChangeArrowheads="1"/>
              </p:cNvSpPr>
              <p:nvPr/>
            </p:nvSpPr>
            <p:spPr bwMode="auto">
              <a:xfrm rot="16222877">
                <a:off x="193" y="-193"/>
                <a:ext cx="430" cy="815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 rot="1157402">
                <a:off x="544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8" name="Line 8"/>
              <p:cNvSpPr>
                <a:spLocks noChangeShapeType="1"/>
              </p:cNvSpPr>
              <p:nvPr/>
            </p:nvSpPr>
            <p:spPr bwMode="auto">
              <a:xfrm rot="20116177">
                <a:off x="272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9" name="Line 9"/>
              <p:cNvSpPr>
                <a:spLocks noChangeShapeType="1"/>
              </p:cNvSpPr>
              <p:nvPr/>
            </p:nvSpPr>
            <p:spPr bwMode="auto">
              <a:xfrm rot="1665513">
                <a:off x="680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 rot="19682098">
                <a:off x="136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auto">
              <a:xfrm rot="3697986">
                <a:off x="791" y="157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 rot="5670126">
                <a:off x="791" y="293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 rot="9017851">
                <a:off x="9" y="152"/>
                <a:ext cx="32" cy="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auto">
              <a:xfrm rot="5670126">
                <a:off x="22" y="271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5" name="Line 15"/>
              <p:cNvSpPr>
                <a:spLocks noChangeShapeType="1"/>
              </p:cNvSpPr>
              <p:nvPr/>
            </p:nvSpPr>
            <p:spPr bwMode="auto">
              <a:xfrm rot="352388">
                <a:off x="408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56" name="AutoShape 16"/>
          <p:cNvSpPr>
            <a:spLocks noChangeArrowheads="1"/>
          </p:cNvSpPr>
          <p:nvPr/>
        </p:nvSpPr>
        <p:spPr bwMode="auto">
          <a:xfrm rot="9515413">
            <a:off x="4716463" y="3497263"/>
            <a:ext cx="127000" cy="1084262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0257" name="Group 17"/>
          <p:cNvGrpSpPr/>
          <p:nvPr/>
        </p:nvGrpSpPr>
        <p:grpSpPr bwMode="auto">
          <a:xfrm>
            <a:off x="1692275" y="3046413"/>
            <a:ext cx="2133600" cy="1677987"/>
            <a:chOff x="0" y="0"/>
            <a:chExt cx="1344" cy="1057"/>
          </a:xfrm>
        </p:grpSpPr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45" y="134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717" y="0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93" y="86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765" y="48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30</a:t>
              </a:r>
            </a:p>
          </p:txBody>
        </p:sp>
        <p:grpSp>
          <p:nvGrpSpPr>
            <p:cNvPr id="10262" name="Group 22"/>
            <p:cNvGrpSpPr/>
            <p:nvPr/>
          </p:nvGrpSpPr>
          <p:grpSpPr bwMode="auto">
            <a:xfrm>
              <a:off x="0" y="566"/>
              <a:ext cx="1344" cy="491"/>
              <a:chOff x="0" y="0"/>
              <a:chExt cx="1344" cy="491"/>
            </a:xfrm>
          </p:grpSpPr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4" name="Freeform 24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265" name="Group 25"/>
          <p:cNvGrpSpPr/>
          <p:nvPr/>
        </p:nvGrpSpPr>
        <p:grpSpPr bwMode="auto">
          <a:xfrm>
            <a:off x="6472238" y="2347913"/>
            <a:ext cx="1195387" cy="1152525"/>
            <a:chOff x="0" y="0"/>
            <a:chExt cx="753" cy="726"/>
          </a:xfrm>
        </p:grpSpPr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144" y="136"/>
              <a:ext cx="428" cy="166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0" y="302"/>
              <a:ext cx="753" cy="384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137" y="284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49" y="0"/>
              <a:ext cx="614" cy="16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70" name="Group 30"/>
          <p:cNvGrpSpPr/>
          <p:nvPr/>
        </p:nvGrpSpPr>
        <p:grpSpPr bwMode="auto">
          <a:xfrm>
            <a:off x="4787900" y="4365625"/>
            <a:ext cx="288925" cy="719138"/>
            <a:chOff x="0" y="0"/>
            <a:chExt cx="181" cy="453"/>
          </a:xfrm>
        </p:grpSpPr>
        <p:sp>
          <p:nvSpPr>
            <p:cNvPr id="10271" name="AutoShape 31"/>
            <p:cNvSpPr>
              <a:spLocks noChangeArrowheads="1"/>
            </p:cNvSpPr>
            <p:nvPr/>
          </p:nvSpPr>
          <p:spPr bwMode="auto">
            <a:xfrm rot="5400000">
              <a:off x="-136" y="136"/>
              <a:ext cx="453" cy="181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72" name="Oval 32"/>
            <p:cNvSpPr>
              <a:spLocks noChangeArrowheads="1"/>
            </p:cNvSpPr>
            <p:nvPr/>
          </p:nvSpPr>
          <p:spPr bwMode="auto">
            <a:xfrm>
              <a:off x="45" y="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3" name="Freeform 33"/>
          <p:cNvSpPr/>
          <p:nvPr/>
        </p:nvSpPr>
        <p:spPr bwMode="auto">
          <a:xfrm>
            <a:off x="1619250" y="4868863"/>
            <a:ext cx="6480175" cy="720725"/>
          </a:xfrm>
          <a:custGeom>
            <a:avLst/>
            <a:gdLst>
              <a:gd name="T0" fmla="*/ 0 w 3888"/>
              <a:gd name="T1" fmla="*/ 480 h 480"/>
              <a:gd name="T2" fmla="*/ 384 w 3888"/>
              <a:gd name="T3" fmla="*/ 480 h 480"/>
              <a:gd name="T4" fmla="*/ 480 w 3888"/>
              <a:gd name="T5" fmla="*/ 240 h 480"/>
              <a:gd name="T6" fmla="*/ 3408 w 3888"/>
              <a:gd name="T7" fmla="*/ 240 h 480"/>
              <a:gd name="T8" fmla="*/ 3600 w 3888"/>
              <a:gd name="T9" fmla="*/ 480 h 480"/>
              <a:gd name="T10" fmla="*/ 3888 w 3888"/>
              <a:gd name="T11" fmla="*/ 480 h 480"/>
              <a:gd name="T12" fmla="*/ 3792 w 3888"/>
              <a:gd name="T13" fmla="*/ 0 h 480"/>
              <a:gd name="T14" fmla="*/ 192 w 3888"/>
              <a:gd name="T15" fmla="*/ 0 h 480"/>
              <a:gd name="T16" fmla="*/ 0 w 3888"/>
              <a:gd name="T17" fmla="*/ 480 h 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88"/>
              <a:gd name="T28" fmla="*/ 0 h 480"/>
              <a:gd name="T29" fmla="*/ 3888 w 3888"/>
              <a:gd name="T30" fmla="*/ 480 h 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88" h="480">
                <a:moveTo>
                  <a:pt x="0" y="480"/>
                </a:moveTo>
                <a:lnTo>
                  <a:pt x="384" y="480"/>
                </a:lnTo>
                <a:lnTo>
                  <a:pt x="480" y="240"/>
                </a:lnTo>
                <a:lnTo>
                  <a:pt x="3408" y="240"/>
                </a:lnTo>
                <a:lnTo>
                  <a:pt x="3600" y="480"/>
                </a:lnTo>
                <a:lnTo>
                  <a:pt x="3888" y="480"/>
                </a:lnTo>
                <a:lnTo>
                  <a:pt x="3792" y="0"/>
                </a:lnTo>
                <a:lnTo>
                  <a:pt x="192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0274" name="Group 34"/>
          <p:cNvGrpSpPr/>
          <p:nvPr/>
        </p:nvGrpSpPr>
        <p:grpSpPr bwMode="auto">
          <a:xfrm>
            <a:off x="5940425" y="3500438"/>
            <a:ext cx="2133600" cy="779462"/>
            <a:chOff x="0" y="0"/>
            <a:chExt cx="1344" cy="491"/>
          </a:xfrm>
        </p:grpSpPr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635" y="144"/>
              <a:ext cx="136" cy="347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76" name="Freeform 36"/>
            <p:cNvSpPr/>
            <p:nvPr/>
          </p:nvSpPr>
          <p:spPr bwMode="auto">
            <a:xfrm>
              <a:off x="0" y="0"/>
              <a:ext cx="1344" cy="144"/>
            </a:xfrm>
            <a:custGeom>
              <a:avLst/>
              <a:gdLst>
                <a:gd name="T0" fmla="*/ 0 w 1344"/>
                <a:gd name="T1" fmla="*/ 0 h 144"/>
                <a:gd name="T2" fmla="*/ 144 w 1344"/>
                <a:gd name="T3" fmla="*/ 144 h 144"/>
                <a:gd name="T4" fmla="*/ 1248 w 1344"/>
                <a:gd name="T5" fmla="*/ 144 h 144"/>
                <a:gd name="T6" fmla="*/ 1344 w 1344"/>
                <a:gd name="T7" fmla="*/ 0 h 144"/>
                <a:gd name="T8" fmla="*/ 0 w 134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144"/>
                <a:gd name="T17" fmla="*/ 1344 w 134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chemeClr val="tx1"/>
              </a:solidFill>
              <a:miter lim="800000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advClick="0" advTm="100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/>
          <p:nvPr/>
        </p:nvSpPr>
        <p:spPr bwMode="auto">
          <a:xfrm rot="21386514">
            <a:off x="2700338" y="4365625"/>
            <a:ext cx="4464050" cy="288925"/>
          </a:xfrm>
          <a:custGeom>
            <a:avLst/>
            <a:gdLst>
              <a:gd name="T0" fmla="*/ 0 w 2812"/>
              <a:gd name="T1" fmla="*/ 0 h 182"/>
              <a:gd name="T2" fmla="*/ 2812 w 2812"/>
              <a:gd name="T3" fmla="*/ 0 h 182"/>
              <a:gd name="T4" fmla="*/ 2812 w 2812"/>
              <a:gd name="T5" fmla="*/ 91 h 182"/>
              <a:gd name="T6" fmla="*/ 2676 w 2812"/>
              <a:gd name="T7" fmla="*/ 91 h 182"/>
              <a:gd name="T8" fmla="*/ 1497 w 2812"/>
              <a:gd name="T9" fmla="*/ 182 h 182"/>
              <a:gd name="T10" fmla="*/ 1315 w 2812"/>
              <a:gd name="T11" fmla="*/ 182 h 182"/>
              <a:gd name="T12" fmla="*/ 136 w 2812"/>
              <a:gd name="T13" fmla="*/ 91 h 182"/>
              <a:gd name="T14" fmla="*/ 0 w 2812"/>
              <a:gd name="T15" fmla="*/ 91 h 182"/>
              <a:gd name="T16" fmla="*/ 0 w 2812"/>
              <a:gd name="T17" fmla="*/ 0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12"/>
              <a:gd name="T28" fmla="*/ 0 h 182"/>
              <a:gd name="T29" fmla="*/ 2812 w 2812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12" h="182">
                <a:moveTo>
                  <a:pt x="0" y="0"/>
                </a:moveTo>
                <a:lnTo>
                  <a:pt x="2812" y="0"/>
                </a:lnTo>
                <a:lnTo>
                  <a:pt x="2812" y="91"/>
                </a:lnTo>
                <a:lnTo>
                  <a:pt x="2676" y="91"/>
                </a:lnTo>
                <a:lnTo>
                  <a:pt x="1497" y="182"/>
                </a:lnTo>
                <a:lnTo>
                  <a:pt x="1315" y="182"/>
                </a:lnTo>
                <a:lnTo>
                  <a:pt x="136" y="91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1267" name="Group 3"/>
          <p:cNvGrpSpPr/>
          <p:nvPr/>
        </p:nvGrpSpPr>
        <p:grpSpPr bwMode="auto">
          <a:xfrm>
            <a:off x="4284663" y="3357563"/>
            <a:ext cx="1295400" cy="1008062"/>
            <a:chOff x="0" y="0"/>
            <a:chExt cx="816" cy="635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317" y="408"/>
              <a:ext cx="181" cy="22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269" name="Group 5"/>
            <p:cNvGrpSpPr/>
            <p:nvPr/>
          </p:nvGrpSpPr>
          <p:grpSpPr bwMode="auto">
            <a:xfrm>
              <a:off x="0" y="0"/>
              <a:ext cx="816" cy="430"/>
              <a:chOff x="0" y="0"/>
              <a:chExt cx="816" cy="430"/>
            </a:xfrm>
          </p:grpSpPr>
          <p:sp>
            <p:nvSpPr>
              <p:cNvPr id="11270" name="AutoShape 6"/>
              <p:cNvSpPr>
                <a:spLocks noChangeArrowheads="1"/>
              </p:cNvSpPr>
              <p:nvPr/>
            </p:nvSpPr>
            <p:spPr bwMode="auto">
              <a:xfrm rot="16222877">
                <a:off x="193" y="-193"/>
                <a:ext cx="430" cy="815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1" name="Line 7"/>
              <p:cNvSpPr>
                <a:spLocks noChangeShapeType="1"/>
              </p:cNvSpPr>
              <p:nvPr/>
            </p:nvSpPr>
            <p:spPr bwMode="auto">
              <a:xfrm rot="1157402">
                <a:off x="544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rot="20116177">
                <a:off x="272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rot="1665513">
                <a:off x="680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4" name="Line 10"/>
              <p:cNvSpPr>
                <a:spLocks noChangeShapeType="1"/>
              </p:cNvSpPr>
              <p:nvPr/>
            </p:nvSpPr>
            <p:spPr bwMode="auto">
              <a:xfrm rot="19682098">
                <a:off x="136" y="68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5" name="Line 11"/>
              <p:cNvSpPr>
                <a:spLocks noChangeShapeType="1"/>
              </p:cNvSpPr>
              <p:nvPr/>
            </p:nvSpPr>
            <p:spPr bwMode="auto">
              <a:xfrm rot="3697986">
                <a:off x="791" y="157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6" name="Line 12"/>
              <p:cNvSpPr>
                <a:spLocks noChangeShapeType="1"/>
              </p:cNvSpPr>
              <p:nvPr/>
            </p:nvSpPr>
            <p:spPr bwMode="auto">
              <a:xfrm rot="5670126">
                <a:off x="791" y="293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7" name="Line 13"/>
              <p:cNvSpPr>
                <a:spLocks noChangeShapeType="1"/>
              </p:cNvSpPr>
              <p:nvPr/>
            </p:nvSpPr>
            <p:spPr bwMode="auto">
              <a:xfrm rot="9017851">
                <a:off x="9" y="152"/>
                <a:ext cx="32" cy="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 rot="5670126">
                <a:off x="22" y="271"/>
                <a:ext cx="1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/>
            </p:nvSpPr>
            <p:spPr bwMode="auto">
              <a:xfrm rot="352388">
                <a:off x="408" y="23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280" name="AutoShape 16"/>
          <p:cNvSpPr>
            <a:spLocks noChangeArrowheads="1"/>
          </p:cNvSpPr>
          <p:nvPr/>
        </p:nvSpPr>
        <p:spPr bwMode="auto">
          <a:xfrm rot="10124099">
            <a:off x="4787900" y="3497263"/>
            <a:ext cx="127000" cy="1084262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1281" name="Group 17"/>
          <p:cNvGrpSpPr/>
          <p:nvPr/>
        </p:nvGrpSpPr>
        <p:grpSpPr bwMode="auto">
          <a:xfrm>
            <a:off x="1692275" y="2974975"/>
            <a:ext cx="2133600" cy="1677988"/>
            <a:chOff x="0" y="0"/>
            <a:chExt cx="1344" cy="1057"/>
          </a:xfrm>
        </p:grpSpPr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45" y="134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717" y="0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93" y="86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765" y="48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30</a:t>
              </a:r>
            </a:p>
          </p:txBody>
        </p:sp>
        <p:grpSp>
          <p:nvGrpSpPr>
            <p:cNvPr id="11286" name="Group 22"/>
            <p:cNvGrpSpPr/>
            <p:nvPr/>
          </p:nvGrpSpPr>
          <p:grpSpPr bwMode="auto">
            <a:xfrm>
              <a:off x="0" y="566"/>
              <a:ext cx="1344" cy="491"/>
              <a:chOff x="0" y="0"/>
              <a:chExt cx="1344" cy="491"/>
            </a:xfrm>
          </p:grpSpPr>
          <p:sp>
            <p:nvSpPr>
              <p:cNvPr id="11287" name="Rectangle 23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Freeform 24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289" name="Group 25"/>
          <p:cNvGrpSpPr/>
          <p:nvPr/>
        </p:nvGrpSpPr>
        <p:grpSpPr bwMode="auto">
          <a:xfrm>
            <a:off x="4787900" y="4365625"/>
            <a:ext cx="288925" cy="719138"/>
            <a:chOff x="0" y="0"/>
            <a:chExt cx="181" cy="453"/>
          </a:xfrm>
        </p:grpSpPr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 rot="5400000">
              <a:off x="-136" y="136"/>
              <a:ext cx="453" cy="181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45" y="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92" name="Freeform 28"/>
          <p:cNvSpPr/>
          <p:nvPr/>
        </p:nvSpPr>
        <p:spPr bwMode="auto">
          <a:xfrm>
            <a:off x="1619250" y="4868863"/>
            <a:ext cx="6480175" cy="720725"/>
          </a:xfrm>
          <a:custGeom>
            <a:avLst/>
            <a:gdLst>
              <a:gd name="T0" fmla="*/ 0 w 3888"/>
              <a:gd name="T1" fmla="*/ 480 h 480"/>
              <a:gd name="T2" fmla="*/ 384 w 3888"/>
              <a:gd name="T3" fmla="*/ 480 h 480"/>
              <a:gd name="T4" fmla="*/ 480 w 3888"/>
              <a:gd name="T5" fmla="*/ 240 h 480"/>
              <a:gd name="T6" fmla="*/ 3408 w 3888"/>
              <a:gd name="T7" fmla="*/ 240 h 480"/>
              <a:gd name="T8" fmla="*/ 3600 w 3888"/>
              <a:gd name="T9" fmla="*/ 480 h 480"/>
              <a:gd name="T10" fmla="*/ 3888 w 3888"/>
              <a:gd name="T11" fmla="*/ 480 h 480"/>
              <a:gd name="T12" fmla="*/ 3792 w 3888"/>
              <a:gd name="T13" fmla="*/ 0 h 480"/>
              <a:gd name="T14" fmla="*/ 192 w 3888"/>
              <a:gd name="T15" fmla="*/ 0 h 480"/>
              <a:gd name="T16" fmla="*/ 0 w 3888"/>
              <a:gd name="T17" fmla="*/ 480 h 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88"/>
              <a:gd name="T28" fmla="*/ 0 h 480"/>
              <a:gd name="T29" fmla="*/ 3888 w 3888"/>
              <a:gd name="T30" fmla="*/ 480 h 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88" h="480">
                <a:moveTo>
                  <a:pt x="0" y="480"/>
                </a:moveTo>
                <a:lnTo>
                  <a:pt x="384" y="480"/>
                </a:lnTo>
                <a:lnTo>
                  <a:pt x="480" y="240"/>
                </a:lnTo>
                <a:lnTo>
                  <a:pt x="3408" y="240"/>
                </a:lnTo>
                <a:lnTo>
                  <a:pt x="3600" y="480"/>
                </a:lnTo>
                <a:lnTo>
                  <a:pt x="3888" y="480"/>
                </a:lnTo>
                <a:lnTo>
                  <a:pt x="3792" y="0"/>
                </a:lnTo>
                <a:lnTo>
                  <a:pt x="192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1293" name="Group 29"/>
          <p:cNvGrpSpPr/>
          <p:nvPr/>
        </p:nvGrpSpPr>
        <p:grpSpPr bwMode="auto">
          <a:xfrm>
            <a:off x="5940425" y="2420938"/>
            <a:ext cx="2133600" cy="1944687"/>
            <a:chOff x="0" y="0"/>
            <a:chExt cx="1344" cy="1225"/>
          </a:xfrm>
        </p:grpSpPr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479" y="136"/>
              <a:ext cx="428" cy="166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35" y="302"/>
              <a:ext cx="753" cy="384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Text Box 32"/>
            <p:cNvSpPr txBox="1">
              <a:spLocks noChangeArrowheads="1"/>
            </p:cNvSpPr>
            <p:nvPr/>
          </p:nvSpPr>
          <p:spPr bwMode="auto">
            <a:xfrm>
              <a:off x="472" y="284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384" y="0"/>
              <a:ext cx="614" cy="16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298" name="Group 34"/>
            <p:cNvGrpSpPr/>
            <p:nvPr/>
          </p:nvGrpSpPr>
          <p:grpSpPr bwMode="auto">
            <a:xfrm>
              <a:off x="0" y="734"/>
              <a:ext cx="1344" cy="491"/>
              <a:chOff x="0" y="0"/>
              <a:chExt cx="1344" cy="491"/>
            </a:xfrm>
          </p:grpSpPr>
          <p:sp>
            <p:nvSpPr>
              <p:cNvPr id="11299" name="Rectangle 35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0" name="Freeform 36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>
                  <a:gd name="T0" fmla="*/ 0 w 1344"/>
                  <a:gd name="T1" fmla="*/ 0 h 144"/>
                  <a:gd name="T2" fmla="*/ 144 w 1344"/>
                  <a:gd name="T3" fmla="*/ 144 h 144"/>
                  <a:gd name="T4" fmla="*/ 1248 w 1344"/>
                  <a:gd name="T5" fmla="*/ 144 h 144"/>
                  <a:gd name="T6" fmla="*/ 1344 w 1344"/>
                  <a:gd name="T7" fmla="*/ 0 h 144"/>
                  <a:gd name="T8" fmla="*/ 0 w 134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144"/>
                  <a:gd name="T17" fmla="*/ 1344 w 134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 advTm="1000">
    <p:cut/>
  </p:transition>
</p:sld>
</file>

<file path=ppt/theme/theme1.xml><?xml version="1.0" encoding="utf-8"?>
<a:theme xmlns:a="http://schemas.openxmlformats.org/drawingml/2006/main" name="WWW.2PPT.COM&#10;">
  <a:themeElements>
    <a:clrScheme name="www.7cxk.com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w.7cxk.com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Microsoft Office PowerPoint</Application>
  <PresentationFormat>全屏显示(4:3)</PresentationFormat>
  <Paragraphs>244</Paragraphs>
  <Slides>42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8" baseType="lpstr">
      <vt:lpstr>CommonBullets</vt:lpstr>
      <vt:lpstr>黑体</vt:lpstr>
      <vt:lpstr>华文新魏</vt:lpstr>
      <vt:lpstr>楷体_GB2312</vt:lpstr>
      <vt:lpstr>隶书</vt:lpstr>
      <vt:lpstr>宋体</vt:lpstr>
      <vt:lpstr>微软雅黑</vt:lpstr>
      <vt:lpstr>幼圆</vt:lpstr>
      <vt:lpstr>Arial</vt:lpstr>
      <vt:lpstr>Calibri</vt:lpstr>
      <vt:lpstr>Courier New</vt:lpstr>
      <vt:lpstr>Marlett</vt:lpstr>
      <vt:lpstr>Symbol</vt:lpstr>
      <vt:lpstr>Times New Roman</vt:lpstr>
      <vt:lpstr>WWW.2PPT.COM
</vt:lpstr>
      <vt:lpstr>MS_ClipArt_Gallery.2</vt:lpstr>
      <vt:lpstr>PowerPoint 演示文稿</vt:lpstr>
      <vt:lpstr>信息窗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什么是方程？</vt:lpstr>
      <vt:lpstr>PowerPoint 演示文稿</vt:lpstr>
      <vt:lpstr>PowerPoint 演示文稿</vt:lpstr>
      <vt:lpstr>PowerPoint 演示文稿</vt:lpstr>
      <vt:lpstr>判断题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先说一说方程中Ｘ表示什么数，再求解：</vt:lpstr>
      <vt:lpstr>看图列方程,再求方程的。</vt:lpstr>
      <vt:lpstr>   3x + 4 =40</vt:lpstr>
      <vt:lpstr>         3x+4=40</vt:lpstr>
      <vt:lpstr> 3Ｘ + 4 = 40</vt:lpstr>
      <vt:lpstr>检验: 把X=12代入原方程</vt:lpstr>
      <vt:lpstr>解方程 63－2x =5     这个方程怎么解?</vt:lpstr>
      <vt:lpstr>解方程 63－2x = 5 </vt:lpstr>
      <vt:lpstr>解 方 程 时，应 把 方 程 中     划线部分看作一个什么数?</vt:lpstr>
      <vt:lpstr>判断正误: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2017-08-03T09:44:00Z</dcterms:created>
  <dcterms:modified xsi:type="dcterms:W3CDTF">2023-01-17T03:26:04Z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E1D23D42C61943CAB3EBEF0FAA48901D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