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75CD218-2885-49AB-A887-48F7F0ED4E0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59B702C-9A7B-4594-B8B5-F18EA681BF21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 typeface="Arial" panose="020B0604020202020204" pitchFamily="34" charset="0"/>
              <a:buNone/>
            </a:pPr>
            <a:fld id="{F3B727FD-B877-409A-8676-DFC19966B5DC}" type="slidenum">
              <a:rPr lang="en-US" altLang="zh-CN" sz="1200"/>
              <a:t>1</a:t>
            </a:fld>
            <a:endParaRPr lang="en-US" altLang="zh-CN" sz="120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 typeface="Arial" panose="020B0604020202020204" pitchFamily="34" charset="0"/>
              <a:buNone/>
            </a:pPr>
            <a:fld id="{7407A92D-7855-47A5-ADC3-5BB0334E033F}" type="slidenum">
              <a:rPr lang="en-US" altLang="zh-CN" sz="1200"/>
              <a:t>1</a:t>
            </a:fld>
            <a:endParaRPr lang="en-US" altLang="zh-CN" sz="12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475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CD218-2885-49AB-A887-48F7F0ED4E0B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8203007-4AB3-41A3-8A11-86F12931F3F2}" type="slidenum">
              <a:rPr lang="en-US" altLang="zh-CN"/>
              <a:t>23</a:t>
            </a:fld>
            <a:endParaRPr lang="en-US" altLang="zh-CN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71EAB-6F36-472A-86AA-29788D23F3D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0D257-EE3B-45D1-BAD3-69E139458F3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1CF6D-1CBD-4DED-89E0-DF175DAFD6E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95862-42A6-478C-9FD1-C1C799D5BF8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18AED-FA72-4608-9CA9-BF88A2CA9AC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93F0-5EB5-4B59-926F-7A4203BB7DC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B58C4-66FF-4F01-8EDF-09E1B088EC8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2BA70-FA8D-4331-BF53-EE528F57728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4CA82-697B-4E57-B1B1-6D568034BBB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44C0D-C784-493E-A4CD-F3279C73DF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627E9-CDF4-4076-A713-90C76F529FF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1779F4E-360D-4227-82FF-D2F813345B9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 dirty="0">
                <a:latin typeface="Times New Roman" panose="02020603050405020304" pitchFamily="18" charset="0"/>
              </a:rPr>
              <a:t>Unit </a:t>
            </a:r>
            <a:r>
              <a:rPr lang="en-US" altLang="zh-CN" sz="6000" b="1" dirty="0" smtClean="0">
                <a:latin typeface="Times New Roman" panose="02020603050405020304" pitchFamily="18" charset="0"/>
              </a:rPr>
              <a:t>12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800" b="1" dirty="0" smtClean="0">
                <a:latin typeface="Times New Roman" panose="02020603050405020304" pitchFamily="18" charset="0"/>
              </a:rPr>
              <a:t>Life </a:t>
            </a:r>
            <a:r>
              <a:rPr lang="en-US" altLang="zh-CN" sz="4800" b="1" dirty="0">
                <a:latin typeface="Times New Roman" panose="02020603050405020304" pitchFamily="18" charset="0"/>
              </a:rPr>
              <a:t>is full of the unexpected.</a:t>
            </a:r>
          </a:p>
        </p:txBody>
      </p:sp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2308592" y="3731230"/>
            <a:ext cx="45268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</a:rPr>
              <a:t>Section A  Period 2 3a-4c</a:t>
            </a:r>
          </a:p>
        </p:txBody>
      </p:sp>
      <p:sp>
        <p:nvSpPr>
          <p:cNvPr id="8" name="矩形 7"/>
          <p:cNvSpPr/>
          <p:nvPr/>
        </p:nvSpPr>
        <p:spPr>
          <a:xfrm>
            <a:off x="2665870" y="53340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927225"/>
            <a:ext cx="8229600" cy="4238625"/>
          </a:xfrm>
          <a:noFill/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1)</a:t>
            </a:r>
            <a:r>
              <a:rPr lang="zh-CN" altLang="en-US" b="1" dirty="0">
                <a:latin typeface="Times New Roman" panose="02020603050405020304" pitchFamily="18" charset="0"/>
              </a:rPr>
              <a:t>当我到达学校的时候，我才意识到我把书包忘在家里了。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</a:rPr>
              <a:t>_______ I got to school, I realized that I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______ ______ my backpack at home.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2)</a:t>
            </a:r>
            <a:r>
              <a:rPr lang="zh-CN" altLang="en-US" b="1" dirty="0">
                <a:latin typeface="Times New Roman" panose="02020603050405020304" pitchFamily="18" charset="0"/>
              </a:rPr>
              <a:t>到我返回学校的时候，铃声已经响过了。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</a:rPr>
              <a:t>_____ _____ _____ I got back to school, the bell ______ _______.</a:t>
            </a:r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971550" y="3148013"/>
            <a:ext cx="1368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When</a:t>
            </a:r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1116013" y="3713163"/>
            <a:ext cx="936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had</a:t>
            </a:r>
          </a:p>
        </p:txBody>
      </p:sp>
      <p:sp>
        <p:nvSpPr>
          <p:cNvPr id="83973" name="Text Box 6"/>
          <p:cNvSpPr txBox="1">
            <a:spLocks noChangeArrowheads="1"/>
          </p:cNvSpPr>
          <p:nvPr/>
        </p:nvSpPr>
        <p:spPr bwMode="auto">
          <a:xfrm>
            <a:off x="2341563" y="3713163"/>
            <a:ext cx="9350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left</a:t>
            </a:r>
          </a:p>
        </p:txBody>
      </p:sp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1187450" y="4806950"/>
            <a:ext cx="3024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By    the    time </a:t>
            </a:r>
          </a:p>
        </p:txBody>
      </p:sp>
      <p:sp>
        <p:nvSpPr>
          <p:cNvPr id="83975" name="Text Box 8"/>
          <p:cNvSpPr txBox="1">
            <a:spLocks noChangeArrowheads="1"/>
          </p:cNvSpPr>
          <p:nvPr/>
        </p:nvSpPr>
        <p:spPr bwMode="auto">
          <a:xfrm>
            <a:off x="1835150" y="5380038"/>
            <a:ext cx="2376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had     rung</a:t>
            </a:r>
          </a:p>
        </p:txBody>
      </p:sp>
      <p:sp>
        <p:nvSpPr>
          <p:cNvPr id="83976" name="Text Box 9"/>
          <p:cNvSpPr txBox="1">
            <a:spLocks noChangeArrowheads="1"/>
          </p:cNvSpPr>
          <p:nvPr/>
        </p:nvSpPr>
        <p:spPr bwMode="auto">
          <a:xfrm>
            <a:off x="684213" y="1279525"/>
            <a:ext cx="57610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根据汉语提示完成句子。</a:t>
            </a:r>
          </a:p>
        </p:txBody>
      </p:sp>
      <p:sp>
        <p:nvSpPr>
          <p:cNvPr id="83977" name="WordArt 11"/>
          <p:cNvSpPr>
            <a:spLocks noChangeArrowheads="1" noChangeShapeType="1" noTextEdit="1"/>
          </p:cNvSpPr>
          <p:nvPr/>
        </p:nvSpPr>
        <p:spPr bwMode="auto">
          <a:xfrm>
            <a:off x="2268538" y="457200"/>
            <a:ext cx="5040312" cy="73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Grammar Focus 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  <p:bldP spid="83971" grpId="0"/>
      <p:bldP spid="83972" grpId="0"/>
      <p:bldP spid="83973" grpId="0"/>
      <p:bldP spid="83974" grpId="0"/>
      <p:bldP spid="839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9081" y="1287463"/>
            <a:ext cx="8534400" cy="4046537"/>
          </a:xfrm>
          <a:noFill/>
        </p:spPr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3)</a:t>
            </a:r>
            <a:r>
              <a:rPr lang="zh-CN" altLang="en-US" sz="3400" b="1" dirty="0">
                <a:latin typeface="Times New Roman" panose="02020603050405020304" pitchFamily="18" charset="0"/>
              </a:rPr>
              <a:t>我到达公共汽车站之前， 汽车已经离开了。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3400" b="1" dirty="0">
                <a:latin typeface="Times New Roman" panose="02020603050405020304" pitchFamily="18" charset="0"/>
              </a:rPr>
              <a:t>    </a:t>
            </a:r>
            <a:r>
              <a:rPr lang="en-US" altLang="zh-CN" sz="3400" b="1" dirty="0">
                <a:latin typeface="Times New Roman" panose="02020603050405020304" pitchFamily="18" charset="0"/>
              </a:rPr>
              <a:t>Before I _____ _____ the bus stop, the  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    bus ______ _______ _______.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4)</a:t>
            </a:r>
            <a:r>
              <a:rPr lang="zh-CN" altLang="en-US" sz="3400" b="1" dirty="0">
                <a:latin typeface="Times New Roman" panose="02020603050405020304" pitchFamily="18" charset="0"/>
              </a:rPr>
              <a:t>我决定先买一杯咖啡，然后再去办公室。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3400" b="1" dirty="0">
                <a:latin typeface="Times New Roman" panose="02020603050405020304" pitchFamily="18" charset="0"/>
              </a:rPr>
              <a:t>    </a:t>
            </a:r>
            <a:r>
              <a:rPr lang="en-US" altLang="zh-CN" sz="3400" b="1" dirty="0">
                <a:latin typeface="Times New Roman" panose="02020603050405020304" pitchFamily="18" charset="0"/>
              </a:rPr>
              <a:t>I ______ ______ ______ go up to my office when I decided to get a coffee first.</a:t>
            </a:r>
          </a:p>
        </p:txBody>
      </p:sp>
      <p:sp>
        <p:nvSpPr>
          <p:cNvPr id="84995" name="Text Box 4"/>
          <p:cNvSpPr txBox="1">
            <a:spLocks noChangeArrowheads="1"/>
          </p:cNvSpPr>
          <p:nvPr/>
        </p:nvSpPr>
        <p:spPr bwMode="auto">
          <a:xfrm>
            <a:off x="2771775" y="1989138"/>
            <a:ext cx="20875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got     to </a:t>
            </a:r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1908175" y="2636838"/>
            <a:ext cx="11509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had</a:t>
            </a:r>
          </a:p>
        </p:txBody>
      </p:sp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3203575" y="2636838"/>
            <a:ext cx="26654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already   left </a:t>
            </a:r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1403350" y="3933825"/>
            <a:ext cx="36718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was    about      to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/>
      <p:bldP spid="84995" grpId="0"/>
      <p:bldP spid="84996" grpId="0"/>
      <p:bldP spid="84997" grpId="0"/>
      <p:bldP spid="849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519113" y="1268413"/>
            <a:ext cx="82296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5)</a:t>
            </a:r>
            <a:r>
              <a:rPr lang="zh-CN" altLang="en-US" sz="3600" b="1" dirty="0">
                <a:latin typeface="Times New Roman" panose="02020603050405020304" pitchFamily="18" charset="0"/>
              </a:rPr>
              <a:t>就在我和别的工作人员一起排队等候的时候，听到了一个巨大的声响。</a:t>
            </a:r>
          </a:p>
          <a:p>
            <a:pPr marL="342900" indent="-342900" algn="l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  </a:t>
            </a:r>
            <a:r>
              <a:rPr lang="en-US" altLang="zh-CN" sz="3600" b="1" dirty="0">
                <a:latin typeface="Times New Roman" panose="02020603050405020304" pitchFamily="18" charset="0"/>
              </a:rPr>
              <a:t>As I ______ _______ ______ ______ with the other office workers, I </a:t>
            </a:r>
          </a:p>
          <a:p>
            <a:pPr marL="342900" indent="-342900" algn="l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______ _____ _____ ______. </a:t>
            </a:r>
          </a:p>
        </p:txBody>
      </p:sp>
      <p:sp>
        <p:nvSpPr>
          <p:cNvPr id="86019" name="Text Box 9"/>
          <p:cNvSpPr txBox="1">
            <a:spLocks noChangeArrowheads="1"/>
          </p:cNvSpPr>
          <p:nvPr/>
        </p:nvSpPr>
        <p:spPr bwMode="auto">
          <a:xfrm>
            <a:off x="2112963" y="2779713"/>
            <a:ext cx="612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was    waiting      in         line </a:t>
            </a:r>
          </a:p>
        </p:txBody>
      </p:sp>
      <p:sp>
        <p:nvSpPr>
          <p:cNvPr id="86020" name="Text Box 10"/>
          <p:cNvSpPr txBox="1">
            <a:spLocks noChangeArrowheads="1"/>
          </p:cNvSpPr>
          <p:nvPr/>
        </p:nvSpPr>
        <p:spPr bwMode="auto">
          <a:xfrm>
            <a:off x="962025" y="4148138"/>
            <a:ext cx="5688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heard      a      loud   sound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/>
      <p:bldP spid="86019" grpId="0"/>
      <p:bldP spid="860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539750" y="476250"/>
            <a:ext cx="79930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3230" indent="-443230" algn="l">
              <a:lnSpc>
                <a:spcPct val="115000"/>
              </a:lnSpc>
              <a:buFont typeface="Arial" panose="020B0604020202020204" pitchFamily="34" charset="0"/>
              <a:buNone/>
              <a:tabLst>
                <a:tab pos="534670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</a:rPr>
              <a:t>◆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When</a:t>
            </a:r>
            <a:r>
              <a:rPr lang="en-US" altLang="zh-CN" sz="3200" b="1" dirty="0">
                <a:latin typeface="Times New Roman" panose="02020603050405020304" pitchFamily="18" charset="0"/>
              </a:rPr>
              <a:t> I got to school, I realized that I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had 	left</a:t>
            </a:r>
            <a:r>
              <a:rPr lang="en-US" altLang="zh-CN" sz="3200" b="1" dirty="0">
                <a:latin typeface="Times New Roman" panose="02020603050405020304" pitchFamily="18" charset="0"/>
              </a:rPr>
              <a:t> my backpack at home.</a:t>
            </a:r>
          </a:p>
          <a:p>
            <a:pPr marL="443230" indent="-443230" algn="l">
              <a:lnSpc>
                <a:spcPct val="115000"/>
              </a:lnSpc>
              <a:buFont typeface="Arial" panose="020B0604020202020204" pitchFamily="34" charset="0"/>
              <a:buNone/>
              <a:tabLst>
                <a:tab pos="534670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</a:rPr>
              <a:t>◆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By the time</a:t>
            </a:r>
            <a:r>
              <a:rPr lang="en-US" altLang="zh-CN" sz="3200" b="1" dirty="0">
                <a:latin typeface="Times New Roman" panose="02020603050405020304" pitchFamily="18" charset="0"/>
              </a:rPr>
              <a:t> I got back to school, the bell 	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had rung</a:t>
            </a:r>
            <a:r>
              <a:rPr lang="en-US" altLang="zh-CN" sz="3200" b="1" dirty="0">
                <a:latin typeface="Times New Roman" panose="02020603050405020304" pitchFamily="18" charset="0"/>
              </a:rPr>
              <a:t>.</a:t>
            </a:r>
          </a:p>
          <a:p>
            <a:pPr marL="443230" indent="-443230" algn="l">
              <a:lnSpc>
                <a:spcPct val="115000"/>
              </a:lnSpc>
              <a:buFont typeface="Arial" panose="020B0604020202020204" pitchFamily="34" charset="0"/>
              <a:buNone/>
              <a:tabLst>
                <a:tab pos="534670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</a:rPr>
              <a:t>◆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Before</a:t>
            </a:r>
            <a:r>
              <a:rPr lang="en-US" altLang="zh-CN" sz="3200" b="1" dirty="0">
                <a:latin typeface="Times New Roman" panose="02020603050405020304" pitchFamily="18" charset="0"/>
              </a:rPr>
              <a:t> I got to the bus stop, the bus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had 	already left</a:t>
            </a:r>
            <a:r>
              <a:rPr lang="en-US" altLang="zh-CN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7043" name="Rectangle 2"/>
          <p:cNvSpPr>
            <a:spLocks noChangeArrowheads="1"/>
          </p:cNvSpPr>
          <p:nvPr/>
        </p:nvSpPr>
        <p:spPr bwMode="auto">
          <a:xfrm>
            <a:off x="539750" y="3949701"/>
            <a:ext cx="81359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由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when, by the time, before</a:t>
            </a:r>
            <a:r>
              <a:rPr lang="zh-CN" altLang="en-US" sz="3200" b="1" dirty="0">
                <a:latin typeface="Times New Roman" panose="02020603050405020304" pitchFamily="18" charset="0"/>
              </a:rPr>
              <a:t>等引导时间状语从句时，若描述发生在过去的事，主句常用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过去完成时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(had +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过去分词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3200" b="1" dirty="0">
                <a:latin typeface="Times New Roman" panose="02020603050405020304" pitchFamily="18" charset="0"/>
              </a:rPr>
              <a:t>表示动作发生在过去的过去。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11188" y="549275"/>
            <a:ext cx="77771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6405" indent="-446405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◆ I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was about to</a:t>
            </a:r>
            <a:r>
              <a:rPr lang="en-US" altLang="zh-CN" sz="3600" b="1" dirty="0">
                <a:latin typeface="Times New Roman" panose="02020603050405020304" pitchFamily="18" charset="0"/>
              </a:rPr>
              <a:t> go up to my office </a:t>
            </a:r>
          </a:p>
          <a:p>
            <a:pPr marL="446405" indent="-446405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when</a:t>
            </a:r>
            <a:r>
              <a:rPr lang="en-US" altLang="zh-CN" sz="3600" b="1" dirty="0">
                <a:latin typeface="Times New Roman" panose="02020603050405020304" pitchFamily="18" charset="0"/>
              </a:rPr>
              <a:t> I decided to get a coffee first.</a:t>
            </a:r>
          </a:p>
          <a:p>
            <a:pPr marL="446405" indent="-446405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◆ As I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was waiting</a:t>
            </a:r>
            <a:r>
              <a:rPr lang="en-US" altLang="zh-CN" sz="3600" b="1" dirty="0">
                <a:latin typeface="Times New Roman" panose="02020603050405020304" pitchFamily="18" charset="0"/>
              </a:rPr>
              <a:t> in line with the </a:t>
            </a:r>
          </a:p>
          <a:p>
            <a:pPr marL="446405" indent="-446405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 other office workers, I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heard </a:t>
            </a:r>
            <a:r>
              <a:rPr lang="en-US" altLang="zh-CN" sz="3600" b="1" dirty="0">
                <a:latin typeface="Times New Roman" panose="02020603050405020304" pitchFamily="18" charset="0"/>
              </a:rPr>
              <a:t>a loud </a:t>
            </a:r>
          </a:p>
          <a:p>
            <a:pPr marL="446405" indent="-446405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 sound.</a:t>
            </a:r>
          </a:p>
        </p:txBody>
      </p:sp>
      <p:sp>
        <p:nvSpPr>
          <p:cNvPr id="88067" name="Rectangle 2"/>
          <p:cNvSpPr>
            <a:spLocks noChangeArrowheads="1"/>
          </p:cNvSpPr>
          <p:nvPr/>
        </p:nvSpPr>
        <p:spPr bwMode="auto">
          <a:xfrm>
            <a:off x="900113" y="3933825"/>
            <a:ext cx="72009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 about to do, be doing</a:t>
            </a:r>
            <a:r>
              <a:rPr lang="zh-CN" altLang="en-US" sz="3600" b="1" dirty="0">
                <a:latin typeface="Times New Roman" panose="02020603050405020304" pitchFamily="18" charset="0"/>
              </a:rPr>
              <a:t>等表示即将或正在做某事时，常用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when</a:t>
            </a:r>
            <a:r>
              <a:rPr lang="zh-CN" altLang="en-US" sz="3600" b="1" dirty="0">
                <a:latin typeface="Times New Roman" panose="02020603050405020304" pitchFamily="18" charset="0"/>
              </a:rPr>
              <a:t>引导从句表示突然发生的动作。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val 2"/>
          <p:cNvSpPr>
            <a:spLocks noChangeArrowheads="1"/>
          </p:cNvSpPr>
          <p:nvPr/>
        </p:nvSpPr>
        <p:spPr bwMode="auto">
          <a:xfrm>
            <a:off x="395288" y="692150"/>
            <a:ext cx="865187" cy="8366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4000" b="1">
                <a:latin typeface="Times New Roman" panose="02020603050405020304" pitchFamily="18" charset="0"/>
              </a:rPr>
              <a:t>4a</a:t>
            </a:r>
          </a:p>
        </p:txBody>
      </p:sp>
      <p:sp>
        <p:nvSpPr>
          <p:cNvPr id="89091" name="Rectangle 8"/>
          <p:cNvSpPr>
            <a:spLocks noChangeArrowheads="1"/>
          </p:cNvSpPr>
          <p:nvPr/>
        </p:nvSpPr>
        <p:spPr bwMode="auto">
          <a:xfrm>
            <a:off x="1260475" y="829513"/>
            <a:ext cx="7416800" cy="561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66FF"/>
                </a:solidFill>
              </a:rPr>
              <a:t>Make sentences using </a:t>
            </a:r>
            <a:r>
              <a:rPr lang="en-US" altLang="zh-CN" sz="2800" i="1" dirty="0">
                <a:solidFill>
                  <a:srgbClr val="0066FF"/>
                </a:solidFill>
              </a:rPr>
              <a:t>by the time</a:t>
            </a:r>
            <a:r>
              <a:rPr lang="en-US" altLang="zh-CN" sz="2800" dirty="0">
                <a:solidFill>
                  <a:srgbClr val="0066FF"/>
                </a:solidFill>
              </a:rPr>
              <a:t> or </a:t>
            </a:r>
            <a:r>
              <a:rPr lang="en-US" altLang="zh-CN" sz="2800" i="1" dirty="0">
                <a:solidFill>
                  <a:srgbClr val="0066FF"/>
                </a:solidFill>
              </a:rPr>
              <a:t>before</a:t>
            </a:r>
            <a:r>
              <a:rPr lang="en-US" altLang="zh-CN" sz="2800" dirty="0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89092" name="Rectangle 2"/>
          <p:cNvSpPr>
            <a:spLocks noChangeArrowheads="1"/>
          </p:cNvSpPr>
          <p:nvPr/>
        </p:nvSpPr>
        <p:spPr bwMode="auto">
          <a:xfrm>
            <a:off x="393700" y="1844675"/>
            <a:ext cx="86423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4375" indent="-714375"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714375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</a:rPr>
              <a:t>1. Tim went into the bathroom. Mary got up.</a:t>
            </a:r>
          </a:p>
          <a:p>
            <a:pPr marL="714375" indent="-714375"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714375" algn="l"/>
              </a:tabLst>
            </a:pPr>
            <a:r>
              <a:rPr lang="en-US" altLang="zh-CN" sz="32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By the time Mary got up, Tim had already</a:t>
            </a:r>
          </a:p>
          <a:p>
            <a:pPr marL="714375" indent="-714375"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714375" algn="l"/>
              </a:tabLst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gone into the bathroom.</a:t>
            </a:r>
          </a:p>
          <a:p>
            <a:pPr marL="714375" indent="-714375"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714375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</a:rPr>
              <a:t>2. The coffee became cold. I put cream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奶</a:t>
            </a:r>
          </a:p>
          <a:p>
            <a:pPr marL="714375" indent="-714375"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714375" algn="l"/>
              </a:tabLst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油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zh-CN" sz="3200" b="1" dirty="0">
                <a:latin typeface="Times New Roman" panose="02020603050405020304" pitchFamily="18" charset="0"/>
              </a:rPr>
              <a:t>in the coffee.</a:t>
            </a:r>
          </a:p>
          <a:p>
            <a:pPr marL="714375" indent="-714375"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714375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</a:rPr>
              <a:t>    __________________________________</a:t>
            </a:r>
          </a:p>
          <a:p>
            <a:pPr marL="714375" indent="-714375"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714375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</a:rPr>
              <a:t>    __________________________________</a:t>
            </a:r>
          </a:p>
        </p:txBody>
      </p:sp>
      <p:sp>
        <p:nvSpPr>
          <p:cNvPr id="89093" name="Rectangle 2"/>
          <p:cNvSpPr>
            <a:spLocks noChangeArrowheads="1"/>
          </p:cNvSpPr>
          <p:nvPr/>
        </p:nvSpPr>
        <p:spPr bwMode="auto">
          <a:xfrm>
            <a:off x="827088" y="4724400"/>
            <a:ext cx="72723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Before I put cream in the coffee, the coffee had become cold.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9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93700" y="836613"/>
            <a:ext cx="85709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6405" indent="-446405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3. The teacher collected the math homework. I got to school.</a:t>
            </a:r>
          </a:p>
          <a:p>
            <a:pPr marL="446405" indent="-446405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__________________________________</a:t>
            </a:r>
          </a:p>
          <a:p>
            <a:pPr marL="446405" indent="-446405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__________________________________</a:t>
            </a:r>
          </a:p>
          <a:p>
            <a:pPr marL="446405" indent="-446405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4. I completed the work for my boss. The workday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工作日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3200" b="1" dirty="0">
                <a:latin typeface="Times New Roman" panose="02020603050405020304" pitchFamily="18" charset="0"/>
              </a:rPr>
              <a:t> ended.</a:t>
            </a:r>
          </a:p>
          <a:p>
            <a:pPr marL="446405" indent="-446405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__________________________________</a:t>
            </a:r>
          </a:p>
          <a:p>
            <a:pPr marL="446405" indent="-446405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__________________________________</a:t>
            </a:r>
          </a:p>
        </p:txBody>
      </p:sp>
      <p:sp>
        <p:nvSpPr>
          <p:cNvPr id="90115" name="Rectangle 2"/>
          <p:cNvSpPr>
            <a:spLocks noChangeArrowheads="1"/>
          </p:cNvSpPr>
          <p:nvPr/>
        </p:nvSpPr>
        <p:spPr bwMode="auto">
          <a:xfrm>
            <a:off x="825500" y="1989138"/>
            <a:ext cx="72723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By the time I got to school, the teacher had collected the math homework.</a:t>
            </a:r>
          </a:p>
        </p:txBody>
      </p:sp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828675" y="4292600"/>
            <a:ext cx="72723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 had completed the work for my boss before the workday ended.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ChangeArrowheads="1"/>
          </p:cNvSpPr>
          <p:nvPr/>
        </p:nvSpPr>
        <p:spPr bwMode="auto">
          <a:xfrm>
            <a:off x="396875" y="620713"/>
            <a:ext cx="8278813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>
                <a:latin typeface="Times New Roman" panose="02020603050405020304" pitchFamily="18" charset="0"/>
              </a:rPr>
              <a:t>5. The movie started. I arrived at the cinema.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>
                <a:latin typeface="Times New Roman" panose="02020603050405020304" pitchFamily="18" charset="0"/>
              </a:rPr>
              <a:t>    __________________________________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>
                <a:latin typeface="Times New Roman" panose="02020603050405020304" pitchFamily="18" charset="0"/>
              </a:rPr>
              <a:t>    __________________________________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>
                <a:latin typeface="Times New Roman" panose="02020603050405020304" pitchFamily="18" charset="0"/>
              </a:rPr>
              <a:t>6. My mother finished making the apple pie 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   (</a:t>
            </a:r>
            <a:r>
              <a:rPr lang="en-US" altLang="zh-CN" sz="3200" b="1" i="1">
                <a:solidFill>
                  <a:srgbClr val="FF33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果馅派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).</a:t>
            </a:r>
            <a:r>
              <a:rPr lang="en-US" altLang="zh-CN" sz="3200" b="1">
                <a:latin typeface="Times New Roman" panose="02020603050405020304" pitchFamily="18" charset="0"/>
              </a:rPr>
              <a:t> I got home from my language 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>
                <a:latin typeface="Times New Roman" panose="02020603050405020304" pitchFamily="18" charset="0"/>
              </a:rPr>
              <a:t>    course.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>
                <a:latin typeface="Times New Roman" panose="02020603050405020304" pitchFamily="18" charset="0"/>
              </a:rPr>
              <a:t>    __________________________________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>
                <a:latin typeface="Times New Roman" panose="02020603050405020304" pitchFamily="18" charset="0"/>
              </a:rPr>
              <a:t>    __________________________________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>
                <a:latin typeface="Times New Roman" panose="02020603050405020304" pitchFamily="18" charset="0"/>
              </a:rPr>
              <a:t>    __________________________________</a:t>
            </a:r>
          </a:p>
        </p:txBody>
      </p:sp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827088" y="1196975"/>
            <a:ext cx="72723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The movie had started  before I arrived at the cinema.</a:t>
            </a:r>
          </a:p>
        </p:txBody>
      </p:sp>
      <p:sp>
        <p:nvSpPr>
          <p:cNvPr id="91140" name="Rectangle 2"/>
          <p:cNvSpPr>
            <a:spLocks noChangeArrowheads="1"/>
          </p:cNvSpPr>
          <p:nvPr/>
        </p:nvSpPr>
        <p:spPr bwMode="auto">
          <a:xfrm>
            <a:off x="755650" y="4148138"/>
            <a:ext cx="75596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By the time I got home from my language course, my mother had finished making the apple pie.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1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1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ChangeArrowheads="1"/>
          </p:cNvSpPr>
          <p:nvPr/>
        </p:nvSpPr>
        <p:spPr bwMode="auto">
          <a:xfrm>
            <a:off x="1007269" y="1835150"/>
            <a:ext cx="72009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</a:rPr>
              <a:t>rush out, forget, arrive at, go into,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</a:rPr>
              <a:t>show up (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赶到；露面</a:t>
            </a:r>
            <a:r>
              <a:rPr lang="en-US" altLang="zh-CN" sz="3200" b="1" dirty="0">
                <a:latin typeface="Times New Roman" panose="02020603050405020304" pitchFamily="18" charset="0"/>
              </a:rPr>
              <a:t>), find out</a:t>
            </a:r>
          </a:p>
        </p:txBody>
      </p:sp>
      <p:sp>
        <p:nvSpPr>
          <p:cNvPr id="92163" name="Oval 2"/>
          <p:cNvSpPr>
            <a:spLocks noChangeArrowheads="1"/>
          </p:cNvSpPr>
          <p:nvPr/>
        </p:nvSpPr>
        <p:spPr bwMode="auto">
          <a:xfrm>
            <a:off x="393700" y="454025"/>
            <a:ext cx="865188" cy="8366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4000" b="1">
                <a:latin typeface="Times New Roman" panose="02020603050405020304" pitchFamily="18" charset="0"/>
              </a:rPr>
              <a:t>4b</a:t>
            </a:r>
          </a:p>
        </p:txBody>
      </p:sp>
      <p:sp>
        <p:nvSpPr>
          <p:cNvPr id="92164" name="Rectangle 8"/>
          <p:cNvSpPr>
            <a:spLocks noChangeArrowheads="1"/>
          </p:cNvSpPr>
          <p:nvPr/>
        </p:nvSpPr>
        <p:spPr bwMode="auto">
          <a:xfrm>
            <a:off x="1258888" y="574675"/>
            <a:ext cx="7416800" cy="107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66FF"/>
                </a:solidFill>
              </a:rPr>
              <a:t>Fill in the blanks with the correct forms of the words in the box.</a:t>
            </a:r>
          </a:p>
        </p:txBody>
      </p:sp>
      <p:sp>
        <p:nvSpPr>
          <p:cNvPr id="92165" name="Rectangle 6"/>
          <p:cNvSpPr>
            <a:spLocks noChangeArrowheads="1"/>
          </p:cNvSpPr>
          <p:nvPr/>
        </p:nvSpPr>
        <p:spPr bwMode="auto">
          <a:xfrm>
            <a:off x="468313" y="3332163"/>
            <a:ext cx="827881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</a:rPr>
              <a:t>1. By the time I arrived at the party, everyone 	else _____ already __________.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</a:rPr>
              <a:t>2. When he put the noodles into a bowl, he 	realized he ____________ to add the green 	beans (</a:t>
            </a:r>
            <a:r>
              <a:rPr lang="en-US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豆</a:t>
            </a:r>
            <a:r>
              <a:rPr lang="en-US" altLang="zh-CN" sz="3200" b="1" dirty="0"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92166" name="Rectangle 8"/>
          <p:cNvSpPr>
            <a:spLocks noChangeArrowheads="1"/>
          </p:cNvSpPr>
          <p:nvPr/>
        </p:nvSpPr>
        <p:spPr bwMode="auto">
          <a:xfrm>
            <a:off x="4211638" y="3957638"/>
            <a:ext cx="1843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shown up</a:t>
            </a:r>
          </a:p>
        </p:txBody>
      </p:sp>
      <p:sp>
        <p:nvSpPr>
          <p:cNvPr id="92167" name="Rectangle 9"/>
          <p:cNvSpPr>
            <a:spLocks noChangeArrowheads="1"/>
          </p:cNvSpPr>
          <p:nvPr/>
        </p:nvSpPr>
        <p:spPr bwMode="auto">
          <a:xfrm>
            <a:off x="1862138" y="3960813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had</a:t>
            </a:r>
          </a:p>
        </p:txBody>
      </p:sp>
      <p:sp>
        <p:nvSpPr>
          <p:cNvPr id="92168" name="Rectangle 10"/>
          <p:cNvSpPr>
            <a:spLocks noChangeArrowheads="1"/>
          </p:cNvSpPr>
          <p:nvPr/>
        </p:nvSpPr>
        <p:spPr bwMode="auto">
          <a:xfrm>
            <a:off x="2916238" y="5111750"/>
            <a:ext cx="2541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had forgotten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ldLvl="0"/>
      <p:bldP spid="92165" grpId="0"/>
      <p:bldP spid="92166" grpId="0"/>
      <p:bldP spid="92167" grpId="0"/>
      <p:bldP spid="921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250825" y="231775"/>
            <a:ext cx="8675688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</a:rPr>
              <a:t>3. By the time my mother came back from the 	market (</a:t>
            </a:r>
            <a:r>
              <a:rPr lang="en-US" altLang="zh-CN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市场</a:t>
            </a:r>
            <a:r>
              <a:rPr lang="en-US" altLang="zh-CN" sz="3200" b="1" dirty="0">
                <a:latin typeface="Times New Roman" panose="02020603050405020304" pitchFamily="18" charset="0"/>
              </a:rPr>
              <a:t>), I ____ already __________  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</a:rPr>
              <a:t>    the door to go for my piano lesson.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</a:rPr>
              <a:t>4. Before she got to the airport, she _________ 	___ about the earthquake. 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</a:rPr>
              <a:t>5. When she _________ the movie theater, she  	remembered she had forgotten to feed her 	dog.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200" b="1" dirty="0">
                <a:latin typeface="Times New Roman" panose="02020603050405020304" pitchFamily="18" charset="0"/>
              </a:rPr>
              <a:t>6. Before she got a chance to say goodbye, he 	____________ the building.</a:t>
            </a:r>
          </a:p>
        </p:txBody>
      </p:sp>
      <p:sp>
        <p:nvSpPr>
          <p:cNvPr id="93187" name="Rectangle 5"/>
          <p:cNvSpPr>
            <a:spLocks noChangeArrowheads="1"/>
          </p:cNvSpPr>
          <p:nvPr/>
        </p:nvSpPr>
        <p:spPr bwMode="auto">
          <a:xfrm>
            <a:off x="4138613" y="904875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had</a:t>
            </a:r>
          </a:p>
        </p:txBody>
      </p:sp>
      <p:sp>
        <p:nvSpPr>
          <p:cNvPr id="93188" name="Rectangle 6"/>
          <p:cNvSpPr>
            <a:spLocks noChangeArrowheads="1"/>
          </p:cNvSpPr>
          <p:nvPr/>
        </p:nvSpPr>
        <p:spPr bwMode="auto">
          <a:xfrm>
            <a:off x="6370638" y="876300"/>
            <a:ext cx="2147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rushed out </a:t>
            </a:r>
          </a:p>
        </p:txBody>
      </p:sp>
      <p:sp>
        <p:nvSpPr>
          <p:cNvPr id="93189" name="Rectangle 7"/>
          <p:cNvSpPr>
            <a:spLocks noChangeArrowheads="1"/>
          </p:cNvSpPr>
          <p:nvPr/>
        </p:nvSpPr>
        <p:spPr bwMode="auto">
          <a:xfrm>
            <a:off x="2486025" y="3252788"/>
            <a:ext cx="1911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arrived at</a:t>
            </a:r>
          </a:p>
        </p:txBody>
      </p:sp>
      <p:sp>
        <p:nvSpPr>
          <p:cNvPr id="93190" name="Rectangle 8"/>
          <p:cNvSpPr>
            <a:spLocks noChangeArrowheads="1"/>
          </p:cNvSpPr>
          <p:nvPr/>
        </p:nvSpPr>
        <p:spPr bwMode="auto">
          <a:xfrm>
            <a:off x="733425" y="5516563"/>
            <a:ext cx="2543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had gone into</a:t>
            </a:r>
          </a:p>
        </p:txBody>
      </p:sp>
      <p:sp>
        <p:nvSpPr>
          <p:cNvPr id="93191" name="Rectangle 9"/>
          <p:cNvSpPr>
            <a:spLocks noChangeArrowheads="1"/>
          </p:cNvSpPr>
          <p:nvPr/>
        </p:nvSpPr>
        <p:spPr bwMode="auto">
          <a:xfrm>
            <a:off x="6442075" y="2032000"/>
            <a:ext cx="1954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had found</a:t>
            </a:r>
          </a:p>
        </p:txBody>
      </p:sp>
      <p:sp>
        <p:nvSpPr>
          <p:cNvPr id="93192" name="Rectangle 10"/>
          <p:cNvSpPr>
            <a:spLocks noChangeArrowheads="1"/>
          </p:cNvSpPr>
          <p:nvPr/>
        </p:nvSpPr>
        <p:spPr bwMode="auto">
          <a:xfrm>
            <a:off x="8229600" y="2057400"/>
            <a:ext cx="747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out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/>
      <p:bldP spid="93188" grpId="0"/>
      <p:bldP spid="93189" grpId="0"/>
      <p:bldP spid="93190" grpId="0"/>
      <p:bldP spid="93191" grpId="0"/>
      <p:bldP spid="931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36525" y="1446213"/>
            <a:ext cx="56229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99"/>
                </a:solidFill>
                <a:latin typeface="Arial Narrow" panose="020B0606020202030204" pitchFamily="34" charset="0"/>
              </a:rPr>
              <a:t>Location:</a:t>
            </a:r>
            <a:r>
              <a:rPr lang="en-US" altLang="zh-CN" sz="3200" dirty="0">
                <a:latin typeface="Arial Narrow" panose="020B0606020202030204" pitchFamily="34" charset="0"/>
              </a:rPr>
              <a:t> Manhattan, New York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99"/>
                </a:solidFill>
                <a:latin typeface="Arial Narrow" panose="020B0606020202030204" pitchFamily="34" charset="0"/>
              </a:rPr>
              <a:t>Date:</a:t>
            </a:r>
            <a:r>
              <a:rPr lang="en-US" altLang="zh-CN" sz="3200" dirty="0">
                <a:latin typeface="Arial Narrow" panose="020B0606020202030204" pitchFamily="34" charset="0"/>
              </a:rPr>
              <a:t> September 11, 2001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99"/>
                </a:solidFill>
                <a:latin typeface="Arial Narrow" panose="020B0606020202030204" pitchFamily="34" charset="0"/>
              </a:rPr>
              <a:t>Target:</a:t>
            </a:r>
            <a:r>
              <a:rPr lang="en-US" altLang="zh-CN" sz="3200" dirty="0">
                <a:latin typeface="Arial Narrow" panose="020B0606020202030204" pitchFamily="34" charset="0"/>
              </a:rPr>
              <a:t> World Trade Center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dirty="0">
                <a:latin typeface="Arial Narrow" panose="020B0606020202030204" pitchFamily="34" charset="0"/>
              </a:rPr>
              <a:t>             The Pentagon</a:t>
            </a:r>
          </a:p>
        </p:txBody>
      </p:sp>
      <p:sp>
        <p:nvSpPr>
          <p:cNvPr id="75779" name="Rectangle 6"/>
          <p:cNvSpPr>
            <a:spLocks noChangeArrowheads="1"/>
          </p:cNvSpPr>
          <p:nvPr/>
        </p:nvSpPr>
        <p:spPr bwMode="auto">
          <a:xfrm>
            <a:off x="1116013" y="229393"/>
            <a:ext cx="7632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do you know about September 11 attacks?</a:t>
            </a:r>
          </a:p>
        </p:txBody>
      </p:sp>
      <p:pic>
        <p:nvPicPr>
          <p:cNvPr id="68615" name="Picture 7" descr="4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4212" y="4076700"/>
            <a:ext cx="3311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4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76700"/>
            <a:ext cx="19526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9" descr="4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7650" y="1443038"/>
            <a:ext cx="381635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Text Box 10"/>
          <p:cNvSpPr txBox="1">
            <a:spLocks noChangeArrowheads="1"/>
          </p:cNvSpPr>
          <p:nvPr/>
        </p:nvSpPr>
        <p:spPr bwMode="auto">
          <a:xfrm>
            <a:off x="5278437" y="4565650"/>
            <a:ext cx="40687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Death: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2996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Non-fatal injuries: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6000+</a:t>
            </a:r>
          </a:p>
        </p:txBody>
      </p:sp>
      <p:pic>
        <p:nvPicPr>
          <p:cNvPr id="68619" name="Picture 11" descr="th (19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215900"/>
            <a:ext cx="900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/>
      <p:bldP spid="757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Oval 2"/>
          <p:cNvSpPr>
            <a:spLocks noChangeArrowheads="1"/>
          </p:cNvSpPr>
          <p:nvPr/>
        </p:nvSpPr>
        <p:spPr bwMode="auto">
          <a:xfrm>
            <a:off x="323850" y="1223963"/>
            <a:ext cx="865188" cy="8366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4000" b="1">
                <a:latin typeface="Times New Roman" panose="02020603050405020304" pitchFamily="18" charset="0"/>
              </a:rPr>
              <a:t>4c</a:t>
            </a:r>
          </a:p>
        </p:txBody>
      </p:sp>
      <p:sp>
        <p:nvSpPr>
          <p:cNvPr id="94211" name="Rectangle 8"/>
          <p:cNvSpPr>
            <a:spLocks noChangeArrowheads="1"/>
          </p:cNvSpPr>
          <p:nvPr/>
        </p:nvSpPr>
        <p:spPr bwMode="auto">
          <a:xfrm>
            <a:off x="1371600" y="685800"/>
            <a:ext cx="7416800" cy="24045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Write two true statements and one false statement about your day yesterday. Then ask your classmates to guess the false statement.</a:t>
            </a:r>
          </a:p>
        </p:txBody>
      </p:sp>
      <p:sp>
        <p:nvSpPr>
          <p:cNvPr id="94212" name="Rectangle 6"/>
          <p:cNvSpPr>
            <a:spLocks noChangeArrowheads="1"/>
          </p:cNvSpPr>
          <p:nvPr/>
        </p:nvSpPr>
        <p:spPr bwMode="auto">
          <a:xfrm>
            <a:off x="250824" y="3352800"/>
            <a:ext cx="88931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400" b="1" dirty="0">
                <a:latin typeface="Times New Roman" panose="02020603050405020304" pitchFamily="18" charset="0"/>
              </a:rPr>
              <a:t>1. By the time I left for school in the morning, 	__________________________________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400" b="1" dirty="0">
                <a:latin typeface="Times New Roman" panose="02020603050405020304" pitchFamily="18" charset="0"/>
              </a:rPr>
              <a:t>    __________________________________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400" b="1" dirty="0">
                <a:latin typeface="Times New Roman" panose="02020603050405020304" pitchFamily="18" charset="0"/>
              </a:rPr>
              <a:t>    __________________________________</a:t>
            </a:r>
          </a:p>
        </p:txBody>
      </p:sp>
      <p:sp>
        <p:nvSpPr>
          <p:cNvPr id="94213" name="Rectangle 7"/>
          <p:cNvSpPr>
            <a:spLocks noChangeArrowheads="1"/>
          </p:cNvSpPr>
          <p:nvPr/>
        </p:nvSpPr>
        <p:spPr bwMode="auto">
          <a:xfrm>
            <a:off x="755649" y="3976688"/>
            <a:ext cx="54276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 had already had breakfast.</a:t>
            </a:r>
          </a:p>
        </p:txBody>
      </p:sp>
      <p:sp>
        <p:nvSpPr>
          <p:cNvPr id="94214" name="Rectangle 8"/>
          <p:cNvSpPr>
            <a:spLocks noChangeArrowheads="1"/>
          </p:cNvSpPr>
          <p:nvPr/>
        </p:nvSpPr>
        <p:spPr bwMode="auto">
          <a:xfrm>
            <a:off x="755649" y="4591050"/>
            <a:ext cx="4946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I had already had supper.</a:t>
            </a:r>
          </a:p>
        </p:txBody>
      </p:sp>
      <p:sp>
        <p:nvSpPr>
          <p:cNvPr id="94215" name="Rectangle 9"/>
          <p:cNvSpPr>
            <a:spLocks noChangeArrowheads="1"/>
          </p:cNvSpPr>
          <p:nvPr/>
        </p:nvSpPr>
        <p:spPr bwMode="auto">
          <a:xfrm>
            <a:off x="755649" y="5238750"/>
            <a:ext cx="5811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I had already had my hair cut.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3" grpId="0"/>
      <p:bldP spid="94214" grpId="0"/>
      <p:bldP spid="942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ChangeArrowheads="1"/>
          </p:cNvSpPr>
          <p:nvPr/>
        </p:nvSpPr>
        <p:spPr bwMode="auto">
          <a:xfrm>
            <a:off x="539750" y="1108075"/>
            <a:ext cx="80645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400" b="1">
                <a:latin typeface="Times New Roman" panose="02020603050405020304" pitchFamily="18" charset="0"/>
              </a:rPr>
              <a:t>2. By the end of the school day, 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400" b="1">
                <a:latin typeface="Times New Roman" panose="02020603050405020304" pitchFamily="18" charset="0"/>
              </a:rPr>
              <a:t>    __________________________________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400" b="1">
                <a:latin typeface="Times New Roman" panose="02020603050405020304" pitchFamily="18" charset="0"/>
              </a:rPr>
              <a:t>	__________________________________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400" b="1">
                <a:latin typeface="Times New Roman" panose="02020603050405020304" pitchFamily="18" charset="0"/>
              </a:rPr>
              <a:t>	__________________________________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400" b="1">
                <a:latin typeface="Times New Roman" panose="02020603050405020304" pitchFamily="18" charset="0"/>
              </a:rPr>
              <a:t>3. By dinner time,         	I_________________________________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400" b="1">
                <a:latin typeface="Times New Roman" panose="02020603050405020304" pitchFamily="18" charset="0"/>
              </a:rPr>
              <a:t>	I_________________________________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445770" algn="l"/>
              </a:tabLst>
            </a:pPr>
            <a:r>
              <a:rPr lang="en-US" altLang="zh-CN" sz="3400" b="1">
                <a:latin typeface="Times New Roman" panose="02020603050405020304" pitchFamily="18" charset="0"/>
              </a:rPr>
              <a:t>	I_________________________________</a:t>
            </a:r>
          </a:p>
        </p:txBody>
      </p:sp>
      <p:sp>
        <p:nvSpPr>
          <p:cNvPr id="95235" name="Rectangle 5"/>
          <p:cNvSpPr>
            <a:spLocks noChangeArrowheads="1"/>
          </p:cNvSpPr>
          <p:nvPr/>
        </p:nvSpPr>
        <p:spPr bwMode="auto">
          <a:xfrm>
            <a:off x="1042988" y="2355850"/>
            <a:ext cx="642461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I had gotten  a present from Tom.</a:t>
            </a:r>
          </a:p>
        </p:txBody>
      </p:sp>
      <p:sp>
        <p:nvSpPr>
          <p:cNvPr id="95236" name="Rectangle 10"/>
          <p:cNvSpPr>
            <a:spLocks noChangeArrowheads="1"/>
          </p:cNvSpPr>
          <p:nvPr/>
        </p:nvSpPr>
        <p:spPr bwMode="auto">
          <a:xfrm>
            <a:off x="1042988" y="3003550"/>
            <a:ext cx="55133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 had had these articles read.</a:t>
            </a:r>
          </a:p>
        </p:txBody>
      </p:sp>
      <p:sp>
        <p:nvSpPr>
          <p:cNvPr id="95237" name="Rectangle 11"/>
          <p:cNvSpPr>
            <a:spLocks noChangeArrowheads="1"/>
          </p:cNvSpPr>
          <p:nvPr/>
        </p:nvSpPr>
        <p:spPr bwMode="auto">
          <a:xfrm>
            <a:off x="1042988" y="1708150"/>
            <a:ext cx="559593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I had finished my homework.</a:t>
            </a:r>
          </a:p>
        </p:txBody>
      </p:sp>
      <p:sp>
        <p:nvSpPr>
          <p:cNvPr id="95238" name="Rectangle 12"/>
          <p:cNvSpPr>
            <a:spLocks noChangeArrowheads="1"/>
          </p:cNvSpPr>
          <p:nvPr/>
        </p:nvSpPr>
        <p:spPr bwMode="auto">
          <a:xfrm>
            <a:off x="1258888" y="4229100"/>
            <a:ext cx="4899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had had too many apples.</a:t>
            </a:r>
          </a:p>
        </p:txBody>
      </p:sp>
      <p:sp>
        <p:nvSpPr>
          <p:cNvPr id="95239" name="Rectangle 13"/>
          <p:cNvSpPr>
            <a:spLocks noChangeArrowheads="1"/>
          </p:cNvSpPr>
          <p:nvPr/>
        </p:nvSpPr>
        <p:spPr bwMode="auto">
          <a:xfrm>
            <a:off x="1258888" y="4868863"/>
            <a:ext cx="48291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had eaten plenty of meat.</a:t>
            </a:r>
          </a:p>
        </p:txBody>
      </p:sp>
      <p:sp>
        <p:nvSpPr>
          <p:cNvPr id="95240" name="Rectangle 14"/>
          <p:cNvSpPr>
            <a:spLocks noChangeArrowheads="1"/>
          </p:cNvSpPr>
          <p:nvPr/>
        </p:nvSpPr>
        <p:spPr bwMode="auto">
          <a:xfrm>
            <a:off x="1258888" y="5445125"/>
            <a:ext cx="690403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have had all the housework finished.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/>
      <p:bldP spid="95236" grpId="0"/>
      <p:bldP spid="95237" grpId="0"/>
      <p:bldP spid="95238" grpId="0"/>
      <p:bldP spid="95239" grpId="0"/>
      <p:bldP spid="952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4"/>
          <p:cNvSpPr>
            <a:spLocks noChangeArrowheads="1" noChangeShapeType="1" noTextEdit="1"/>
          </p:cNvSpPr>
          <p:nvPr/>
        </p:nvSpPr>
        <p:spPr bwMode="auto">
          <a:xfrm>
            <a:off x="2209800" y="549275"/>
            <a:ext cx="4248150" cy="9810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1537"/>
              </a:avLst>
            </a:prstTxWarp>
          </a:bodyPr>
          <a:lstStyle/>
          <a:p>
            <a:r>
              <a:rPr lang="en-US" altLang="zh-CN" sz="4000" b="1" kern="10" dirty="0">
                <a:ln w="9525">
                  <a:solidFill>
                    <a:srgbClr val="FF3300"/>
                  </a:solidFill>
                  <a:round/>
                </a:ln>
                <a:solidFill>
                  <a:srgbClr val="0033CC"/>
                </a:solidFill>
                <a:latin typeface="Arial" panose="020B0604020202020204"/>
                <a:cs typeface="Arial" panose="020B0604020202020204"/>
              </a:rPr>
              <a:t>Homework</a:t>
            </a:r>
            <a:endParaRPr lang="zh-CN" altLang="en-US" sz="4000" b="1" kern="10" dirty="0">
              <a:ln w="9525">
                <a:solidFill>
                  <a:srgbClr val="FF3300"/>
                </a:solidFill>
                <a:round/>
              </a:ln>
              <a:solidFill>
                <a:srgbClr val="0033CC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83058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1. </a:t>
            </a:r>
            <a:r>
              <a:rPr lang="zh-CN" altLang="en-US" sz="3600" b="1" dirty="0">
                <a:latin typeface="Times New Roman" panose="02020603050405020304" pitchFamily="18" charset="0"/>
              </a:rPr>
              <a:t>复习</a:t>
            </a:r>
            <a:r>
              <a:rPr lang="en-US" altLang="zh-CN" sz="3600" b="1" dirty="0">
                <a:latin typeface="Times New Roman" panose="02020603050405020304" pitchFamily="18" charset="0"/>
              </a:rPr>
              <a:t>Grammar Focus </a:t>
            </a:r>
            <a:r>
              <a:rPr lang="zh-CN" altLang="en-US" sz="3600" b="1" dirty="0">
                <a:latin typeface="Times New Roman" panose="02020603050405020304" pitchFamily="18" charset="0"/>
              </a:rPr>
              <a:t>中的内容。 </a:t>
            </a:r>
          </a:p>
          <a:p>
            <a:pPr algn="l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</a:rPr>
              <a:t>Try to make sentences with 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before</a:t>
            </a:r>
            <a:r>
              <a:rPr lang="en-US" altLang="zh-CN" sz="3600" b="1" dirty="0">
                <a:latin typeface="Times New Roman" panose="02020603050405020304" pitchFamily="18" charset="0"/>
              </a:rPr>
              <a:t>,  </a:t>
            </a:r>
          </a:p>
          <a:p>
            <a:pPr algn="l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by the time </a:t>
            </a:r>
            <a:r>
              <a:rPr lang="en-US" altLang="zh-CN" sz="3600" b="1" dirty="0">
                <a:latin typeface="Times New Roman" panose="02020603050405020304" pitchFamily="18" charset="0"/>
              </a:rPr>
              <a:t>and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 be doing … when</a:t>
            </a:r>
            <a:r>
              <a:rPr lang="en-US" altLang="zh-CN" sz="3600" b="1" dirty="0">
                <a:latin typeface="Times New Roman" panose="02020603050405020304" pitchFamily="18" charset="0"/>
              </a:rPr>
              <a:t>, </a:t>
            </a:r>
          </a:p>
          <a:p>
            <a:pPr algn="l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and make use of the past perfect </a:t>
            </a:r>
          </a:p>
          <a:p>
            <a:pPr algn="l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tense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.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2. </a:t>
            </a:r>
            <a:r>
              <a:rPr lang="zh-CN" altLang="en-US" sz="3600" b="1" dirty="0">
                <a:latin typeface="Times New Roman" panose="02020603050405020304" pitchFamily="18" charset="0"/>
              </a:rPr>
              <a:t>写作： 描述一次难忘的经历。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6708775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5"/>
          <p:cNvSpPr txBox="1">
            <a:spLocks noChangeArrowheads="1"/>
          </p:cNvSpPr>
          <p:nvPr/>
        </p:nvSpPr>
        <p:spPr bwMode="auto">
          <a:xfrm>
            <a:off x="755650" y="1268413"/>
            <a:ext cx="5111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February 2011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Magnitude: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6.3 ML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Epicenter: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near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Lyttelton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Canterbury, New Zealand</a:t>
            </a:r>
          </a:p>
        </p:txBody>
      </p:sp>
      <p:sp>
        <p:nvSpPr>
          <p:cNvPr id="76803" name="Rectangle 6"/>
          <p:cNvSpPr>
            <a:spLocks noChangeArrowheads="1"/>
          </p:cNvSpPr>
          <p:nvPr/>
        </p:nvSpPr>
        <p:spPr bwMode="auto">
          <a:xfrm>
            <a:off x="1143000" y="198438"/>
            <a:ext cx="8058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do you know about 2011 Christchurch Earthquake?</a:t>
            </a:r>
          </a:p>
        </p:txBody>
      </p:sp>
      <p:sp>
        <p:nvSpPr>
          <p:cNvPr id="76804" name="Text Box 7"/>
          <p:cNvSpPr txBox="1">
            <a:spLocks noChangeArrowheads="1"/>
          </p:cNvSpPr>
          <p:nvPr/>
        </p:nvSpPr>
        <p:spPr bwMode="auto">
          <a:xfrm>
            <a:off x="5435600" y="4308475"/>
            <a:ext cx="39243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Casualties: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 deaths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1500-2000 injuries, 164 serious</a:t>
            </a:r>
          </a:p>
        </p:txBody>
      </p:sp>
      <p:pic>
        <p:nvPicPr>
          <p:cNvPr id="70666" name="Picture 10" descr="4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8" y="3433763"/>
            <a:ext cx="2857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12" descr="4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1013" y="1187450"/>
            <a:ext cx="2540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1" descr="4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860800"/>
            <a:ext cx="28575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 descr="4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229225"/>
            <a:ext cx="288131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1" name="Picture 15" descr="th (19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71438"/>
            <a:ext cx="9001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/>
      <p:bldP spid="768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080294" y="1066800"/>
            <a:ext cx="7056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33CC"/>
                </a:solidFill>
                <a:latin typeface="Comic Sans MS" panose="030F0702030302020204" pitchFamily="66" charset="0"/>
              </a:rPr>
              <a:t>2·22</a:t>
            </a:r>
            <a:r>
              <a:rPr lang="zh-CN" altLang="en-US" sz="3600" dirty="0">
                <a:solidFill>
                  <a:srgbClr val="0033CC"/>
                </a:solidFill>
                <a:latin typeface="Comic Sans MS" panose="030F0702030302020204" pitchFamily="66" charset="0"/>
              </a:rPr>
              <a:t>新西兰克莱斯特彻奇地震 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68313" y="2165350"/>
            <a:ext cx="82804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50825" algn="l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宋体" panose="02010600030101010101" pitchFamily="2" charset="-122"/>
              </a:rPr>
              <a:t>2011</a:t>
            </a:r>
            <a:r>
              <a:rPr lang="zh-CN" altLang="en-US" sz="3600" b="1" dirty="0">
                <a:latin typeface="宋体" panose="02010600030101010101" pitchFamily="2" charset="-122"/>
              </a:rPr>
              <a:t>年</a:t>
            </a:r>
            <a:r>
              <a:rPr lang="en-US" altLang="zh-CN" sz="3600" b="1" dirty="0">
                <a:latin typeface="宋体" panose="02010600030101010101" pitchFamily="2" charset="-122"/>
              </a:rPr>
              <a:t>2</a:t>
            </a:r>
            <a:r>
              <a:rPr lang="zh-CN" altLang="en-US" sz="3600" b="1" dirty="0">
                <a:latin typeface="宋体" panose="02010600030101010101" pitchFamily="2" charset="-122"/>
              </a:rPr>
              <a:t>月</a:t>
            </a:r>
            <a:r>
              <a:rPr lang="en-US" altLang="zh-CN" sz="3600" b="1" dirty="0">
                <a:latin typeface="宋体" panose="02010600030101010101" pitchFamily="2" charset="-122"/>
              </a:rPr>
              <a:t>22</a:t>
            </a:r>
            <a:r>
              <a:rPr lang="zh-CN" altLang="en-US" sz="3600" b="1" dirty="0">
                <a:latin typeface="宋体" panose="02010600030101010101" pitchFamily="2" charset="-122"/>
              </a:rPr>
              <a:t>日中午</a:t>
            </a:r>
            <a:r>
              <a:rPr lang="en-US" altLang="zh-CN" sz="3600" b="1" dirty="0">
                <a:latin typeface="宋体" panose="02010600030101010101" pitchFamily="2" charset="-122"/>
              </a:rPr>
              <a:t>12</a:t>
            </a:r>
            <a:r>
              <a:rPr lang="zh-CN" altLang="en-US" sz="3600" b="1" dirty="0">
                <a:latin typeface="宋体" panose="02010600030101010101" pitchFamily="2" charset="-122"/>
              </a:rPr>
              <a:t>时</a:t>
            </a:r>
            <a:r>
              <a:rPr lang="en-US" altLang="zh-CN" sz="3600" b="1" dirty="0">
                <a:latin typeface="宋体" panose="02010600030101010101" pitchFamily="2" charset="-122"/>
              </a:rPr>
              <a:t>51</a:t>
            </a:r>
            <a:r>
              <a:rPr lang="zh-CN" altLang="en-US" sz="3600" b="1" dirty="0">
                <a:latin typeface="宋体" panose="02010600030101010101" pitchFamily="2" charset="-122"/>
              </a:rPr>
              <a:t>分，新西兰第二大城市克莱斯特彻奇发生里氏</a:t>
            </a:r>
            <a:r>
              <a:rPr lang="en-US" altLang="zh-CN" sz="3600" b="1" dirty="0">
                <a:latin typeface="宋体" panose="02010600030101010101" pitchFamily="2" charset="-122"/>
              </a:rPr>
              <a:t>6.3</a:t>
            </a:r>
            <a:r>
              <a:rPr lang="zh-CN" altLang="en-US" sz="3600" b="1" dirty="0">
                <a:latin typeface="宋体" panose="02010600030101010101" pitchFamily="2" charset="-122"/>
              </a:rPr>
              <a:t>级强烈地震，震源深度距离地表仅有</a:t>
            </a:r>
            <a:r>
              <a:rPr lang="en-US" altLang="zh-CN" sz="3600" b="1" dirty="0">
                <a:latin typeface="宋体" panose="02010600030101010101" pitchFamily="2" charset="-122"/>
              </a:rPr>
              <a:t>4</a:t>
            </a:r>
            <a:r>
              <a:rPr lang="zh-CN" altLang="en-US" sz="3600" b="1" dirty="0">
                <a:latin typeface="宋体" panose="02010600030101010101" pitchFamily="2" charset="-122"/>
              </a:rPr>
              <a:t>公里。新西兰警方表示，地震共造成</a:t>
            </a:r>
            <a:r>
              <a:rPr lang="en-US" altLang="zh-CN" sz="3600" b="1" dirty="0">
                <a:latin typeface="宋体" panose="02010600030101010101" pitchFamily="2" charset="-122"/>
              </a:rPr>
              <a:t>182</a:t>
            </a:r>
            <a:r>
              <a:rPr lang="zh-CN" altLang="en-US" sz="3600" b="1" dirty="0">
                <a:latin typeface="宋体" panose="02010600030101010101" pitchFamily="2" charset="-122"/>
              </a:rPr>
              <a:t>人遇难，成为新西兰</a:t>
            </a:r>
            <a:r>
              <a:rPr lang="en-US" altLang="zh-CN" sz="3600" b="1" dirty="0">
                <a:latin typeface="宋体" panose="02010600030101010101" pitchFamily="2" charset="-122"/>
              </a:rPr>
              <a:t>80</a:t>
            </a:r>
            <a:r>
              <a:rPr lang="zh-CN" altLang="en-US" sz="3600" b="1" dirty="0">
                <a:latin typeface="宋体" panose="02010600030101010101" pitchFamily="2" charset="-122"/>
              </a:rPr>
              <a:t>年来死伤最为惨重的地震。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3"/>
          <p:cNvSpPr txBox="1">
            <a:spLocks noChangeArrowheads="1"/>
          </p:cNvSpPr>
          <p:nvPr/>
        </p:nvSpPr>
        <p:spPr bwMode="auto">
          <a:xfrm>
            <a:off x="323850" y="1828800"/>
            <a:ext cx="8424863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 dirty="0"/>
              <a:t>Which two events does the writer mention?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endParaRPr lang="en-US" altLang="zh-CN" sz="32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/>
              <a:t>2. How did the writer end up missing both events?</a:t>
            </a:r>
          </a:p>
        </p:txBody>
      </p:sp>
      <p:sp>
        <p:nvSpPr>
          <p:cNvPr id="78851" name="矩形 17"/>
          <p:cNvSpPr>
            <a:spLocks noChangeArrowheads="1"/>
          </p:cNvSpPr>
          <p:nvPr/>
        </p:nvSpPr>
        <p:spPr bwMode="auto">
          <a:xfrm>
            <a:off x="288925" y="1108076"/>
            <a:ext cx="8675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2"/>
                </a:solidFill>
              </a:rPr>
              <a:t>Look through the passage and answer the questions.</a:t>
            </a: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626268" y="2286000"/>
            <a:ext cx="83169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FF"/>
                </a:solidFill>
                <a:latin typeface="Arial Narrow" panose="020B0606020202030204" pitchFamily="34" charset="0"/>
              </a:rPr>
              <a:t>The writer mentions the September 11 attack in New York and the earthquake in New Zealand.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533400" y="4114800"/>
            <a:ext cx="82153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66"/>
                </a:solidFill>
                <a:latin typeface="Arial Narrow" panose="020B0606020202030204" pitchFamily="34" charset="0"/>
              </a:rPr>
              <a:t>The writer went to get a coffee first and was not in the office when the plane hit the World Trade Center. He/ She </a:t>
            </a:r>
            <a:r>
              <a:rPr lang="en-US" altLang="zh-CN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had overslept </a:t>
            </a:r>
            <a:r>
              <a:rPr lang="en-US" altLang="zh-CN" sz="2800" b="1" dirty="0">
                <a:solidFill>
                  <a:srgbClr val="FF0066"/>
                </a:solidFill>
                <a:latin typeface="Arial Narrow" panose="020B0606020202030204" pitchFamily="34" charset="0"/>
              </a:rPr>
              <a:t>and </a:t>
            </a:r>
            <a:r>
              <a:rPr lang="en-US" altLang="zh-CN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missed</a:t>
            </a:r>
            <a:r>
              <a:rPr lang="en-US" altLang="zh-CN" sz="2800" b="1" dirty="0">
                <a:solidFill>
                  <a:srgbClr val="FF0066"/>
                </a:solidFill>
                <a:latin typeface="Arial Narrow" panose="020B0606020202030204" pitchFamily="34" charset="0"/>
              </a:rPr>
              <a:t> his/her flight, so he/she was able to avoid the earthquake.</a:t>
            </a:r>
          </a:p>
        </p:txBody>
      </p:sp>
      <p:sp>
        <p:nvSpPr>
          <p:cNvPr id="78854" name="Oval 8"/>
          <p:cNvSpPr>
            <a:spLocks noChangeArrowheads="1"/>
          </p:cNvSpPr>
          <p:nvPr/>
        </p:nvSpPr>
        <p:spPr bwMode="auto">
          <a:xfrm>
            <a:off x="152400" y="0"/>
            <a:ext cx="1600200" cy="11255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3a</a:t>
            </a:r>
          </a:p>
        </p:txBody>
      </p:sp>
      <p:sp>
        <p:nvSpPr>
          <p:cNvPr id="78855" name="AutoShape 9"/>
          <p:cNvSpPr>
            <a:spLocks noChangeArrowheads="1"/>
          </p:cNvSpPr>
          <p:nvPr/>
        </p:nvSpPr>
        <p:spPr bwMode="auto">
          <a:xfrm>
            <a:off x="7954963" y="188913"/>
            <a:ext cx="1081087" cy="4762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33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000"/>
              <a:t>P91</a:t>
            </a:r>
            <a:endParaRPr lang="en-US" altLang="zh-CN" sz="300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2" grpId="0"/>
      <p:bldP spid="788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82" name="Group 50"/>
          <p:cNvGraphicFramePr>
            <a:graphicFrameLocks noGrp="1"/>
          </p:cNvGraphicFramePr>
          <p:nvPr/>
        </p:nvGraphicFramePr>
        <p:xfrm>
          <a:off x="0" y="41275"/>
          <a:ext cx="9144000" cy="6845368"/>
        </p:xfrm>
        <a:graphic>
          <a:graphicData uri="http://schemas.openxmlformats.org/drawingml/2006/table">
            <a:tbl>
              <a:tblPr/>
              <a:tblGrid>
                <a:gridCol w="226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4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Incident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Date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Place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How did writer end up missing the event?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896" name="Text Box 24"/>
          <p:cNvSpPr txBox="1">
            <a:spLocks noChangeArrowheads="1"/>
          </p:cNvSpPr>
          <p:nvPr/>
        </p:nvSpPr>
        <p:spPr bwMode="auto">
          <a:xfrm>
            <a:off x="0" y="1892300"/>
            <a:ext cx="22685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Arial Narrow" panose="020B0606020202030204" pitchFamily="34" charset="0"/>
              </a:rPr>
              <a:t>The world Trade Center was hit by a plane</a:t>
            </a:r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2268538" y="2309813"/>
            <a:ext cx="2016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66"/>
                </a:solidFill>
                <a:latin typeface="Arial Narrow" panose="020B0606020202030204" pitchFamily="34" charset="0"/>
              </a:rPr>
              <a:t>2001.9.11</a:t>
            </a:r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4283075" y="2165350"/>
            <a:ext cx="17287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66"/>
                </a:solidFill>
                <a:latin typeface="Arial Narrow" panose="020B0606020202030204" pitchFamily="34" charset="0"/>
              </a:rPr>
              <a:t>In New York</a:t>
            </a:r>
          </a:p>
        </p:txBody>
      </p:sp>
      <p:sp>
        <p:nvSpPr>
          <p:cNvPr id="79899" name="Text Box 27"/>
          <p:cNvSpPr txBox="1">
            <a:spLocks noChangeArrowheads="1"/>
          </p:cNvSpPr>
          <p:nvPr/>
        </p:nvSpPr>
        <p:spPr bwMode="auto">
          <a:xfrm>
            <a:off x="5940425" y="2089150"/>
            <a:ext cx="32035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66"/>
                </a:solidFill>
                <a:latin typeface="Arial Narrow" panose="020B0606020202030204" pitchFamily="34" charset="0"/>
              </a:rPr>
              <a:t>He/She </a:t>
            </a:r>
            <a:r>
              <a:rPr lang="en-US" altLang="zh-CN" sz="3200">
                <a:solidFill>
                  <a:srgbClr val="0000FF"/>
                </a:solidFill>
                <a:latin typeface="Arial Narrow" panose="020B0606020202030204" pitchFamily="34" charset="0"/>
              </a:rPr>
              <a:t>decided to get a coffee first from a coffee place two blocks away. </a:t>
            </a:r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-144463" y="5118100"/>
            <a:ext cx="2700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Arial Narrow" panose="020B0606020202030204" pitchFamily="34" charset="0"/>
              </a:rPr>
              <a:t>Earthquake</a:t>
            </a:r>
          </a:p>
        </p:txBody>
      </p:sp>
      <p:sp>
        <p:nvSpPr>
          <p:cNvPr id="79901" name="Text Box 29"/>
          <p:cNvSpPr txBox="1">
            <a:spLocks noChangeArrowheads="1"/>
          </p:cNvSpPr>
          <p:nvPr/>
        </p:nvSpPr>
        <p:spPr bwMode="auto">
          <a:xfrm>
            <a:off x="2268538" y="5300663"/>
            <a:ext cx="2016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66"/>
                </a:solidFill>
                <a:latin typeface="Arial Narrow" panose="020B0606020202030204" pitchFamily="34" charset="0"/>
              </a:rPr>
              <a:t>2011.2.22</a:t>
            </a: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4211638" y="4973638"/>
            <a:ext cx="1800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66"/>
                </a:solidFill>
                <a:latin typeface="Arial Narrow" panose="020B0606020202030204" pitchFamily="34" charset="0"/>
              </a:rPr>
              <a:t>In New Zealand</a:t>
            </a:r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5976938" y="5046663"/>
            <a:ext cx="32035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Arial Narrow" panose="020B0606020202030204" pitchFamily="34" charset="0"/>
              </a:rPr>
              <a:t>He/She missed his/her plane to New Zealand.</a:t>
            </a:r>
          </a:p>
        </p:txBody>
      </p:sp>
      <p:sp>
        <p:nvSpPr>
          <p:cNvPr id="79904" name="AutoShape 37"/>
          <p:cNvSpPr>
            <a:spLocks noChangeArrowheads="1"/>
          </p:cNvSpPr>
          <p:nvPr/>
        </p:nvSpPr>
        <p:spPr bwMode="auto">
          <a:xfrm>
            <a:off x="468313" y="2132013"/>
            <a:ext cx="8280400" cy="2520950"/>
          </a:xfrm>
          <a:prstGeom prst="cloudCallout">
            <a:avLst>
              <a:gd name="adj1" fmla="val -43963"/>
              <a:gd name="adj2" fmla="val 1236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79905" name="矩形 37"/>
          <p:cNvSpPr>
            <a:spLocks noChangeArrowheads="1"/>
          </p:cNvSpPr>
          <p:nvPr/>
        </p:nvSpPr>
        <p:spPr bwMode="auto">
          <a:xfrm>
            <a:off x="1835150" y="2852738"/>
            <a:ext cx="568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0000"/>
                </a:solidFill>
              </a:rPr>
              <a:t>Read the passage again and fill in the blanks.</a:t>
            </a:r>
            <a:r>
              <a:rPr lang="en-US" altLang="zh-CN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79906" name="图片 5" descr="post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38" y="58420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6" grpId="0"/>
      <p:bldP spid="79897" grpId="0"/>
      <p:bldP spid="79898" grpId="0"/>
      <p:bldP spid="79899" grpId="0"/>
      <p:bldP spid="79900" grpId="0"/>
      <p:bldP spid="79901" grpId="0"/>
      <p:bldP spid="79902" grpId="0"/>
      <p:bldP spid="79903" grpId="0"/>
      <p:bldP spid="79904" grpId="0"/>
      <p:bldP spid="799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9_U12_SA_3a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33413"/>
            <a:ext cx="9144000" cy="6096000"/>
          </a:xfrm>
        </p:spPr>
      </p:pic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152400" y="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C3300"/>
                </a:solidFill>
              </a:rPr>
              <a:t>划出</a:t>
            </a:r>
            <a:r>
              <a:rPr lang="en-US" altLang="zh-CN" sz="3200" b="1">
                <a:solidFill>
                  <a:srgbClr val="CC3300"/>
                </a:solidFill>
              </a:rPr>
              <a:t>3a</a:t>
            </a:r>
            <a:r>
              <a:rPr lang="zh-CN" altLang="en-US" sz="3200" b="1">
                <a:solidFill>
                  <a:srgbClr val="CC3300"/>
                </a:solidFill>
              </a:rPr>
              <a:t>中包含过去完成时的句子</a:t>
            </a:r>
            <a:r>
              <a:rPr lang="zh-CN" altLang="en-US" sz="32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590800" y="35052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04800" y="3733800"/>
            <a:ext cx="434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304800" y="3962400"/>
            <a:ext cx="518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04800" y="5105400"/>
            <a:ext cx="815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304800" y="53340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9154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FF"/>
                </a:solidFill>
              </a:rPr>
              <a:t>完成</a:t>
            </a:r>
            <a:r>
              <a:rPr lang="en-US" altLang="zh-CN" sz="3600" b="1" dirty="0">
                <a:solidFill>
                  <a:srgbClr val="0000FF"/>
                </a:solidFill>
              </a:rPr>
              <a:t>3b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/>
              <a:t>Find words from the passage with opposite meanings to the words below. Then write a sentence with each word.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zh-CN" sz="3200" b="1" dirty="0"/>
              <a:t> lost: _____   _______________________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zh-CN" sz="3200" b="1" dirty="0"/>
              <a:t> west: _____	 _____________________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3. below: ____  ______________________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4. dead: ___  _________________________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5. empty:</a:t>
            </a:r>
            <a:r>
              <a:rPr lang="en-US" altLang="zh-CN" sz="3600" b="1" dirty="0"/>
              <a:t> ___</a:t>
            </a:r>
            <a:r>
              <a:rPr lang="en-US" altLang="zh-CN" sz="2800" b="1" dirty="0"/>
              <a:t>	</a:t>
            </a:r>
            <a:r>
              <a:rPr lang="en-US" altLang="zh-CN" sz="2800" b="1" dirty="0" smtClean="0"/>
              <a:t>____________________________</a:t>
            </a:r>
            <a:endParaRPr lang="en-US" altLang="zh-CN" sz="2800" b="1" dirty="0"/>
          </a:p>
        </p:txBody>
      </p:sp>
      <p:sp>
        <p:nvSpPr>
          <p:cNvPr id="81923" name="Text Box 7"/>
          <p:cNvSpPr txBox="1">
            <a:spLocks noChangeArrowheads="1"/>
          </p:cNvSpPr>
          <p:nvPr/>
        </p:nvSpPr>
        <p:spPr bwMode="auto">
          <a:xfrm>
            <a:off x="1828800" y="2971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3300"/>
                </a:solidFill>
              </a:rPr>
              <a:t>found       I found the money on the floor.</a:t>
            </a:r>
          </a:p>
        </p:txBody>
      </p:sp>
      <p:sp>
        <p:nvSpPr>
          <p:cNvPr id="81924" name="Text Box 8"/>
          <p:cNvSpPr txBox="1">
            <a:spLocks noChangeArrowheads="1"/>
          </p:cNvSpPr>
          <p:nvPr/>
        </p:nvSpPr>
        <p:spPr bwMode="auto">
          <a:xfrm>
            <a:off x="2057400" y="34290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CC3300"/>
                </a:solidFill>
              </a:rPr>
              <a:t>east       The sun rises in the east.</a:t>
            </a:r>
          </a:p>
        </p:txBody>
      </p:sp>
      <p:sp>
        <p:nvSpPr>
          <p:cNvPr id="81925" name="Text Box 9"/>
          <p:cNvSpPr txBox="1">
            <a:spLocks noChangeArrowheads="1"/>
          </p:cNvSpPr>
          <p:nvPr/>
        </p:nvSpPr>
        <p:spPr bwMode="auto">
          <a:xfrm>
            <a:off x="2209800" y="3962400"/>
            <a:ext cx="6118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above    There was a large bird flying above us.</a:t>
            </a:r>
          </a:p>
        </p:txBody>
      </p:sp>
      <p:sp>
        <p:nvSpPr>
          <p:cNvPr id="81926" name="Text Box 10"/>
          <p:cNvSpPr txBox="1">
            <a:spLocks noChangeArrowheads="1"/>
          </p:cNvSpPr>
          <p:nvPr/>
        </p:nvSpPr>
        <p:spPr bwMode="auto">
          <a:xfrm>
            <a:off x="1905000" y="4495800"/>
            <a:ext cx="723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alive    His family was so happy to hear he was still alive.</a:t>
            </a:r>
          </a:p>
        </p:txBody>
      </p:sp>
      <p:sp>
        <p:nvSpPr>
          <p:cNvPr id="81927" name="Text Box 11"/>
          <p:cNvSpPr txBox="1">
            <a:spLocks noChangeArrowheads="1"/>
          </p:cNvSpPr>
          <p:nvPr/>
        </p:nvSpPr>
        <p:spPr bwMode="auto">
          <a:xfrm>
            <a:off x="2438400" y="62484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81928" name="Text Box 12"/>
          <p:cNvSpPr txBox="1">
            <a:spLocks noChangeArrowheads="1"/>
          </p:cNvSpPr>
          <p:nvPr/>
        </p:nvSpPr>
        <p:spPr bwMode="auto">
          <a:xfrm>
            <a:off x="2286000" y="5013325"/>
            <a:ext cx="670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full   The train was so full that I couldn’t get on at all.</a:t>
            </a:r>
          </a:p>
        </p:txBody>
      </p:sp>
      <p:sp>
        <p:nvSpPr>
          <p:cNvPr id="81929" name="Rectangle 1"/>
          <p:cNvSpPr>
            <a:spLocks noChangeArrowheads="1"/>
          </p:cNvSpPr>
          <p:nvPr/>
        </p:nvSpPr>
        <p:spPr bwMode="auto">
          <a:xfrm>
            <a:off x="7048500" y="6172200"/>
            <a:ext cx="179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GB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  <p:bldP spid="81925" grpId="0"/>
      <p:bldP spid="81926" grpId="0"/>
      <p:bldP spid="819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219200"/>
            <a:ext cx="4152900" cy="685800"/>
          </a:xfrm>
          <a:noFill/>
        </p:spPr>
        <p:txBody>
          <a:bodyPr/>
          <a:lstStyle/>
          <a:p>
            <a:r>
              <a:rPr lang="en-US" altLang="zh-CN" sz="3000" b="1">
                <a:solidFill>
                  <a:srgbClr val="0000FF"/>
                </a:solidFill>
              </a:rPr>
              <a:t>Reading and retelling</a:t>
            </a:r>
            <a:r>
              <a:rPr lang="en-US" altLang="zh-CN" sz="300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82947" name="Picture 4" descr="t01e5b62d6dcb53ad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381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AutoShape 6"/>
          <p:cNvSpPr>
            <a:spLocks noChangeArrowheads="1"/>
          </p:cNvSpPr>
          <p:nvPr/>
        </p:nvSpPr>
        <p:spPr bwMode="auto">
          <a:xfrm>
            <a:off x="0" y="2590800"/>
            <a:ext cx="1143000" cy="1143000"/>
          </a:xfrm>
          <a:prstGeom prst="rightArrow">
            <a:avLst>
              <a:gd name="adj1" fmla="val 50000"/>
              <a:gd name="adj2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stare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1219200" y="2590800"/>
            <a:ext cx="1447800" cy="1219200"/>
          </a:xfrm>
          <a:prstGeom prst="rightArrow">
            <a:avLst>
              <a:gd name="adj1" fmla="val 50000"/>
              <a:gd name="adj2" fmla="val 296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dirty="0"/>
              <a:t>in disbelief</a:t>
            </a:r>
          </a:p>
        </p:txBody>
      </p:sp>
      <p:sp>
        <p:nvSpPr>
          <p:cNvPr id="82950" name="AutoShape 8"/>
          <p:cNvSpPr>
            <a:spLocks noChangeArrowheads="1"/>
          </p:cNvSpPr>
          <p:nvPr/>
        </p:nvSpPr>
        <p:spPr bwMode="auto">
          <a:xfrm>
            <a:off x="2743200" y="2590800"/>
            <a:ext cx="1143000" cy="1219200"/>
          </a:xfrm>
          <a:prstGeom prst="rightArrow">
            <a:avLst>
              <a:gd name="adj1" fmla="val 50000"/>
              <a:gd name="adj2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/>
              <a:t>take off</a:t>
            </a:r>
          </a:p>
        </p:txBody>
      </p:sp>
      <p:sp>
        <p:nvSpPr>
          <p:cNvPr id="82951" name="AutoShape 9"/>
          <p:cNvSpPr>
            <a:spLocks noChangeArrowheads="1"/>
          </p:cNvSpPr>
          <p:nvPr/>
        </p:nvSpPr>
        <p:spPr bwMode="auto">
          <a:xfrm>
            <a:off x="3962400" y="2590800"/>
            <a:ext cx="1447800" cy="1219200"/>
          </a:xfrm>
          <a:prstGeom prst="rightArrow">
            <a:avLst>
              <a:gd name="adj1" fmla="val 50000"/>
              <a:gd name="adj2" fmla="val 296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/>
              <a:t>unexpected</a:t>
            </a:r>
          </a:p>
        </p:txBody>
      </p:sp>
      <p:sp>
        <p:nvSpPr>
          <p:cNvPr id="82952" name="AutoShape 10"/>
          <p:cNvSpPr>
            <a:spLocks noChangeArrowheads="1"/>
          </p:cNvSpPr>
          <p:nvPr/>
        </p:nvSpPr>
        <p:spPr bwMode="auto">
          <a:xfrm>
            <a:off x="5562600" y="2590800"/>
            <a:ext cx="1143000" cy="1219200"/>
          </a:xfrm>
          <a:prstGeom prst="rightArrow">
            <a:avLst>
              <a:gd name="adj1" fmla="val 50000"/>
              <a:gd name="adj2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above</a:t>
            </a:r>
          </a:p>
        </p:txBody>
      </p:sp>
      <p:sp>
        <p:nvSpPr>
          <p:cNvPr id="82953" name="AutoShape 11"/>
          <p:cNvSpPr>
            <a:spLocks noChangeArrowheads="1"/>
          </p:cNvSpPr>
          <p:nvPr/>
        </p:nvSpPr>
        <p:spPr bwMode="auto">
          <a:xfrm>
            <a:off x="6781800" y="2590800"/>
            <a:ext cx="1143000" cy="1219200"/>
          </a:xfrm>
          <a:prstGeom prst="rightArrow">
            <a:avLst>
              <a:gd name="adj1" fmla="val 50000"/>
              <a:gd name="adj2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alive</a:t>
            </a:r>
          </a:p>
        </p:txBody>
      </p:sp>
      <p:sp>
        <p:nvSpPr>
          <p:cNvPr id="82954" name="AutoShape 15"/>
          <p:cNvSpPr>
            <a:spLocks noChangeArrowheads="1"/>
          </p:cNvSpPr>
          <p:nvPr/>
        </p:nvSpPr>
        <p:spPr bwMode="auto">
          <a:xfrm>
            <a:off x="8001000" y="2590800"/>
            <a:ext cx="1143000" cy="1219200"/>
          </a:xfrm>
          <a:prstGeom prst="rightArrow">
            <a:avLst>
              <a:gd name="adj1" fmla="val 50000"/>
              <a:gd name="adj2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/>
              <a:t>till/until</a:t>
            </a:r>
          </a:p>
        </p:txBody>
      </p:sp>
      <p:sp>
        <p:nvSpPr>
          <p:cNvPr id="82955" name="AutoShape 16"/>
          <p:cNvSpPr>
            <a:spLocks noChangeArrowheads="1"/>
          </p:cNvSpPr>
          <p:nvPr/>
        </p:nvSpPr>
        <p:spPr bwMode="auto">
          <a:xfrm rot="5400000">
            <a:off x="7467600" y="3505200"/>
            <a:ext cx="1143000" cy="2209800"/>
          </a:xfrm>
          <a:prstGeom prst="rightArrow">
            <a:avLst>
              <a:gd name="adj1" fmla="val 50000"/>
              <a:gd name="adj2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b="1"/>
          </a:p>
        </p:txBody>
      </p:sp>
      <p:sp>
        <p:nvSpPr>
          <p:cNvPr id="82956" name="Text Box 18"/>
          <p:cNvSpPr txBox="1">
            <a:spLocks noChangeArrowheads="1"/>
          </p:cNvSpPr>
          <p:nvPr/>
        </p:nvSpPr>
        <p:spPr bwMode="auto">
          <a:xfrm>
            <a:off x="7467600" y="4267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/>
              <a:t>arrive at</a:t>
            </a:r>
          </a:p>
        </p:txBody>
      </p:sp>
      <p:grpSp>
        <p:nvGrpSpPr>
          <p:cNvPr id="82957" name="Group 22"/>
          <p:cNvGrpSpPr/>
          <p:nvPr/>
        </p:nvGrpSpPr>
        <p:grpSpPr bwMode="auto">
          <a:xfrm>
            <a:off x="5029200" y="4495800"/>
            <a:ext cx="1828800" cy="1219200"/>
            <a:chOff x="3168" y="3216"/>
            <a:chExt cx="1152" cy="768"/>
          </a:xfrm>
        </p:grpSpPr>
        <p:sp>
          <p:nvSpPr>
            <p:cNvPr id="82958" name="AutoShape 13"/>
            <p:cNvSpPr>
              <a:spLocks noChangeArrowheads="1"/>
            </p:cNvSpPr>
            <p:nvPr/>
          </p:nvSpPr>
          <p:spPr bwMode="auto">
            <a:xfrm rot="10800000">
              <a:off x="3168" y="3216"/>
              <a:ext cx="1056" cy="768"/>
            </a:xfrm>
            <a:prstGeom prst="rightArrow">
              <a:avLst>
                <a:gd name="adj1" fmla="val 50000"/>
                <a:gd name="adj2" fmla="val 34375"/>
              </a:avLst>
            </a:prstGeom>
            <a:solidFill>
              <a:srgbClr val="00CCFF">
                <a:alpha val="25882"/>
              </a:srgbClr>
            </a:solidFill>
            <a:ln w="28575">
              <a:solidFill>
                <a:schemeClr val="tx1"/>
              </a:solidFill>
              <a:miter lim="800000"/>
            </a:ln>
          </p:spPr>
          <p:txBody>
            <a:bodyPr rot="10800000"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 b="1"/>
            </a:p>
          </p:txBody>
        </p:sp>
        <p:sp>
          <p:nvSpPr>
            <p:cNvPr id="82959" name="Text Box 19"/>
            <p:cNvSpPr txBox="1">
              <a:spLocks noChangeArrowheads="1"/>
            </p:cNvSpPr>
            <p:nvPr/>
          </p:nvSpPr>
          <p:spPr bwMode="auto">
            <a:xfrm>
              <a:off x="3264" y="3456"/>
              <a:ext cx="1056" cy="250"/>
            </a:xfrm>
            <a:prstGeom prst="rect">
              <a:avLst/>
            </a:prstGeom>
            <a:solidFill>
              <a:srgbClr val="00CCFF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/>
                <a:t>be about to</a:t>
              </a:r>
            </a:p>
          </p:txBody>
        </p:sp>
      </p:grpSp>
      <p:grpSp>
        <p:nvGrpSpPr>
          <p:cNvPr id="82960" name="Group 23"/>
          <p:cNvGrpSpPr/>
          <p:nvPr/>
        </p:nvGrpSpPr>
        <p:grpSpPr bwMode="auto">
          <a:xfrm>
            <a:off x="2971800" y="4419600"/>
            <a:ext cx="2209800" cy="1235075"/>
            <a:chOff x="1920" y="3264"/>
            <a:chExt cx="1392" cy="778"/>
          </a:xfrm>
        </p:grpSpPr>
        <p:sp>
          <p:nvSpPr>
            <p:cNvPr id="82961" name="AutoShape 20"/>
            <p:cNvSpPr>
              <a:spLocks noChangeArrowheads="1"/>
            </p:cNvSpPr>
            <p:nvPr/>
          </p:nvSpPr>
          <p:spPr bwMode="auto">
            <a:xfrm rot="10800000">
              <a:off x="1920" y="3264"/>
              <a:ext cx="1056" cy="768"/>
            </a:xfrm>
            <a:prstGeom prst="rightArrow">
              <a:avLst>
                <a:gd name="adj1" fmla="val 50000"/>
                <a:gd name="adj2" fmla="val 34375"/>
              </a:avLst>
            </a:prstGeom>
            <a:solidFill>
              <a:srgbClr val="FF0000">
                <a:alpha val="23921"/>
              </a:srgbClr>
            </a:solidFill>
            <a:ln w="28575">
              <a:solidFill>
                <a:schemeClr val="tx1"/>
              </a:solidFill>
              <a:miter lim="800000"/>
            </a:ln>
          </p:spPr>
          <p:txBody>
            <a:bodyPr rot="10800000"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 b="1"/>
            </a:p>
          </p:txBody>
        </p:sp>
        <p:sp>
          <p:nvSpPr>
            <p:cNvPr id="82962" name="Text Box 21"/>
            <p:cNvSpPr txBox="1">
              <a:spLocks noChangeArrowheads="1"/>
            </p:cNvSpPr>
            <p:nvPr/>
          </p:nvSpPr>
          <p:spPr bwMode="auto">
            <a:xfrm>
              <a:off x="1920" y="3504"/>
              <a:ext cx="139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/>
                <a:t>even though</a:t>
              </a:r>
            </a:p>
            <a:p>
              <a:pPr algn="l">
                <a:spcBef>
                  <a:spcPct val="50000"/>
                </a:spcBef>
                <a:buFont typeface="Arial" panose="020B0604020202020204" pitchFamily="34" charset="0"/>
                <a:buNone/>
              </a:pPr>
              <a:endParaRPr lang="en-US" altLang="zh-CN" sz="2000"/>
            </a:p>
          </p:txBody>
        </p:sp>
      </p:grpSp>
      <p:pic>
        <p:nvPicPr>
          <p:cNvPr id="82963" name="Picture 25" descr="t0143a5507f31e0ca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4" name="Rectangle 1"/>
          <p:cNvSpPr>
            <a:spLocks noChangeArrowheads="1"/>
          </p:cNvSpPr>
          <p:nvPr/>
        </p:nvSpPr>
        <p:spPr bwMode="auto">
          <a:xfrm>
            <a:off x="7048500" y="6172200"/>
            <a:ext cx="179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GB" altLang="zh-CN"/>
          </a:p>
        </p:txBody>
      </p:sp>
      <p:sp>
        <p:nvSpPr>
          <p:cNvPr id="82965" name="Oval 4"/>
          <p:cNvSpPr>
            <a:spLocks noChangeArrowheads="1"/>
          </p:cNvSpPr>
          <p:nvPr/>
        </p:nvSpPr>
        <p:spPr bwMode="auto">
          <a:xfrm>
            <a:off x="36513" y="1268413"/>
            <a:ext cx="574675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10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3c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1207</Words>
  <Application>Microsoft Office PowerPoint</Application>
  <PresentationFormat>全屏显示(4:3)</PresentationFormat>
  <Paragraphs>184</Paragraphs>
  <Slides>23</Slides>
  <Notes>3</Notes>
  <HiddenSlides>1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黑体</vt:lpstr>
      <vt:lpstr>宋体</vt:lpstr>
      <vt:lpstr>微软雅黑</vt:lpstr>
      <vt:lpstr>Arial</vt:lpstr>
      <vt:lpstr>Arial Black</vt:lpstr>
      <vt:lpstr>Arial Narrow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Reading and retelling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2023-01-17T03:26:15Z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EF74299F49B74176B0CD15A80E39FA15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