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D572F-B667-433D-85F0-B63B5E3EED7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61123-F850-4D1D-BD5D-456F52778A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×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×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3" y="273846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BD3">
                <a:alpha val="52000"/>
                <a:lumMod val="56000"/>
                <a:lumOff val="44000"/>
              </a:srgbClr>
            </a:gs>
            <a:gs pos="100000">
              <a:srgbClr val="034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lianxiang\Desktop\花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77486" y="-216569"/>
            <a:ext cx="3717431" cy="1583116"/>
          </a:xfrm>
          <a:prstGeom prst="rect">
            <a:avLst/>
          </a:prstGeom>
          <a:noFill/>
        </p:spPr>
      </p:pic>
      <p:pic>
        <p:nvPicPr>
          <p:cNvPr id="6" name="Picture 3" descr="C:\Users\lianxiang\Desktop\课件用图\3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77105" y="3118854"/>
            <a:ext cx="2380055" cy="1933685"/>
          </a:xfrm>
          <a:prstGeom prst="rect">
            <a:avLst/>
          </a:prstGeom>
          <a:noFill/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61977" y="3419313"/>
            <a:ext cx="1722923" cy="1475836"/>
          </a:xfrm>
          <a:prstGeom prst="rect">
            <a:avLst/>
          </a:prstGeom>
          <a:noFill/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70976" y="2623675"/>
            <a:ext cx="1430303" cy="1312232"/>
          </a:xfrm>
          <a:prstGeom prst="rect">
            <a:avLst/>
          </a:prstGeom>
          <a:noFill/>
        </p:spPr>
      </p:pic>
      <p:sp>
        <p:nvSpPr>
          <p:cNvPr id="2" name="TextBox 8"/>
          <p:cNvSpPr txBox="1"/>
          <p:nvPr/>
        </p:nvSpPr>
        <p:spPr>
          <a:xfrm>
            <a:off x="1503" y="1491631"/>
            <a:ext cx="9142499" cy="623246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algn="ctr" defTabSz="68580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认识特殊的单式折线统计图</a:t>
            </a:r>
          </a:p>
        </p:txBody>
      </p:sp>
      <p:pic>
        <p:nvPicPr>
          <p:cNvPr id="2050" name="Picture 2" descr="C:\Users\lianxiang\Desktop\人物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0515" y="2933224"/>
            <a:ext cx="1934051" cy="2305050"/>
          </a:xfrm>
          <a:prstGeom prst="rect">
            <a:avLst/>
          </a:prstGeom>
          <a:noFill/>
        </p:spPr>
      </p:pic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824078" y="202698"/>
            <a:ext cx="4105275" cy="2846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77" tIns="34289" rIns="68577" bIns="34289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五年级数学</a:t>
            </a:r>
            <a:r>
              <a:rPr lang="en-US" altLang="zh-CN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·</a:t>
            </a: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下   新课标</a:t>
            </a:r>
            <a:r>
              <a:rPr lang="en-US" altLang="zh-CN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[</a:t>
            </a: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冀教</a:t>
            </a:r>
            <a:r>
              <a:rPr lang="en-US" altLang="zh-CN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]    </a:t>
            </a: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第</a:t>
            </a:r>
            <a:r>
              <a:rPr lang="en-US" altLang="zh-CN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7</a:t>
            </a: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单元</a:t>
            </a:r>
          </a:p>
        </p:txBody>
      </p:sp>
      <p:sp>
        <p:nvSpPr>
          <p:cNvPr id="13" name="矩形 12"/>
          <p:cNvSpPr/>
          <p:nvPr/>
        </p:nvSpPr>
        <p:spPr>
          <a:xfrm>
            <a:off x="0" y="422793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112399" y="131445"/>
            <a:ext cx="6356033" cy="438580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08C9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新课导入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060384" y="262414"/>
            <a:ext cx="2215985" cy="484746"/>
          </a:xfrm>
          <a:prstGeom prst="rect">
            <a:avLst/>
          </a:prstGeom>
          <a:noFill/>
        </p:spPr>
        <p:txBody>
          <a:bodyPr wrap="none" lIns="68577" tIns="34289" rIns="68577" bIns="34289" rtlCol="0" anchor="t">
            <a:spAutoFit/>
          </a:bodyPr>
          <a:lstStyle/>
          <a:p>
            <a:pPr defTabSz="685800"/>
            <a:r>
              <a:rPr lang="zh-CN" altLang="en-US" sz="27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大禹治水儿歌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76792" y="1104901"/>
            <a:ext cx="2977515" cy="3670233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黄河之水天上来</a:t>
            </a:r>
          </a:p>
          <a:p>
            <a:pPr defTabSz="685800">
              <a:lnSpc>
                <a:spcPct val="150000"/>
              </a:lnSpc>
            </a:pPr>
            <a:r>
              <a: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天黄地也黄</a:t>
            </a:r>
          </a:p>
          <a:p>
            <a:pPr defTabSz="685800">
              <a:lnSpc>
                <a:spcPct val="150000"/>
              </a:lnSpc>
            </a:pPr>
            <a:r>
              <a: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洪水泛滥了大中华</a:t>
            </a:r>
          </a:p>
          <a:p>
            <a:pPr defTabSz="685800">
              <a:lnSpc>
                <a:spcPct val="150000"/>
              </a:lnSpc>
            </a:pPr>
            <a:r>
              <a: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九州遍地殇</a:t>
            </a:r>
          </a:p>
          <a:p>
            <a:pPr defTabSz="685800">
              <a:lnSpc>
                <a:spcPct val="150000"/>
              </a:lnSpc>
            </a:pPr>
            <a:r>
              <a: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问谁有胆量，带头向前闯</a:t>
            </a:r>
          </a:p>
          <a:p>
            <a:pPr defTabSz="685800">
              <a:lnSpc>
                <a:spcPct val="150000"/>
              </a:lnSpc>
            </a:pPr>
            <a:r>
              <a: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问谁有办法，制服洪水的张</a:t>
            </a:r>
          </a:p>
          <a:p>
            <a:pPr defTabSz="685800">
              <a:lnSpc>
                <a:spcPct val="150000"/>
              </a:lnSpc>
            </a:pPr>
            <a:r>
              <a: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治水的英雄叫大禹</a:t>
            </a:r>
          </a:p>
          <a:p>
            <a:pPr defTabSz="685800">
              <a:lnSpc>
                <a:spcPct val="150000"/>
              </a:lnSpc>
            </a:pPr>
            <a:r>
              <a: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他率领着民众治水忙</a:t>
            </a: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09752" y="1175389"/>
            <a:ext cx="3076575" cy="3393235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开山斧，凿开那龙门山</a:t>
            </a:r>
          </a:p>
          <a:p>
            <a:pPr defTabSz="685800">
              <a:lnSpc>
                <a:spcPct val="150000"/>
              </a:lnSpc>
            </a:pPr>
            <a:r>
              <a: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劈山剑，劈断黄河水的狂</a:t>
            </a: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大禹治水百姓都跟上</a:t>
            </a: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大禹治水谁都难阻挡</a:t>
            </a: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大禹的豪气冲天高万丈</a:t>
            </a: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大禹的雄心吓退黄河浪</a:t>
            </a: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大禹的力量就是这么强</a:t>
            </a: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这么强嘿嘿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4588193" y="1244442"/>
            <a:ext cx="0" cy="348281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pic>
        <p:nvPicPr>
          <p:cNvPr id="1345" name="问题导入.jpg" descr="id:2147509120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871" y="128113"/>
            <a:ext cx="1097756" cy="373856"/>
          </a:xfrm>
          <a:prstGeom prst="rect">
            <a:avLst/>
          </a:prstGeom>
        </p:spPr>
      </p:pic>
      <p:sp>
        <p:nvSpPr>
          <p:cNvPr id="64" name="文本框 63"/>
          <p:cNvSpPr txBox="1"/>
          <p:nvPr/>
        </p:nvSpPr>
        <p:spPr>
          <a:xfrm>
            <a:off x="316708" y="608175"/>
            <a:ext cx="7554278" cy="1038744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下面是某条河流8月1日至8月6日每天下午2时的汛情公告和水位变化统计图。</a:t>
            </a:r>
          </a:p>
        </p:txBody>
      </p:sp>
      <p:pic>
        <p:nvPicPr>
          <p:cNvPr id="1738" name="图76.jpg" descr="id:2147511465;FounderCES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1704" y="1751648"/>
            <a:ext cx="5161121" cy="28213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pic>
        <p:nvPicPr>
          <p:cNvPr id="1345" name="问题导入.jpg" descr="id:2147509120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871" y="128113"/>
            <a:ext cx="1097756" cy="373856"/>
          </a:xfrm>
          <a:prstGeom prst="rect">
            <a:avLst/>
          </a:prstGeom>
        </p:spPr>
      </p:pic>
      <p:sp>
        <p:nvSpPr>
          <p:cNvPr id="64" name="文本框 63"/>
          <p:cNvSpPr txBox="1"/>
          <p:nvPr/>
        </p:nvSpPr>
        <p:spPr>
          <a:xfrm>
            <a:off x="-194310" y="348616"/>
            <a:ext cx="7554278" cy="553996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8月1日至8月6日水位变化统计图</a:t>
            </a:r>
          </a:p>
        </p:txBody>
      </p:sp>
      <p:pic>
        <p:nvPicPr>
          <p:cNvPr id="1740" name="图77.jpg" descr="id:2147511477;FounderCES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91730" y="978695"/>
            <a:ext cx="4084796" cy="257365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9534" y="3943351"/>
            <a:ext cx="3810000" cy="392413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/>
            <a:r>
              <a:rPr lang="zh-CN" altLang="en-US" sz="2100" dirty="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读汛情公告</a:t>
            </a:r>
            <a:r>
              <a:rPr lang="en-US" sz="2100" dirty="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100" dirty="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了解信息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9538" y="4334830"/>
            <a:ext cx="8871109" cy="715578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汛情公告是</a:t>
            </a:r>
            <a:r>
              <a:rPr 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  <a:r>
              <a:rPr 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日至</a:t>
            </a:r>
            <a:r>
              <a:rPr 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日的水位变化。警戒水位是</a:t>
            </a:r>
            <a:r>
              <a:rPr 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32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米</a:t>
            </a:r>
            <a:r>
              <a:rPr 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历史最高水位是</a:t>
            </a:r>
            <a:r>
              <a:rPr 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32.6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米。</a:t>
            </a:r>
          </a:p>
        </p:txBody>
      </p:sp>
      <p:pic>
        <p:nvPicPr>
          <p:cNvPr id="1742" name="过程解读.jpg" descr="id:2147511489;FounderCES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4FFFF">
                  <a:alpha val="100000"/>
                </a:srgbClr>
              </a:clrFrom>
              <a:clrTo>
                <a:srgbClr val="F4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875" y="3586642"/>
            <a:ext cx="1213961" cy="356711"/>
          </a:xfrm>
          <a:prstGeom prst="rect">
            <a:avLst/>
          </a:prstGeom>
        </p:spPr>
      </p:pic>
      <p:sp>
        <p:nvSpPr>
          <p:cNvPr id="10" name="横卷形 9"/>
          <p:cNvSpPr/>
          <p:nvPr/>
        </p:nvSpPr>
        <p:spPr>
          <a:xfrm>
            <a:off x="317186" y="4198147"/>
            <a:ext cx="8234363" cy="519113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折线陡,说明数量上升(或下降)得较快。折线平:说明数量上升(或下降)得较慢。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" grpId="0"/>
      <p:bldP spid="7" grpId="0"/>
      <p:bldP spid="10" grpId="0" bldLvl="0" animBg="1"/>
      <p:bldP spid="10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96708" y="418624"/>
            <a:ext cx="4376833" cy="553996"/>
          </a:xfrm>
          <a:prstGeom prst="rect">
            <a:avLst/>
          </a:prstGeom>
          <a:noFill/>
        </p:spPr>
        <p:txBody>
          <a:bodyPr wrap="non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sz="2100" dirty="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(1)</a:t>
            </a:r>
            <a:r>
              <a:rPr sz="2100" dirty="0" err="1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图中的两条横虚线分别代表什么</a:t>
            </a:r>
            <a:r>
              <a:rPr sz="2100" dirty="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</p:txBody>
      </p:sp>
      <p:sp>
        <p:nvSpPr>
          <p:cNvPr id="86" name="文本框 85"/>
          <p:cNvSpPr txBox="1"/>
          <p:nvPr/>
        </p:nvSpPr>
        <p:spPr>
          <a:xfrm rot="10800000" flipV="1">
            <a:off x="396720" y="3408071"/>
            <a:ext cx="8139113" cy="1177243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8月2日的水位超过了历史最高水位,水位从8月5日开始回落到警戒水位以下。</a:t>
            </a:r>
          </a:p>
        </p:txBody>
      </p:sp>
      <p:sp>
        <p:nvSpPr>
          <p:cNvPr id="87" name="文本框 86"/>
          <p:cNvSpPr txBox="1"/>
          <p:nvPr/>
        </p:nvSpPr>
        <p:spPr>
          <a:xfrm>
            <a:off x="296704" y="1082992"/>
            <a:ext cx="8339138" cy="1177243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</a:t>
            </a:r>
            <a:r>
              <a:rPr lang="en-US" sz="2400" dirty="0" err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下面的一条横虚线表示这条河流的警戒水位标志线,上面的一条横虚线表示历史最高水位标志线</a:t>
            </a:r>
            <a:r>
              <a:rPr 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422910" y="2370776"/>
            <a:ext cx="8020050" cy="1038744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100" dirty="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(2)</a:t>
            </a:r>
            <a:r>
              <a:rPr lang="en-US" sz="2100" dirty="0" err="1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哪天的水位超过了历史最高水位?水位从哪天开始回落到警戒水位以下</a:t>
            </a:r>
            <a:r>
              <a:rPr lang="en-US" sz="2100" dirty="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</p:txBody>
      </p:sp>
      <p:pic>
        <p:nvPicPr>
          <p:cNvPr id="1345" name="问题导入.jpg" descr="id:2147509120;FounderCES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871" y="128113"/>
            <a:ext cx="1097756" cy="3738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6" grpId="0"/>
      <p:bldP spid="87" grpId="0"/>
      <p:bldP spid="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2449" y="518160"/>
            <a:ext cx="7305520" cy="553996"/>
          </a:xfrm>
          <a:prstGeom prst="rect">
            <a:avLst/>
          </a:prstGeom>
          <a:noFill/>
        </p:spPr>
        <p:txBody>
          <a:bodyPr wrap="non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sz="210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(3)用自己的语言描述该地8月1日至8月6日汛情的变化情况。</a:t>
            </a:r>
          </a:p>
        </p:txBody>
      </p:sp>
      <p:sp>
        <p:nvSpPr>
          <p:cNvPr id="86" name="文本框 85"/>
          <p:cNvSpPr txBox="1"/>
          <p:nvPr/>
        </p:nvSpPr>
        <p:spPr>
          <a:xfrm rot="10800000" flipV="1">
            <a:off x="102871" y="3786212"/>
            <a:ext cx="8731568" cy="1177243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气象台预报该地区8月7,8,9三日将有大雨,估计有可能会突破警戒水位。</a:t>
            </a:r>
          </a:p>
        </p:txBody>
      </p:sp>
      <p:sp>
        <p:nvSpPr>
          <p:cNvPr id="87" name="文本框 86"/>
          <p:cNvSpPr txBox="1"/>
          <p:nvPr/>
        </p:nvSpPr>
        <p:spPr>
          <a:xfrm>
            <a:off x="299086" y="1071090"/>
            <a:ext cx="8339138" cy="2285239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8月1日河流水位已经达到警戒水位,2日水位快速上涨,突破历史最高水位32.6米,达到32.9米,3日水位下降至32.4米,4日水位继续上涨,5日水位开始回落,6日水位为31.8米,下降至警戒水位以下。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488633" y="3355660"/>
            <a:ext cx="8020050" cy="553996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10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(4)气象台预报该地8月7,8,9三日将有大雨,你认为水位会怎样变化?</a:t>
            </a:r>
          </a:p>
        </p:txBody>
      </p:sp>
      <p:pic>
        <p:nvPicPr>
          <p:cNvPr id="1345" name="问题导入.jpg" descr="id:2147509120;FounderCES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871" y="128113"/>
            <a:ext cx="1097756" cy="3738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6" grpId="0"/>
      <p:bldP spid="87" grpId="0"/>
      <p:bldP spid="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pic>
        <p:nvPicPr>
          <p:cNvPr id="1345" name="问题导入.jpg" descr="id:2147509120;FounderCES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871" y="128113"/>
            <a:ext cx="1097756" cy="373856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65296" y="672945"/>
            <a:ext cx="8020050" cy="623246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40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(5)你还能想到哪些问题?</a:t>
            </a:r>
          </a:p>
        </p:txBody>
      </p:sp>
      <p:sp>
        <p:nvSpPr>
          <p:cNvPr id="7" name="文本框 6"/>
          <p:cNvSpPr txBox="1"/>
          <p:nvPr/>
        </p:nvSpPr>
        <p:spPr>
          <a:xfrm rot="10800000" flipV="1">
            <a:off x="126208" y="1706369"/>
            <a:ext cx="8909685" cy="1731241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 统计图中第一格表示31米,后面用5格表示1米,1格就是0.2米。8月1日到2日的水位上升得最快,上升了0.9米,8月2日到3日水位下降得最快,下降了0.5米。8月2日水位最高,8月6日水位最低。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70063" y="1932622"/>
            <a:ext cx="8203883" cy="1177243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sz="2400" dirty="0" err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根据统计数据进行合理选择和决策,只有读懂所给统计图,才能进行有效、准确的预测</a:t>
            </a:r>
            <a:r>
              <a:rPr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7370" y="189223"/>
            <a:ext cx="1902969" cy="69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mb/>
      </p:transition>
    </mc:Choice>
    <mc:Fallback xmlns="">
      <p:transition spd="slow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全屏显示(16:9)</PresentationFormat>
  <Paragraphs>39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楷体_GB2312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2021-11-06T05:32:00Z</dcterms:created>
  <dcterms:modified xsi:type="dcterms:W3CDTF">2023-01-17T03:26:20Z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7AEDE90695DF4CE4B1BA10A1A407CEB2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