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66206B-D1A8-44CC-96A0-904275D2056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77A0F1-E4D5-44BC-8AAA-E70FAF7A801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260BB-1457-4364-849E-0056E3F8238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C02F0-957A-4AE5-9A9C-41C80D5AF4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02F0-957A-4AE5-9A9C-41C80D5AF4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>
              <a:buFontTx/>
              <a:buChar char="•"/>
            </a:pPr>
            <a:fld id="{9A0DB2DC-4C9A-4742-B13C-FB6460FD3503}" type="slidenum">
              <a:rPr lang="en-US" altLang="zh-CN" sz="1400" noProof="1" dirty="0">
                <a:solidFill>
                  <a:srgbClr val="000000"/>
                </a:solidFill>
              </a:rPr>
              <a:t>‹#›</a:t>
            </a:fld>
            <a:endParaRPr lang="en-US" altLang="zh-CN" sz="1400" noProof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单圆角矩形 1"/>
          <p:cNvSpPr/>
          <p:nvPr/>
        </p:nvSpPr>
        <p:spPr>
          <a:xfrm>
            <a:off x="16619" y="1412776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87043" name="Line 10"/>
          <p:cNvSpPr/>
          <p:nvPr/>
        </p:nvSpPr>
        <p:spPr>
          <a:xfrm flipV="1">
            <a:off x="2267694" y="2092226"/>
            <a:ext cx="3600450" cy="19050"/>
          </a:xfrm>
          <a:prstGeom prst="line">
            <a:avLst/>
          </a:prstGeom>
          <a:ln w="57150" cap="flat" cmpd="thinThick">
            <a:solidFill>
              <a:srgbClr val="8DD2EB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eaLnBrk="0" hangingPunct="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7045" name="Oval 5"/>
          <p:cNvSpPr/>
          <p:nvPr/>
        </p:nvSpPr>
        <p:spPr>
          <a:xfrm>
            <a:off x="1815257" y="3140968"/>
            <a:ext cx="685800" cy="685800"/>
          </a:xfrm>
          <a:prstGeom prst="ellipse">
            <a:avLst/>
          </a:prstGeom>
          <a:solidFill>
            <a:srgbClr val="8DD2EB"/>
          </a:solidFill>
          <a:ln w="9525">
            <a:noFill/>
          </a:ln>
        </p:spPr>
        <p:txBody>
          <a:bodyPr wrap="none" anchor="ctr"/>
          <a:lstStyle/>
          <a:p>
            <a:pPr algn="ctr" eaLnBrk="0" hangingPunct="0"/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7000" y="3188132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认识单式折线统计图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25413" y="1491506"/>
            <a:ext cx="5021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</a:t>
            </a:r>
            <a:r>
              <a:rPr lang="zh-CN" altLang="en-US" sz="3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折线统计图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860425" y="3933056"/>
            <a:ext cx="75104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2</a:t>
            </a:r>
            <a:r>
              <a:rPr lang="en-US" altLang="zh-CN" sz="2800" b="1" dirty="0"/>
              <a:t>. </a:t>
            </a:r>
            <a:r>
              <a:rPr lang="zh-CN" altLang="en-US" sz="2800" b="1" dirty="0"/>
              <a:t>体会统计与生活的紧密联系及作用，能根据折线统计图进行简单的分析或预测，体会统计是解决问题的策略与方法，发展统计观念。 </a:t>
            </a:r>
          </a:p>
        </p:txBody>
      </p:sp>
      <p:sp>
        <p:nvSpPr>
          <p:cNvPr id="2" name="矩形 1"/>
          <p:cNvSpPr/>
          <p:nvPr/>
        </p:nvSpPr>
        <p:spPr>
          <a:xfrm>
            <a:off x="710873" y="832810"/>
            <a:ext cx="29674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Calibri" panose="020F0502020204030204" pitchFamily="34" charset="0"/>
              </a:rPr>
              <a:t>学习目标</a:t>
            </a:r>
          </a:p>
        </p:txBody>
      </p:sp>
      <p:sp>
        <p:nvSpPr>
          <p:cNvPr id="16388" name="文本框 2"/>
          <p:cNvSpPr txBox="1">
            <a:spLocks noChangeArrowheads="1"/>
          </p:cNvSpPr>
          <p:nvPr/>
        </p:nvSpPr>
        <p:spPr bwMode="auto">
          <a:xfrm>
            <a:off x="863600" y="2314575"/>
            <a:ext cx="7478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/>
              <a:t>1. </a:t>
            </a:r>
            <a:r>
              <a:rPr lang="zh-CN" altLang="en-US" sz="2800" b="1" dirty="0"/>
              <a:t>认识简单的折线统计图，了解折线统计图的结构，体会折线统计图的特点，会在提供的表格中制作简单的折线统计图。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2"/>
          <p:cNvSpPr txBox="1">
            <a:spLocks noChangeArrowheads="1"/>
          </p:cNvSpPr>
          <p:nvPr/>
        </p:nvSpPr>
        <p:spPr bwMode="auto">
          <a:xfrm>
            <a:off x="1408113" y="2620963"/>
            <a:ext cx="629126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Calibri" panose="020F0502020204030204" pitchFamily="34" charset="0"/>
              </a:rPr>
              <a:t>现实生活中你有遇到折线统计图吗？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0"/>
          <p:cNvSpPr txBox="1">
            <a:spLocks noChangeArrowheads="1"/>
          </p:cNvSpPr>
          <p:nvPr/>
        </p:nvSpPr>
        <p:spPr bwMode="auto">
          <a:xfrm>
            <a:off x="438150" y="854075"/>
            <a:ext cx="352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例</a:t>
            </a:r>
            <a:r>
              <a:rPr lang="en-US" altLang="zh-CN" sz="3200" b="1" dirty="0">
                <a:solidFill>
                  <a:srgbClr val="000000"/>
                </a:solidFill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：读统计图。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67650" y="1017588"/>
            <a:ext cx="9366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圆角矩形标注 2"/>
          <p:cNvSpPr>
            <a:spLocks noChangeArrowheads="1"/>
          </p:cNvSpPr>
          <p:nvPr/>
        </p:nvSpPr>
        <p:spPr bwMode="auto">
          <a:xfrm>
            <a:off x="3767138" y="1365250"/>
            <a:ext cx="3671887" cy="576263"/>
          </a:xfrm>
          <a:prstGeom prst="wedgeRoundRectCallout">
            <a:avLst>
              <a:gd name="adj1" fmla="val 58606"/>
              <a:gd name="adj2" fmla="val 2470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DF5B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你了解到哪些信息？</a:t>
            </a:r>
          </a:p>
        </p:txBody>
      </p:sp>
      <p:graphicFrame>
        <p:nvGraphicFramePr>
          <p:cNvPr id="18437" name="图表 7"/>
          <p:cNvGraphicFramePr/>
          <p:nvPr/>
        </p:nvGraphicFramePr>
        <p:xfrm>
          <a:off x="677863" y="215265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r:id="rId4" imgW="6199505" imgH="4169410" progId="Excel.Chart.8">
                  <p:embed/>
                </p:oleObj>
              </mc:Choice>
              <mc:Fallback>
                <p:oleObj r:id="rId4" imgW="6199505" imgH="4169410" progId="Excel.Chart.8">
                  <p:embed/>
                  <p:pic>
                    <p:nvPicPr>
                      <p:cNvPr id="0" name="图表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15265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6"/>
          <p:cNvSpPr txBox="1">
            <a:spLocks noChangeArrowheads="1"/>
          </p:cNvSpPr>
          <p:nvPr/>
        </p:nvSpPr>
        <p:spPr bwMode="auto">
          <a:xfrm>
            <a:off x="503238" y="701675"/>
            <a:ext cx="8047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的月平均气温还可以用下面的统计图来表示。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9459" name="图表 5"/>
          <p:cNvGraphicFramePr/>
          <p:nvPr/>
        </p:nvGraphicFramePr>
        <p:xfrm>
          <a:off x="1219200" y="1241425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r:id="rId3" imgW="6205855" imgH="4175760" progId="Excel.Chart.8">
                  <p:embed/>
                </p:oleObj>
              </mc:Choice>
              <mc:Fallback>
                <p:oleObj r:id="rId3" imgW="6205855" imgH="4175760" progId="Excel.Chart.8">
                  <p:embed/>
                  <p:pic>
                    <p:nvPicPr>
                      <p:cNvPr id="0" name="图表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1425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9088" y="5141913"/>
            <a:ext cx="8985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圆角矩形标注 10"/>
          <p:cNvSpPr>
            <a:spLocks noChangeArrowheads="1"/>
          </p:cNvSpPr>
          <p:nvPr/>
        </p:nvSpPr>
        <p:spPr bwMode="auto">
          <a:xfrm>
            <a:off x="1606550" y="5453063"/>
            <a:ext cx="4895850" cy="863600"/>
          </a:xfrm>
          <a:prstGeom prst="wedgeRoundRectCallout">
            <a:avLst>
              <a:gd name="adj1" fmla="val -55662"/>
              <a:gd name="adj2" fmla="val -300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DF5B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这是折线统计图，它可以清楚地反映数据的变化情况。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3"/>
          <p:cNvSpPr txBox="1">
            <a:spLocks noChangeArrowheads="1"/>
          </p:cNvSpPr>
          <p:nvPr/>
        </p:nvSpPr>
        <p:spPr bwMode="auto">
          <a:xfrm>
            <a:off x="111125" y="876300"/>
            <a:ext cx="8593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）这两幅统计图有什么相同的地方和不同的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地方？</a:t>
            </a:r>
          </a:p>
        </p:txBody>
      </p:sp>
      <p:sp>
        <p:nvSpPr>
          <p:cNvPr id="20483" name="Text Box 83"/>
          <p:cNvSpPr txBox="1">
            <a:spLocks noChangeArrowheads="1"/>
          </p:cNvSpPr>
          <p:nvPr/>
        </p:nvSpPr>
        <p:spPr bwMode="auto">
          <a:xfrm>
            <a:off x="576263" y="2038350"/>
            <a:ext cx="826293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答：从两幅图中都能看到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年的月平均气温。折线统计图能够清晰的反映出每个月的平均温度变化趋势。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Text Box 83"/>
          <p:cNvSpPr txBox="1">
            <a:spLocks noChangeArrowheads="1"/>
          </p:cNvSpPr>
          <p:nvPr/>
        </p:nvSpPr>
        <p:spPr bwMode="auto">
          <a:xfrm>
            <a:off x="136525" y="3927475"/>
            <a:ext cx="8574088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）折线统计图中点表示什么？竖格、横格各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起什么作用？</a:t>
            </a:r>
          </a:p>
        </p:txBody>
      </p:sp>
      <p:sp>
        <p:nvSpPr>
          <p:cNvPr id="20485" name="Text Box 83"/>
          <p:cNvSpPr txBox="1">
            <a:spLocks noChangeArrowheads="1"/>
          </p:cNvSpPr>
          <p:nvPr/>
        </p:nvSpPr>
        <p:spPr bwMode="auto">
          <a:xfrm>
            <a:off x="582613" y="5030788"/>
            <a:ext cx="81518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答：点表示当月的平均气温，竖格横格起到对比作用。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3"/>
          <p:cNvSpPr txBox="1">
            <a:spLocks noChangeArrowheads="1"/>
          </p:cNvSpPr>
          <p:nvPr/>
        </p:nvSpPr>
        <p:spPr bwMode="auto">
          <a:xfrm>
            <a:off x="406400" y="1350963"/>
            <a:ext cx="84248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）这个地区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年的月平均气温是怎样变化的？哪两个月间平均气温升得最快？哪两个月间平均气温降得最快？</a:t>
            </a:r>
          </a:p>
        </p:txBody>
      </p:sp>
      <p:sp>
        <p:nvSpPr>
          <p:cNvPr id="21507" name="Text Box 83"/>
          <p:cNvSpPr txBox="1">
            <a:spLocks noChangeArrowheads="1"/>
          </p:cNvSpPr>
          <p:nvPr/>
        </p:nvSpPr>
        <p:spPr bwMode="auto">
          <a:xfrm>
            <a:off x="406400" y="3286125"/>
            <a:ext cx="84248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月份间的平均气温升得最快，升了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℃ ，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月份间的平均气温降得最快，降了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5.9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℃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theme/theme1.xml><?xml version="1.0" encoding="utf-8"?>
<a:theme xmlns:a="http://schemas.openxmlformats.org/drawingml/2006/main" name="WWW.2PPT.COM&#10;">
  <a:themeElements>
    <a:clrScheme name="2_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全屏显示(4:3)</PresentationFormat>
  <Paragraphs>20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Microsoft Excel 图表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</cp:revision>
  <dcterms:created xsi:type="dcterms:W3CDTF">2017-01-21T06:37:00Z</dcterms:created>
  <dcterms:modified xsi:type="dcterms:W3CDTF">2023-01-17T03:26:47Z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90DCB8D182884C84962D461359906015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