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7" r:id="rId2"/>
    <p:sldId id="278" r:id="rId3"/>
    <p:sldId id="259" r:id="rId4"/>
    <p:sldId id="260" r:id="rId5"/>
    <p:sldId id="261" r:id="rId6"/>
    <p:sldId id="262" r:id="rId7"/>
    <p:sldId id="263" r:id="rId8"/>
    <p:sldId id="279" r:id="rId9"/>
    <p:sldId id="264" r:id="rId10"/>
    <p:sldId id="280" r:id="rId11"/>
    <p:sldId id="274" r:id="rId12"/>
    <p:sldId id="265" r:id="rId13"/>
    <p:sldId id="266" r:id="rId14"/>
    <p:sldId id="267" r:id="rId15"/>
    <p:sldId id="268" r:id="rId16"/>
    <p:sldId id="281" r:id="rId17"/>
    <p:sldId id="270" r:id="rId18"/>
    <p:sldId id="276" r:id="rId19"/>
    <p:sldId id="275" r:id="rId20"/>
    <p:sldId id="271" r:id="rId21"/>
    <p:sldId id="273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71" autoAdjust="0"/>
    <p:restoredTop sz="97281" autoAdjust="0"/>
  </p:normalViewPr>
  <p:slideViewPr>
    <p:cSldViewPr>
      <p:cViewPr varScale="1">
        <p:scale>
          <a:sx n="107" d="100"/>
          <a:sy n="107" d="100"/>
        </p:scale>
        <p:origin x="-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9FCABC8-E1C5-4A8B-A34B-A8326F368D0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FCABC8-E1C5-4A8B-A34B-A8326F368D05}" type="slidenum">
              <a:rPr lang="en-US" altLang="zh-CN" smtClean="0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34554A1-96F1-4077-8B72-4545EBEC1706}" type="slidenum">
              <a:rPr lang="en-US" altLang="zh-CN" smtClean="0"/>
              <a:t>3</a:t>
            </a:fld>
            <a:endParaRPr lang="en-US" altLang="zh-CN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FCABC8-E1C5-4A8B-A34B-A8326F368D05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D508C59-6F59-47DE-AD62-55430202157A}" type="slidenum">
              <a:rPr lang="en-US" altLang="zh-CN" smtClean="0"/>
              <a:t>7</a:t>
            </a:fld>
            <a:endParaRPr lang="en-US" altLang="zh-CN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b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2458000-436A-44AC-B0F3-B819374D4C78}" type="slidenum">
              <a:rPr lang="en-US" altLang="zh-CN" smtClean="0"/>
              <a:t>9</a:t>
            </a:fld>
            <a:endParaRPr lang="en-US" altLang="zh-CN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3613DD4-7D19-4AB8-86F3-52CEA81EB733}" type="slidenum">
              <a:rPr lang="en-US" altLang="zh-CN" smtClean="0"/>
              <a:t>12</a:t>
            </a:fld>
            <a:endParaRPr lang="en-US" altLang="zh-CN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b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38A5A9D-BFD0-4EA7-82E2-30AD5178B1CD}" type="slidenum">
              <a:rPr lang="en-US" altLang="zh-CN" smtClean="0"/>
              <a:t>13</a:t>
            </a:fld>
            <a:endParaRPr lang="en-US" altLang="zh-CN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b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29B0887-8674-4A00-8322-A0C538639065}" type="slidenum">
              <a:rPr lang="en-US" altLang="zh-CN" smtClean="0"/>
              <a:t>15</a:t>
            </a:fld>
            <a:endParaRPr lang="en-US" altLang="zh-CN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b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6478E-0B6F-426B-A10A-26BFED2A07E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24E7A-45C6-46D0-AD95-2384EF69CEC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CBC54-486C-4A0F-AE1C-EC6A0CD8E01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DEEC3-F8D5-43BA-9951-AB6F09C9C6A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F44A6-AB4B-4658-A2B8-22DC8BB498E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3389D-C8BD-4A56-B69C-4E5DCC08058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B44BF-8604-47BF-BA47-67C946F45FD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3407F-9AA6-4838-AA71-DA60D7B2AD2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DA0A8-AB32-4B91-9ACD-7CB89ED31A6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D3595-AAB9-40D5-BBDE-44246DCE6D3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76CAB57-7F2B-460B-9D70-498B0E9D04E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685800" y="1676400"/>
            <a:ext cx="76962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altLang="zh-CN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Kozuka Gothic Pro H" pitchFamily="34" charset="-128"/>
                <a:ea typeface="Kozuka Gothic Pro H" pitchFamily="34" charset="-128"/>
              </a:rPr>
              <a:t>Unit3</a:t>
            </a:r>
          </a:p>
          <a:p>
            <a:pPr algn="ctr"/>
            <a:r>
              <a:rPr lang="en-US" altLang="zh-CN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Kozuka Gothic Pro H" pitchFamily="34" charset="-128"/>
                <a:ea typeface="Kozuka Gothic Pro H" pitchFamily="34" charset="-128"/>
              </a:rPr>
              <a:t>Welcome </a:t>
            </a:r>
            <a:r>
              <a:rPr lang="en-US" altLang="zh-CN" sz="3600" b="1" kern="1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Kozuka Gothic Pro H" pitchFamily="34" charset="-128"/>
                <a:ea typeface="Kozuka Gothic Pro H" pitchFamily="34" charset="-128"/>
              </a:rPr>
              <a:t>to our school!</a:t>
            </a:r>
            <a:endParaRPr lang="zh-CN" alt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358967" y="55626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71684" y="914466"/>
            <a:ext cx="516085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Self-learning 2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066800" y="2590800"/>
            <a:ext cx="75438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200" dirty="0"/>
              <a:t>（</a:t>
            </a:r>
            <a:r>
              <a:rPr lang="en-US" altLang="zh-CN" sz="3200" dirty="0"/>
              <a:t>1</a:t>
            </a:r>
            <a:r>
              <a:rPr lang="zh-CN" altLang="zh-CN" sz="3200" dirty="0"/>
              <a:t>）自学内容</a:t>
            </a:r>
            <a:r>
              <a:rPr lang="en-US" altLang="zh-CN" sz="3200" dirty="0"/>
              <a:t>: Page 31 part B</a:t>
            </a:r>
            <a:endParaRPr lang="zh-CN" altLang="zh-CN" sz="3200" dirty="0"/>
          </a:p>
          <a:p>
            <a:pPr eaLnBrk="1" hangingPunct="1"/>
            <a:r>
              <a:rPr lang="zh-CN" altLang="zh-CN" sz="3200" dirty="0"/>
              <a:t>（</a:t>
            </a:r>
            <a:r>
              <a:rPr lang="en-US" altLang="zh-CN" sz="3200" dirty="0"/>
              <a:t>2</a:t>
            </a:r>
            <a:r>
              <a:rPr lang="zh-CN" altLang="zh-CN" sz="3200" dirty="0"/>
              <a:t>）自学方法</a:t>
            </a:r>
            <a:r>
              <a:rPr lang="en-US" altLang="zh-CN" sz="3200" dirty="0"/>
              <a:t>: </a:t>
            </a:r>
          </a:p>
          <a:p>
            <a:pPr eaLnBrk="1" hangingPunct="1"/>
            <a:r>
              <a:rPr lang="en-US" altLang="zh-CN" sz="3200" dirty="0" smtClean="0"/>
              <a:t>1</a:t>
            </a:r>
            <a:r>
              <a:rPr lang="en-US" altLang="zh-CN" sz="3200" dirty="0"/>
              <a:t>.</a:t>
            </a:r>
            <a:r>
              <a:rPr lang="zh-CN" altLang="zh-CN" sz="3200" dirty="0"/>
              <a:t>听</a:t>
            </a:r>
            <a:r>
              <a:rPr lang="en-US" altLang="zh-CN" sz="3200" dirty="0" err="1"/>
              <a:t>PartB</a:t>
            </a:r>
            <a:r>
              <a:rPr lang="en-US" altLang="zh-CN" sz="3200" dirty="0"/>
              <a:t> </a:t>
            </a:r>
            <a:r>
              <a:rPr lang="zh-CN" altLang="zh-CN" sz="3200" dirty="0"/>
              <a:t>磁带，</a:t>
            </a:r>
            <a:r>
              <a:rPr lang="zh-CN" altLang="en-US" sz="3200" dirty="0"/>
              <a:t>回答问题</a:t>
            </a:r>
            <a:r>
              <a:rPr lang="zh-CN" altLang="zh-CN" sz="3200" dirty="0"/>
              <a:t>。</a:t>
            </a:r>
          </a:p>
          <a:p>
            <a:pPr eaLnBrk="1" hangingPunct="1"/>
            <a:r>
              <a:rPr lang="en-US" altLang="zh-CN" sz="3200" dirty="0" smtClean="0"/>
              <a:t>2</a:t>
            </a:r>
            <a:r>
              <a:rPr lang="en-US" altLang="zh-CN" sz="3200" dirty="0"/>
              <a:t>.</a:t>
            </a:r>
            <a:r>
              <a:rPr lang="zh-CN" altLang="zh-CN" sz="3200" dirty="0"/>
              <a:t>学生自编对话并表演</a:t>
            </a:r>
          </a:p>
          <a:p>
            <a:pPr eaLnBrk="1" hangingPunct="1"/>
            <a:r>
              <a:rPr lang="zh-CN" altLang="zh-CN" sz="3200" dirty="0"/>
              <a:t>（</a:t>
            </a:r>
            <a:r>
              <a:rPr lang="en-US" altLang="zh-CN" sz="3200" dirty="0"/>
              <a:t>3</a:t>
            </a:r>
            <a:r>
              <a:rPr lang="zh-CN" altLang="zh-CN" sz="3200" dirty="0"/>
              <a:t>）释</a:t>
            </a:r>
            <a:r>
              <a:rPr lang="zh-CN" altLang="zh-CN" sz="3200" dirty="0" smtClean="0"/>
              <a:t>疑</a:t>
            </a:r>
            <a:endParaRPr lang="zh-CN" altLang="zh-C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parents'meeti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" y="152400"/>
            <a:ext cx="7315200" cy="485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981200" y="5257800"/>
            <a:ext cx="502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parent</a:t>
            </a:r>
            <a:r>
              <a:rPr lang="en-US" altLang="zh-CN" sz="3200" b="1">
                <a:solidFill>
                  <a:srgbClr val="0000FF"/>
                </a:solidFill>
              </a:rPr>
              <a:t>s’</a:t>
            </a:r>
            <a:r>
              <a:rPr lang="en-US" altLang="zh-CN" sz="3200" b="1">
                <a:solidFill>
                  <a:srgbClr val="FF0000"/>
                </a:solidFill>
              </a:rPr>
              <a:t>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533400" y="381000"/>
            <a:ext cx="815340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1 What’s the date of the Open Day in Millie’s school?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800" b="1" dirty="0"/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2 Can Millie’s mother go to her school?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800" b="1" dirty="0"/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3 What time does the parents’ meeting begin?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800" b="1" dirty="0"/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4 What else do parents do after the meeting?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800" b="1" dirty="0"/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5 Where does Millie meet her mother?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8" descr="gat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57800" y="3962400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141288"/>
            <a:ext cx="9144000" cy="564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1 What’s the date of the Open Day in Millie’s school?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800" b="1"/>
          </a:p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2 Can Millie’s mother go to her school?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800" b="1"/>
          </a:p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3 What time does the parents’ meeting begin?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800" b="1"/>
          </a:p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4 What else do parents do after the meeting?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800" b="1"/>
          </a:p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5 Where does Millie meet her mother?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762000"/>
            <a:ext cx="601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It’s 9 October</a:t>
            </a:r>
            <a:r>
              <a:rPr lang="en-US" altLang="zh-CN"/>
              <a:t>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0" y="1995488"/>
            <a:ext cx="6019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Yes, she can.</a:t>
            </a:r>
            <a:endParaRPr lang="en-US" altLang="zh-CN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6200" y="3367088"/>
            <a:ext cx="6019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At 2 o’clock in the afternoon.</a:t>
            </a:r>
            <a:endParaRPr lang="en-US" altLang="zh-CN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0" y="4586288"/>
            <a:ext cx="6019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They watch two of their lessons.</a:t>
            </a:r>
            <a:endParaRPr lang="en-US" altLang="zh-CN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76200" y="5805488"/>
            <a:ext cx="6019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At the school gate.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  <p:bldP spid="22533" grpId="0"/>
      <p:bldP spid="22534" grpId="0"/>
      <p:bldP spid="225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33400" y="1044575"/>
            <a:ext cx="86106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/>
              <a:t>S1: What’s the date today, …?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/>
              <a:t>S2: It’s …. Oh, tomorrow is ... Can  you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/>
              <a:t>      come, ...?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/>
              <a:t>S1: Yes, I can. What time is it?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/>
              <a:t>S2: The ... begins at ... in ... After that,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/>
              <a:t>      parents ...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/>
              <a:t>S1: Ok. Let’s meet at the school gate at ...</a:t>
            </a:r>
          </a:p>
        </p:txBody>
      </p:sp>
      <p:sp>
        <p:nvSpPr>
          <p:cNvPr id="15363" name="WordArt 5"/>
          <p:cNvSpPr>
            <a:spLocks noChangeArrowheads="1" noChangeShapeType="1" noTextEdit="1"/>
          </p:cNvSpPr>
          <p:nvPr/>
        </p:nvSpPr>
        <p:spPr bwMode="auto">
          <a:xfrm>
            <a:off x="1066800" y="0"/>
            <a:ext cx="6191250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Work in pairs and talk about it.</a:t>
            </a:r>
            <a:endParaRPr lang="zh-CN" altLang="en-US" sz="3600" b="1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1000" y="2362200"/>
            <a:ext cx="9144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/>
              <a:t>S1: Which of the subject do you like best?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/>
              <a:t>S2: I like… best.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/>
              <a:t>S1: Why?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/>
              <a:t>S2: Because it…</a:t>
            </a:r>
          </a:p>
        </p:txBody>
      </p:sp>
      <p:sp>
        <p:nvSpPr>
          <p:cNvPr id="5" name="矩形 4"/>
          <p:cNvSpPr/>
          <p:nvPr/>
        </p:nvSpPr>
        <p:spPr>
          <a:xfrm>
            <a:off x="1066800" y="914400"/>
            <a:ext cx="2791562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Warm up</a:t>
            </a:r>
            <a:endParaRPr lang="zh-CN" alt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图片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1524000" y="533400"/>
            <a:ext cx="516085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Self-learning 3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990600" y="1349375"/>
            <a:ext cx="8456613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dirty="0"/>
              <a:t> </a:t>
            </a:r>
            <a:r>
              <a:rPr lang="en-US" altLang="zh-CN" dirty="0"/>
              <a:t>  </a:t>
            </a:r>
            <a:r>
              <a:rPr lang="zh-CN" altLang="zh-CN" sz="3200" dirty="0"/>
              <a:t>（</a:t>
            </a:r>
            <a:r>
              <a:rPr lang="en-US" altLang="zh-CN" sz="3200" dirty="0"/>
              <a:t>1</a:t>
            </a:r>
            <a:r>
              <a:rPr lang="zh-CN" altLang="zh-CN" sz="3200" dirty="0"/>
              <a:t>）自学内容</a:t>
            </a:r>
            <a:r>
              <a:rPr lang="en-US" altLang="zh-CN" sz="3200" dirty="0"/>
              <a:t>: Page 30 </a:t>
            </a:r>
            <a:r>
              <a:rPr lang="zh-CN" altLang="zh-CN" sz="3200" dirty="0"/>
              <a:t>对话</a:t>
            </a:r>
          </a:p>
          <a:p>
            <a:pPr eaLnBrk="1" hangingPunct="1"/>
            <a:r>
              <a:rPr lang="en-US" altLang="zh-CN" sz="3200" dirty="0"/>
              <a:t>   </a:t>
            </a:r>
            <a:r>
              <a:rPr lang="zh-CN" altLang="zh-CN" sz="3200" dirty="0"/>
              <a:t>（</a:t>
            </a:r>
            <a:r>
              <a:rPr lang="en-US" altLang="zh-CN" sz="3200" dirty="0"/>
              <a:t>2</a:t>
            </a:r>
            <a:r>
              <a:rPr lang="zh-CN" altLang="zh-CN" sz="3200" dirty="0"/>
              <a:t>）自学方法</a:t>
            </a:r>
            <a:r>
              <a:rPr lang="en-US" altLang="zh-CN" sz="3200" dirty="0"/>
              <a:t>: </a:t>
            </a:r>
          </a:p>
          <a:p>
            <a:pPr eaLnBrk="1" hangingPunct="1"/>
            <a:r>
              <a:rPr lang="en-US" altLang="zh-CN" sz="3200" dirty="0"/>
              <a:t>                1.</a:t>
            </a:r>
            <a:r>
              <a:rPr lang="zh-CN" altLang="zh-CN" sz="3200" dirty="0"/>
              <a:t>听对话，回答下列问题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800" dirty="0"/>
              <a:t>    a. Which subject does Eddie like best?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800" dirty="0"/>
              <a:t>   b. How many cakes does Eddie want to  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2800" dirty="0"/>
              <a:t>       eat?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zh-CN" sz="3200" dirty="0"/>
              <a:t>             2</a:t>
            </a:r>
            <a:r>
              <a:rPr lang="zh-CN" altLang="zh-CN" sz="3200" dirty="0"/>
              <a:t>．听对话，学生进行操练。</a:t>
            </a:r>
          </a:p>
          <a:p>
            <a:pPr eaLnBrk="1" hangingPunct="1"/>
            <a:r>
              <a:rPr lang="en-US" altLang="zh-CN" sz="3200" dirty="0"/>
              <a:t>                 3.</a:t>
            </a:r>
            <a:r>
              <a:rPr lang="zh-CN" altLang="zh-CN" sz="3200" dirty="0"/>
              <a:t>学生自编对话并进行表演。</a:t>
            </a:r>
          </a:p>
          <a:p>
            <a:pPr eaLnBrk="1" hangingPunct="1"/>
            <a:r>
              <a:rPr lang="en-US" altLang="zh-CN" sz="3200" dirty="0"/>
              <a:t>  </a:t>
            </a:r>
            <a:endParaRPr lang="zh-CN" altLang="zh-CN" sz="3200" dirty="0"/>
          </a:p>
          <a:p>
            <a:pPr eaLnBrk="1" hangingPunct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143000" y="636588"/>
            <a:ext cx="8001000" cy="308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1 Which subject does Eddie like best?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800" b="1"/>
          </a:p>
          <a:p>
            <a:pPr eaLnBrk="1" hangingPunct="1">
              <a:spcBef>
                <a:spcPct val="50000"/>
              </a:spcBef>
            </a:pPr>
            <a:endParaRPr lang="en-US" altLang="zh-CN" sz="2800" b="1"/>
          </a:p>
          <a:p>
            <a:pPr eaLnBrk="1" hangingPunct="1">
              <a:spcBef>
                <a:spcPct val="50000"/>
              </a:spcBef>
            </a:pPr>
            <a:endParaRPr lang="en-US" altLang="zh-CN" sz="2800" b="1"/>
          </a:p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2 How many cakes does Eddie want to eat?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371600" y="1690688"/>
            <a:ext cx="472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He likes Maths best.</a:t>
            </a:r>
            <a:endParaRPr lang="en-US" altLang="zh-CN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524000" y="4191000"/>
            <a:ext cx="4648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He wants to  eat three cakes.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7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52400" y="1179513"/>
            <a:ext cx="8305800" cy="470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198755">
              <a:lnSpc>
                <a:spcPct val="120000"/>
              </a:lnSpc>
            </a:pPr>
            <a:r>
              <a:rPr lang="en-US" altLang="zh-CN" sz="2800" b="1" dirty="0"/>
              <a:t>1.</a:t>
            </a:r>
            <a:r>
              <a:rPr lang="zh-CN" altLang="en-US" sz="2800" b="1" dirty="0"/>
              <a:t>在开放日</a:t>
            </a:r>
          </a:p>
          <a:p>
            <a:pPr indent="198755">
              <a:lnSpc>
                <a:spcPct val="120000"/>
              </a:lnSpc>
            </a:pPr>
            <a:r>
              <a:rPr lang="en-US" altLang="zh-CN" sz="2800" b="1" dirty="0"/>
              <a:t>2.</a:t>
            </a:r>
            <a:r>
              <a:rPr lang="zh-CN" altLang="en-US" sz="2800" b="1" dirty="0"/>
              <a:t>谈论开放日</a:t>
            </a:r>
          </a:p>
          <a:p>
            <a:pPr indent="198755">
              <a:lnSpc>
                <a:spcPct val="120000"/>
              </a:lnSpc>
            </a:pPr>
            <a:r>
              <a:rPr lang="en-US" altLang="zh-CN" sz="2800" b="1" dirty="0"/>
              <a:t>3.</a:t>
            </a:r>
            <a:r>
              <a:rPr lang="zh-CN" altLang="en-US" sz="2800" b="1" dirty="0"/>
              <a:t>家长会</a:t>
            </a:r>
          </a:p>
          <a:p>
            <a:pPr indent="198755">
              <a:lnSpc>
                <a:spcPct val="120000"/>
              </a:lnSpc>
            </a:pPr>
            <a:r>
              <a:rPr lang="en-US" altLang="zh-CN" sz="2800" b="1" dirty="0"/>
              <a:t>4.</a:t>
            </a:r>
            <a:r>
              <a:rPr lang="zh-CN" altLang="en-US" sz="2800" b="1" dirty="0"/>
              <a:t>在校门口</a:t>
            </a:r>
          </a:p>
          <a:p>
            <a:pPr indent="198755">
              <a:lnSpc>
                <a:spcPct val="120000"/>
              </a:lnSpc>
            </a:pPr>
            <a:r>
              <a:rPr lang="en-US" altLang="zh-CN" sz="2800" b="1" dirty="0"/>
              <a:t>5.</a:t>
            </a:r>
            <a:r>
              <a:rPr lang="zh-CN" altLang="en-US" sz="2800" b="1" dirty="0"/>
              <a:t>哪门科目是你最喜欢的？</a:t>
            </a:r>
          </a:p>
          <a:p>
            <a:pPr indent="198755">
              <a:lnSpc>
                <a:spcPct val="120000"/>
              </a:lnSpc>
            </a:pPr>
            <a:endParaRPr lang="zh-CN" altLang="en-US" sz="2800" b="1" dirty="0"/>
          </a:p>
          <a:p>
            <a:pPr indent="198755">
              <a:lnSpc>
                <a:spcPct val="120000"/>
              </a:lnSpc>
            </a:pPr>
            <a:r>
              <a:rPr lang="en-US" altLang="zh-CN" sz="2800" b="1" dirty="0"/>
              <a:t>6.</a:t>
            </a:r>
            <a:r>
              <a:rPr lang="zh-CN" altLang="en-US" sz="2800" b="1" dirty="0"/>
              <a:t>今天几号？</a:t>
            </a:r>
          </a:p>
          <a:p>
            <a:pPr indent="198755">
              <a:lnSpc>
                <a:spcPct val="120000"/>
              </a:lnSpc>
            </a:pPr>
            <a:r>
              <a:rPr lang="en-US" altLang="zh-CN" sz="2800" b="1" dirty="0"/>
              <a:t>7.</a:t>
            </a:r>
            <a:r>
              <a:rPr lang="zh-CN" altLang="en-US" sz="2800" b="1" dirty="0"/>
              <a:t>几点了？</a:t>
            </a:r>
          </a:p>
          <a:p>
            <a:pPr indent="198755">
              <a:lnSpc>
                <a:spcPct val="120000"/>
              </a:lnSpc>
            </a:pPr>
            <a:r>
              <a:rPr lang="en-US" altLang="zh-CN" sz="2800" b="1" dirty="0"/>
              <a:t>8.</a:t>
            </a:r>
            <a:r>
              <a:rPr lang="zh-CN" altLang="en-US" sz="2800" b="1" dirty="0"/>
              <a:t>让我们一点半在校门口会面。</a:t>
            </a:r>
          </a:p>
        </p:txBody>
      </p:sp>
      <p:sp>
        <p:nvSpPr>
          <p:cNvPr id="19459" name="WordArt 13"/>
          <p:cNvSpPr>
            <a:spLocks noChangeArrowheads="1" noChangeShapeType="1" noTextEdit="1"/>
          </p:cNvSpPr>
          <p:nvPr/>
        </p:nvSpPr>
        <p:spPr bwMode="auto">
          <a:xfrm>
            <a:off x="4572000" y="762000"/>
            <a:ext cx="2914650" cy="10652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4800" b="1" kern="1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/>
                <a:cs typeface="Times New Roman" panose="02020603050405020304"/>
              </a:rPr>
              <a:t>Notes:</a:t>
            </a:r>
            <a:endParaRPr lang="zh-CN" altLang="en-US" sz="4800" b="1" kern="1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52400" y="1179513"/>
            <a:ext cx="8305800" cy="470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198755">
              <a:lnSpc>
                <a:spcPct val="120000"/>
              </a:lnSpc>
            </a:pPr>
            <a:r>
              <a:rPr lang="en-US" altLang="zh-CN" sz="2800" b="1" dirty="0"/>
              <a:t>1.</a:t>
            </a:r>
            <a:r>
              <a:rPr lang="zh-CN" altLang="en-US" sz="2800" b="1" dirty="0"/>
              <a:t>在开放日</a:t>
            </a:r>
          </a:p>
          <a:p>
            <a:pPr indent="198755">
              <a:lnSpc>
                <a:spcPct val="120000"/>
              </a:lnSpc>
            </a:pPr>
            <a:r>
              <a:rPr lang="en-US" altLang="zh-CN" sz="2800" b="1" dirty="0"/>
              <a:t>2.</a:t>
            </a:r>
            <a:r>
              <a:rPr lang="zh-CN" altLang="en-US" sz="2800" b="1" dirty="0"/>
              <a:t>谈论开放日</a:t>
            </a:r>
          </a:p>
          <a:p>
            <a:pPr indent="198755">
              <a:lnSpc>
                <a:spcPct val="120000"/>
              </a:lnSpc>
            </a:pPr>
            <a:r>
              <a:rPr lang="en-US" altLang="zh-CN" sz="2800" b="1" dirty="0"/>
              <a:t>3.</a:t>
            </a:r>
            <a:r>
              <a:rPr lang="zh-CN" altLang="en-US" sz="2800" b="1" dirty="0"/>
              <a:t>家长会</a:t>
            </a:r>
          </a:p>
          <a:p>
            <a:pPr indent="198755">
              <a:lnSpc>
                <a:spcPct val="120000"/>
              </a:lnSpc>
            </a:pPr>
            <a:r>
              <a:rPr lang="en-US" altLang="zh-CN" sz="2800" b="1" dirty="0"/>
              <a:t>4.</a:t>
            </a:r>
            <a:r>
              <a:rPr lang="zh-CN" altLang="en-US" sz="2800" b="1" dirty="0"/>
              <a:t>在校门口</a:t>
            </a:r>
          </a:p>
          <a:p>
            <a:pPr indent="198755">
              <a:lnSpc>
                <a:spcPct val="120000"/>
              </a:lnSpc>
            </a:pPr>
            <a:r>
              <a:rPr lang="en-US" altLang="zh-CN" sz="2800" b="1" dirty="0"/>
              <a:t>5.</a:t>
            </a:r>
            <a:r>
              <a:rPr lang="zh-CN" altLang="en-US" sz="2800" b="1" dirty="0"/>
              <a:t>哪门科目是你最喜欢的？</a:t>
            </a:r>
          </a:p>
          <a:p>
            <a:pPr indent="198755">
              <a:lnSpc>
                <a:spcPct val="120000"/>
              </a:lnSpc>
            </a:pPr>
            <a:endParaRPr lang="zh-CN" altLang="en-US" sz="2800" b="1" dirty="0"/>
          </a:p>
          <a:p>
            <a:pPr indent="198755">
              <a:lnSpc>
                <a:spcPct val="120000"/>
              </a:lnSpc>
            </a:pPr>
            <a:r>
              <a:rPr lang="en-US" altLang="zh-CN" sz="2800" b="1" dirty="0"/>
              <a:t>6.</a:t>
            </a:r>
            <a:r>
              <a:rPr lang="zh-CN" altLang="en-US" sz="2800" b="1" dirty="0"/>
              <a:t>今天几号？</a:t>
            </a:r>
          </a:p>
          <a:p>
            <a:pPr indent="198755">
              <a:lnSpc>
                <a:spcPct val="120000"/>
              </a:lnSpc>
            </a:pPr>
            <a:r>
              <a:rPr lang="en-US" altLang="zh-CN" sz="2800" b="1" dirty="0"/>
              <a:t>7.</a:t>
            </a:r>
            <a:r>
              <a:rPr lang="zh-CN" altLang="en-US" sz="2800" b="1" dirty="0"/>
              <a:t>几点了？</a:t>
            </a:r>
          </a:p>
          <a:p>
            <a:pPr indent="198755">
              <a:lnSpc>
                <a:spcPct val="120000"/>
              </a:lnSpc>
            </a:pPr>
            <a:r>
              <a:rPr lang="en-US" altLang="zh-CN" sz="2800" b="1" dirty="0"/>
              <a:t>8.</a:t>
            </a:r>
            <a:r>
              <a:rPr lang="zh-CN" altLang="en-US" sz="2800" b="1" dirty="0"/>
              <a:t>让我们一点半在校门口会面。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276600" y="1233488"/>
            <a:ext cx="426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on the Open Day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352800" y="1690688"/>
            <a:ext cx="426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</a:rPr>
              <a:t>talk about the Open Day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352800" y="2224088"/>
            <a:ext cx="426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</a:rPr>
              <a:t>the parents’ meeting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3352800" y="2743200"/>
            <a:ext cx="426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</a:rPr>
              <a:t>at the school gate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04800" y="3671888"/>
            <a:ext cx="9144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Which of the subjects do you like best?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438400" y="4343400"/>
            <a:ext cx="426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What’s the date today?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2438400" y="4876800"/>
            <a:ext cx="426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What time is it?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57200" y="6034088"/>
            <a:ext cx="7315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Let’s meet at the school gate at 1:30.</a:t>
            </a:r>
          </a:p>
        </p:txBody>
      </p:sp>
      <p:sp>
        <p:nvSpPr>
          <p:cNvPr id="20491" name="WordArt 13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2914650" cy="10652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4800" b="1" kern="1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/>
                <a:cs typeface="Times New Roman" panose="02020603050405020304"/>
              </a:rPr>
              <a:t>Notes:</a:t>
            </a:r>
            <a:endParaRPr lang="zh-CN" altLang="en-US" sz="4800" b="1" kern="1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  <p:bldP spid="33798" grpId="0"/>
      <p:bldP spid="33799" grpId="0"/>
      <p:bldP spid="33800" grpId="0"/>
      <p:bldP spid="33801" grpId="0"/>
      <p:bldP spid="33802" grpId="0"/>
      <p:bldP spid="33803" grpId="0"/>
      <p:bldP spid="338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55898" y="1855484"/>
            <a:ext cx="6451836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</a:rPr>
              <a:t>Questions:</a:t>
            </a:r>
            <a:endParaRPr lang="zh-CN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2895600"/>
            <a:ext cx="71882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FontTx/>
              <a:buAutoNum type="arabicPeriod"/>
              <a:defRPr/>
            </a:pPr>
            <a:r>
              <a:rPr lang="en-US" altLang="zh-CN" sz="2800" b="1" dirty="0">
                <a:latin typeface="Arial" panose="020B0604020202020204" pitchFamily="34" charset="0"/>
              </a:rPr>
              <a:t>How many lessons do we have today?</a:t>
            </a:r>
          </a:p>
          <a:p>
            <a:pPr>
              <a:defRPr/>
            </a:pP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altLang="zh-CN" sz="2800" b="1" dirty="0">
                <a:latin typeface="Arial" panose="020B0604020202020204" pitchFamily="34" charset="0"/>
              </a:rPr>
              <a:t>2.  What are they?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80" y="685872"/>
            <a:ext cx="541005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Warm up</a:t>
            </a:r>
            <a:endParaRPr lang="zh-CN" alt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76200" y="304800"/>
            <a:ext cx="8991600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altLang="zh-CN" sz="2800" dirty="0"/>
              <a:t>1 There is going to be a club_________(meet) this weekend.</a:t>
            </a:r>
          </a:p>
          <a:p>
            <a:pPr>
              <a:tabLst>
                <a:tab pos="228600" algn="l"/>
              </a:tabLst>
            </a:pPr>
            <a:r>
              <a:rPr lang="en-US" altLang="zh-CN" sz="2800" dirty="0"/>
              <a:t>2 We should brush our_________(tooth) twice a day.</a:t>
            </a:r>
          </a:p>
          <a:p>
            <a:pPr>
              <a:tabLst>
                <a:tab pos="228600" algn="l"/>
              </a:tabLst>
            </a:pPr>
            <a:r>
              <a:rPr lang="en-US" altLang="zh-CN" sz="2800" dirty="0"/>
              <a:t>3 Jim feels________(real) sorry about the bad news.</a:t>
            </a:r>
          </a:p>
          <a:p>
            <a:pPr>
              <a:tabLst>
                <a:tab pos="228600" algn="l"/>
              </a:tabLst>
            </a:pPr>
            <a:r>
              <a:rPr lang="en-US" altLang="zh-CN" sz="2800" dirty="0"/>
              <a:t>4 My classroom is on the________(one) floor.</a:t>
            </a:r>
          </a:p>
          <a:p>
            <a:pPr>
              <a:tabLst>
                <a:tab pos="228600" algn="l"/>
              </a:tabLst>
            </a:pPr>
            <a:r>
              <a:rPr lang="en-US" altLang="zh-CN" sz="2800" dirty="0"/>
              <a:t>5 How many__________(parent) meetings do you have each term?</a:t>
            </a:r>
          </a:p>
          <a:p>
            <a:pPr>
              <a:tabLst>
                <a:tab pos="228600" algn="l"/>
              </a:tabLst>
            </a:pPr>
            <a:r>
              <a:rPr lang="en-US" altLang="zh-CN" sz="2800" dirty="0"/>
              <a:t>6 Jim studies English</a:t>
            </a:r>
            <a:r>
              <a:rPr lang="en-US" altLang="zh-CN" sz="2800" dirty="0" smtClean="0"/>
              <a:t>______(</a:t>
            </a:r>
            <a:r>
              <a:rPr lang="en-US" altLang="zh-CN" sz="2800" dirty="0"/>
              <a:t>good). He is good at it.</a:t>
            </a:r>
          </a:p>
          <a:p>
            <a:pPr>
              <a:tabLst>
                <a:tab pos="228600" algn="l"/>
              </a:tabLst>
            </a:pPr>
            <a:r>
              <a:rPr lang="en-US" altLang="zh-CN" sz="2800" dirty="0"/>
              <a:t>7 Mr. Wu teaches</a:t>
            </a:r>
            <a:r>
              <a:rPr lang="en-US" altLang="zh-CN" sz="2800" dirty="0" smtClean="0"/>
              <a:t>______(</a:t>
            </a:r>
            <a:r>
              <a:rPr lang="en-US" altLang="zh-CN" sz="2800" dirty="0"/>
              <a:t>we) English this year.</a:t>
            </a:r>
          </a:p>
          <a:p>
            <a:pPr>
              <a:tabLst>
                <a:tab pos="228600" algn="l"/>
              </a:tabLst>
            </a:pPr>
            <a:r>
              <a:rPr lang="en-US" altLang="zh-CN" sz="2800" dirty="0"/>
              <a:t>8 The_________(build) next to the library is the school hall.</a:t>
            </a:r>
          </a:p>
          <a:p>
            <a:pPr>
              <a:tabLst>
                <a:tab pos="228600" algn="l"/>
              </a:tabLst>
            </a:pPr>
            <a:r>
              <a:rPr lang="en-US" altLang="zh-CN" sz="2800" dirty="0"/>
              <a:t>9 These QQ numbers are their</a:t>
            </a:r>
            <a:r>
              <a:rPr lang="en-US" altLang="zh-CN" sz="2800" dirty="0" smtClean="0"/>
              <a:t>_________(</a:t>
            </a:r>
            <a:r>
              <a:rPr lang="en-US" altLang="zh-CN" sz="2800" dirty="0"/>
              <a:t>friend).</a:t>
            </a:r>
          </a:p>
          <a:p>
            <a:pPr>
              <a:tabLst>
                <a:tab pos="228600" algn="l"/>
              </a:tabLst>
            </a:pPr>
            <a:r>
              <a:rPr lang="en-US" altLang="zh-CN" sz="2800" dirty="0"/>
              <a:t>10 The </a:t>
            </a:r>
            <a:r>
              <a:rPr lang="en-US" altLang="zh-CN" sz="2800" dirty="0" smtClean="0"/>
              <a:t>_________(</a:t>
            </a:r>
            <a:r>
              <a:rPr lang="en-US" altLang="zh-CN" sz="2800" dirty="0"/>
              <a:t>member) of our class </a:t>
            </a:r>
            <a:r>
              <a:rPr lang="en-US" altLang="zh-CN" sz="2800" dirty="0">
                <a:solidFill>
                  <a:srgbClr val="FF0000"/>
                </a:solidFill>
              </a:rPr>
              <a:t>like </a:t>
            </a:r>
            <a:r>
              <a:rPr lang="en-US" altLang="zh-CN" sz="2800" dirty="0"/>
              <a:t>swimming .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648200" y="166688"/>
            <a:ext cx="1600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meeting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962400" y="1081088"/>
            <a:ext cx="1600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teeth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981200" y="1447800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really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191000" y="1919288"/>
            <a:ext cx="1600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first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209800" y="2362200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parents’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581400" y="3200400"/>
            <a:ext cx="1600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</a:rPr>
              <a:t>well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3048000" y="3657600"/>
            <a:ext cx="8001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</a:rPr>
              <a:t>us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143000" y="4114800"/>
            <a:ext cx="1600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</a:rPr>
              <a:t>building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5105400" y="4953000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</a:rPr>
              <a:t>friends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1295400" y="5348287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</a:rPr>
              <a:t>members</a:t>
            </a:r>
          </a:p>
        </p:txBody>
      </p:sp>
      <p:sp>
        <p:nvSpPr>
          <p:cNvPr id="21517" name="Text Box 15"/>
          <p:cNvSpPr txBox="1">
            <a:spLocks noChangeArrowheads="1"/>
          </p:cNvSpPr>
          <p:nvPr/>
        </p:nvSpPr>
        <p:spPr bwMode="auto">
          <a:xfrm>
            <a:off x="0" y="-61913"/>
            <a:ext cx="411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Exercise: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2" grpId="0"/>
      <p:bldP spid="29703" grpId="0"/>
      <p:bldP spid="29704" grpId="0"/>
      <p:bldP spid="29705" grpId="0"/>
      <p:bldP spid="29706" grpId="0"/>
      <p:bldP spid="29707" grpId="0"/>
      <p:bldP spid="29708" grpId="0"/>
      <p:bldP spid="29709" grpId="0"/>
      <p:bldP spid="297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4"/>
          <p:cNvSpPr>
            <a:spLocks noChangeArrowheads="1" noChangeShapeType="1" noTextEdit="1"/>
          </p:cNvSpPr>
          <p:nvPr/>
        </p:nvSpPr>
        <p:spPr bwMode="auto">
          <a:xfrm>
            <a:off x="3048000" y="609600"/>
            <a:ext cx="2914650" cy="10652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4800" b="1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/>
                <a:cs typeface="Times New Roman" panose="02020603050405020304"/>
              </a:rPr>
              <a:t>Homework</a:t>
            </a:r>
            <a:endParaRPr lang="zh-CN" altLang="en-US" sz="4800" b="1" kern="10" dirty="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762000" y="2971800"/>
            <a:ext cx="73152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1 </a:t>
            </a:r>
            <a:r>
              <a:rPr lang="zh-CN" altLang="en-US" sz="2800" b="1" dirty="0"/>
              <a:t>背诵对话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2 </a:t>
            </a:r>
            <a:r>
              <a:rPr lang="zh-CN" altLang="en-US" sz="2800" b="1" dirty="0"/>
              <a:t>完成课课练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musi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09600"/>
            <a:ext cx="3657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09600" y="415925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600" b="1"/>
              <a:t>Music</a:t>
            </a:r>
          </a:p>
        </p:txBody>
      </p:sp>
      <p:sp>
        <p:nvSpPr>
          <p:cNvPr id="4100" name="Text Box 22"/>
          <p:cNvSpPr txBox="1">
            <a:spLocks noChangeArrowheads="1"/>
          </p:cNvSpPr>
          <p:nvPr/>
        </p:nvSpPr>
        <p:spPr bwMode="auto">
          <a:xfrm>
            <a:off x="1431925" y="38322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/>
          </a:p>
        </p:txBody>
      </p:sp>
      <p:pic>
        <p:nvPicPr>
          <p:cNvPr id="4101" name="Picture 23" descr="PE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76800" y="838200"/>
            <a:ext cx="3962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6019800" y="4114800"/>
            <a:ext cx="251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600" b="1"/>
              <a:t>PE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0" y="4891088"/>
            <a:ext cx="5715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What subject does Kitty have?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3352800" y="5410200"/>
            <a:ext cx="571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What subject do they have?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88" grpId="0"/>
      <p:bldP spid="11289" grpId="0"/>
      <p:bldP spid="112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math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762000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4495800"/>
            <a:ext cx="4343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What subject does Millie have?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495800" y="4495800"/>
            <a:ext cx="434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What subject is this?</a:t>
            </a:r>
          </a:p>
        </p:txBody>
      </p:sp>
      <p:pic>
        <p:nvPicPr>
          <p:cNvPr id="5125" name="Picture 8" descr="histor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476250"/>
            <a:ext cx="46482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04800" y="4419600"/>
            <a:ext cx="434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What subject is this?</a:t>
            </a:r>
          </a:p>
        </p:txBody>
      </p:sp>
      <p:pic>
        <p:nvPicPr>
          <p:cNvPr id="6147" name="Picture 7" descr="Chines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19600" y="533400"/>
            <a:ext cx="44196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724400" y="4357688"/>
            <a:ext cx="43434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What subject does this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teacher teach?</a:t>
            </a:r>
          </a:p>
        </p:txBody>
      </p:sp>
      <p:pic>
        <p:nvPicPr>
          <p:cNvPr id="6149" name="Picture 9" descr="a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933450"/>
            <a:ext cx="40386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geogr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" y="1143000"/>
            <a:ext cx="38862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" descr="English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14800" y="838200"/>
            <a:ext cx="441960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04800" y="4419600"/>
            <a:ext cx="4343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Do you know this subject? What is it?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724400" y="4357688"/>
            <a:ext cx="43434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What subject does this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teacher teach?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biology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200" y="76200"/>
            <a:ext cx="67818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676400" y="5486400"/>
            <a:ext cx="541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/>
              <a:t>What about this subject?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24080" y="685872"/>
            <a:ext cx="516085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Self-learning 1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9220" name="TextBox 2"/>
          <p:cNvSpPr txBox="1">
            <a:spLocks noChangeArrowheads="1"/>
          </p:cNvSpPr>
          <p:nvPr/>
        </p:nvSpPr>
        <p:spPr bwMode="auto">
          <a:xfrm>
            <a:off x="685800" y="2743200"/>
            <a:ext cx="8229600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3200" dirty="0"/>
              <a:t>自学一</a:t>
            </a:r>
          </a:p>
          <a:p>
            <a:pPr eaLnBrk="1" hangingPunct="1"/>
            <a:r>
              <a:rPr lang="zh-CN" altLang="zh-CN" sz="3200" dirty="0" smtClean="0"/>
              <a:t>（</a:t>
            </a:r>
            <a:r>
              <a:rPr lang="en-US" altLang="zh-CN" sz="3200" dirty="0"/>
              <a:t>1</a:t>
            </a:r>
            <a:r>
              <a:rPr lang="zh-CN" altLang="zh-CN" sz="3200" dirty="0"/>
              <a:t>）自学内容</a:t>
            </a:r>
            <a:r>
              <a:rPr lang="en-US" altLang="zh-CN" sz="3200" dirty="0"/>
              <a:t>: Page31 part A</a:t>
            </a:r>
            <a:endParaRPr lang="zh-CN" altLang="zh-CN" sz="3200" dirty="0"/>
          </a:p>
          <a:p>
            <a:pPr eaLnBrk="1" hangingPunct="1"/>
            <a:r>
              <a:rPr lang="zh-CN" altLang="zh-CN" sz="3200" dirty="0" smtClean="0"/>
              <a:t>（</a:t>
            </a:r>
            <a:r>
              <a:rPr lang="en-US" altLang="zh-CN" sz="3200" dirty="0"/>
              <a:t>2</a:t>
            </a:r>
            <a:r>
              <a:rPr lang="zh-CN" altLang="zh-CN" sz="3200" dirty="0"/>
              <a:t>）自学方法</a:t>
            </a:r>
            <a:r>
              <a:rPr lang="en-US" altLang="zh-CN" sz="3200" dirty="0"/>
              <a:t>:</a:t>
            </a:r>
            <a:endParaRPr lang="zh-CN" altLang="zh-CN" sz="3200" dirty="0"/>
          </a:p>
          <a:p>
            <a:pPr eaLnBrk="1" hangingPunct="1"/>
            <a:r>
              <a:rPr lang="en-US" altLang="zh-CN" sz="3200" dirty="0" smtClean="0"/>
              <a:t>1</a:t>
            </a:r>
            <a:r>
              <a:rPr lang="en-US" altLang="zh-CN" sz="3200" dirty="0"/>
              <a:t>.</a:t>
            </a:r>
            <a:r>
              <a:rPr lang="zh-CN" altLang="zh-CN" sz="3200" dirty="0"/>
              <a:t>自学</a:t>
            </a:r>
            <a:r>
              <a:rPr lang="en-US" altLang="zh-CN" sz="3200" dirty="0"/>
              <a:t>part A</a:t>
            </a:r>
            <a:r>
              <a:rPr lang="zh-CN" altLang="zh-CN" sz="3200" dirty="0"/>
              <a:t>，完成课本练习并小组</a:t>
            </a:r>
            <a:r>
              <a:rPr lang="zh-CN" altLang="zh-CN" sz="3200" dirty="0" smtClean="0"/>
              <a:t>校对</a:t>
            </a:r>
            <a:r>
              <a:rPr lang="zh-CN" altLang="zh-CN" sz="3200" dirty="0"/>
              <a:t>答案。</a:t>
            </a:r>
          </a:p>
          <a:p>
            <a:pPr eaLnBrk="1" hangingPunct="1"/>
            <a:r>
              <a:rPr lang="en-US" altLang="zh-CN" sz="3200" dirty="0"/>
              <a:t>2.</a:t>
            </a:r>
            <a:r>
              <a:rPr lang="zh-CN" altLang="zh-CN" sz="3200" dirty="0"/>
              <a:t>根据课程表谈论今天的课程。</a:t>
            </a:r>
          </a:p>
          <a:p>
            <a:pPr eaLnBrk="1" hangingPunct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8"/>
          <p:cNvSpPr txBox="1">
            <a:spLocks noChangeArrowheads="1"/>
          </p:cNvSpPr>
          <p:nvPr/>
        </p:nvSpPr>
        <p:spPr bwMode="auto">
          <a:xfrm>
            <a:off x="3641725" y="22320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/>
          </a:p>
        </p:txBody>
      </p:sp>
      <p:graphicFrame>
        <p:nvGraphicFramePr>
          <p:cNvPr id="18570" name="Group 138"/>
          <p:cNvGraphicFramePr>
            <a:graphicFrameLocks noGrp="1"/>
          </p:cNvGraphicFramePr>
          <p:nvPr/>
        </p:nvGraphicFramePr>
        <p:xfrm>
          <a:off x="1752600" y="838200"/>
          <a:ext cx="6324600" cy="5303840"/>
        </p:xfrm>
        <a:graphic>
          <a:graphicData uri="http://schemas.openxmlformats.org/drawingml/2006/table">
            <a:tbl>
              <a:tblPr/>
              <a:tblGrid>
                <a:gridCol w="2729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9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5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2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星期一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科目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9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7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∶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50—8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∶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25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第一节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英语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9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∶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35—9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∶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20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第二节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语文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9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9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∶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40—10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∶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25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第三节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数学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9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∶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35—11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∶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20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第四节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思品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9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13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∶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30—14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∶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15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第五节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地理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29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14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∶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30—15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∶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15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第六节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阅读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29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15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∶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25—16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∶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第七节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班会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859</Words>
  <Application>Microsoft Office PowerPoint</Application>
  <PresentationFormat>全屏显示(4:3)</PresentationFormat>
  <Paragraphs>170</Paragraphs>
  <Slides>21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Kozuka Gothic Pro H</vt:lpstr>
      <vt:lpstr>宋体</vt:lpstr>
      <vt:lpstr>微软雅黑</vt:lpstr>
      <vt:lpstr>Arial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2023-01-17T03:26:52Z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430A3DE860564936BF0E6BB665B732A4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