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79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260345-D1D1-4724-866F-E585794DF4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29230A3D-D1E4-46FA-B52E-6B022335C3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D14D0490-2FE0-47CA-B8F2-5F3725CD3C2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6747F5E4-4AB4-42F6-8DD0-4C3CF9B5A46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11740" y="1707646"/>
            <a:ext cx="585073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Making a difference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54" y="4515984"/>
            <a:ext cx="907309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22659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Developing ideas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"/>
          <p:cNvGraphicFramePr>
            <a:graphicFrameLocks noChangeAspect="1"/>
          </p:cNvGraphicFramePr>
          <p:nvPr/>
        </p:nvGraphicFramePr>
        <p:xfrm>
          <a:off x="440531" y="623888"/>
          <a:ext cx="798195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3" imgW="10661650" imgH="4962525" progId="Word.Document.8">
                  <p:embed/>
                </p:oleObj>
              </mc:Choice>
              <mc:Fallback>
                <p:oleObj r:id="rId3" imgW="10661650" imgH="49625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" y="623888"/>
                        <a:ext cx="798195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"/>
          <p:cNvGraphicFramePr>
            <a:graphicFrameLocks noChangeAspect="1"/>
          </p:cNvGraphicFramePr>
          <p:nvPr/>
        </p:nvGraphicFramePr>
        <p:xfrm>
          <a:off x="521494" y="708422"/>
          <a:ext cx="6212681" cy="363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3" imgW="8298180" imgH="4854575" progId="Word.Document.8">
                  <p:embed/>
                </p:oleObj>
              </mc:Choice>
              <mc:Fallback>
                <p:oleObj r:id="rId3" imgW="8298180" imgH="48545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708422"/>
                        <a:ext cx="6212681" cy="3632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2058591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1.Winton returned to Britain at the age of 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A.30  			B.22  </a:t>
            </a: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C.45  			D.79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5008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2.Why did he decide to help send children to safety in </a:t>
            </a: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Britain?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1729" y="1054894"/>
            <a:ext cx="8235553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wanted to find temporary homes for them.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Winton saw people living in terrible conditions and whose lives were in danger.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friend asked him to help.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worked for various charities.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91766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3.Who made Winton’s actions </a:t>
            </a: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known?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32210" y="1216819"/>
            <a:ext cx="82355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wife.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life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photographs and names.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5008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4.According to the passage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sentence is right?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8398" y="1054894"/>
            <a:ext cx="82355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parents will never see their children.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B.As soon as he left school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worked in banks in Germany and Britain.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paid the 50 dollars per children by using donated funds and his own money.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never mentioned the children he saved.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4591" y="2797969"/>
            <a:ext cx="28170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4.C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08497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August 1939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 group of frightened children are boarding a train at Prague’s Wilson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Station.These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among the 669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most of them 1.____________(Jew)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 Nicholas Winton will save from death at the hands of the Nazis.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21104" y="1789510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Jewish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8848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Nicholas Winton was born on 19 May 1909 in London.2.____________ leaving school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Winton worked in banks in Germany and </a:t>
            </a:r>
            <a:r>
              <a:rPr lang="en-US" altLang="zh-CN" kern="100" dirty="0" err="1">
                <a:latin typeface="Times New Roman" panose="02020603050405020304"/>
              </a:rPr>
              <a:t>France.He</a:t>
            </a:r>
            <a:r>
              <a:rPr lang="en-US" altLang="zh-CN" kern="100" dirty="0">
                <a:latin typeface="Times New Roman" panose="02020603050405020304"/>
              </a:rPr>
              <a:t> returned to Britain in 1931.In December 1938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 friend asked Winton to come to Prague 3.____________(aid) people escaping from the </a:t>
            </a:r>
            <a:r>
              <a:rPr lang="en-US" altLang="zh-CN" kern="100" dirty="0" err="1">
                <a:latin typeface="Times New Roman" panose="02020603050405020304"/>
              </a:rPr>
              <a:t>Nazis.Seeing</a:t>
            </a:r>
            <a:r>
              <a:rPr lang="en-US" altLang="zh-CN" kern="100" dirty="0">
                <a:latin typeface="Times New Roman" panose="02020603050405020304"/>
              </a:rPr>
              <a:t> people 4.____________(live) in terrible conditions and whose lives were in danger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Winton decided to help send children to safety in </a:t>
            </a:r>
            <a:r>
              <a:rPr lang="en-US" altLang="zh-CN" kern="100" dirty="0" err="1">
                <a:latin typeface="Times New Roman" panose="02020603050405020304"/>
              </a:rPr>
              <a:t>Britain.He</a:t>
            </a:r>
            <a:r>
              <a:rPr lang="en-US" altLang="zh-CN" kern="100" dirty="0">
                <a:latin typeface="Times New Roman" panose="02020603050405020304"/>
              </a:rPr>
              <a:t> found families for the </a:t>
            </a:r>
            <a:r>
              <a:rPr lang="en-US" altLang="zh-CN" kern="100" dirty="0" err="1">
                <a:latin typeface="Times New Roman" panose="02020603050405020304"/>
              </a:rPr>
              <a:t>children.He</a:t>
            </a:r>
            <a:r>
              <a:rPr lang="en-US" altLang="zh-CN" kern="100" dirty="0">
                <a:latin typeface="Times New Roman" panose="02020603050405020304"/>
              </a:rPr>
              <a:t> used 5.____________(donate) funds and his own money to pay for per </a:t>
            </a:r>
            <a:r>
              <a:rPr lang="en-US" altLang="zh-CN" kern="100" dirty="0" err="1">
                <a:latin typeface="Times New Roman" panose="02020603050405020304"/>
              </a:rPr>
              <a:t>child.By</a:t>
            </a:r>
            <a:r>
              <a:rPr lang="en-US" altLang="zh-CN" kern="100" dirty="0">
                <a:latin typeface="Times New Roman" panose="02020603050405020304"/>
              </a:rPr>
              <a:t> August 1939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 altLang="zh-CN" kern="100" dirty="0">
                <a:latin typeface="Times New Roman" panose="02020603050405020304"/>
              </a:rPr>
              <a:t>Winton had saved 669 </a:t>
            </a:r>
            <a:r>
              <a:rPr lang="en-US" altLang="zh-CN" kern="100" dirty="0" err="1">
                <a:latin typeface="Times New Roman" panose="02020603050405020304"/>
              </a:rPr>
              <a:t>children.Later</a:t>
            </a:r>
            <a:r>
              <a:rPr lang="en-US" altLang="zh-CN" kern="100" dirty="0">
                <a:latin typeface="Times New Roman" panose="02020603050405020304"/>
              </a:rPr>
              <a:t> for the most part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7798" y="931069"/>
            <a:ext cx="416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667501" y="1759744"/>
            <a:ext cx="6578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aid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83919" y="2144317"/>
            <a:ext cx="6771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living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32697" y="2984898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donated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5275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he did not mention the children he saved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which made his actions soon 6.____________ (appear) from people’s </a:t>
            </a:r>
            <a:r>
              <a:rPr lang="en-US" altLang="zh-CN" kern="100" dirty="0" err="1">
                <a:latin typeface="Times New Roman" panose="02020603050405020304"/>
              </a:rPr>
              <a:t>memories.Then</a:t>
            </a:r>
            <a:r>
              <a:rPr lang="en-US" altLang="zh-CN" kern="100" dirty="0">
                <a:latin typeface="Times New Roman" panose="02020603050405020304"/>
              </a:rPr>
              <a:t> his wife sent a forgotten journal containing photographs and names of the children and addresses of the families 7.____________ took them in to a newspaper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that year Winton was seen on the British television </a:t>
            </a:r>
            <a:r>
              <a:rPr lang="en-US" altLang="zh-CN" kern="100" dirty="0" err="1">
                <a:latin typeface="Times New Roman" panose="02020603050405020304"/>
              </a:rPr>
              <a:t>programme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i="1" kern="100" dirty="0">
                <a:latin typeface="Times New Roman" panose="02020603050405020304"/>
              </a:rPr>
              <a:t>That</a:t>
            </a:r>
            <a:r>
              <a:rPr lang="en-US" altLang="zh-CN" kern="100" dirty="0">
                <a:latin typeface="Times New Roman" panose="02020603050405020304"/>
              </a:rPr>
              <a:t>’</a:t>
            </a:r>
            <a:r>
              <a:rPr lang="en-US" altLang="zh-CN" i="1" kern="100" dirty="0">
                <a:latin typeface="Times New Roman" panose="02020603050405020304"/>
              </a:rPr>
              <a:t>s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i="1" kern="100" dirty="0" err="1">
                <a:latin typeface="Times New Roman" panose="02020603050405020304"/>
              </a:rPr>
              <a:t>Life</a:t>
            </a:r>
            <a:r>
              <a:rPr lang="en-US" altLang="zh-CN" kern="100" dirty="0" err="1">
                <a:latin typeface="Times New Roman" panose="02020603050405020304"/>
              </a:rPr>
              <a:t>.The</a:t>
            </a:r>
            <a:r>
              <a:rPr lang="en-US" altLang="zh-CN" kern="100" dirty="0">
                <a:latin typeface="Times New Roman" panose="02020603050405020304"/>
              </a:rPr>
              <a:t> host asked people in the audience to stand up if Nicholas Winton had saved their </a:t>
            </a:r>
            <a:r>
              <a:rPr lang="en-US" altLang="zh-CN" kern="100" dirty="0" err="1">
                <a:latin typeface="Times New Roman" panose="02020603050405020304"/>
              </a:rPr>
              <a:t>lives.A</a:t>
            </a:r>
            <a:r>
              <a:rPr lang="en-US" altLang="zh-CN" kern="100" dirty="0">
                <a:latin typeface="Times New Roman" panose="02020603050405020304"/>
              </a:rPr>
              <a:t> shocked Winton watched as the majority of people rose 8._________ their </a:t>
            </a:r>
            <a:r>
              <a:rPr lang="en-US" altLang="zh-CN" kern="100" dirty="0" err="1">
                <a:latin typeface="Times New Roman" panose="02020603050405020304"/>
              </a:rPr>
              <a:t>feet.The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kern="100" dirty="0" err="1">
                <a:latin typeface="Times New Roman" panose="02020603050405020304"/>
              </a:rPr>
              <a:t>programme</a:t>
            </a:r>
            <a:r>
              <a:rPr lang="en-US" altLang="zh-CN" kern="100" dirty="0">
                <a:latin typeface="Times New Roman" panose="02020603050405020304"/>
              </a:rPr>
              <a:t> brought his actions to public attention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Winton became a respected figure around the </a:t>
            </a:r>
            <a:r>
              <a:rPr lang="en-US" altLang="zh-CN" kern="100" dirty="0" err="1">
                <a:latin typeface="Times New Roman" panose="02020603050405020304"/>
              </a:rPr>
              <a:t>world.Later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Winton received various </a:t>
            </a:r>
            <a:r>
              <a:rPr lang="en-US" altLang="zh-CN" kern="100" dirty="0" err="1">
                <a:latin typeface="Times New Roman" panose="02020603050405020304"/>
              </a:rPr>
              <a:t>honours</a:t>
            </a:r>
            <a:r>
              <a:rPr lang="en-US" altLang="zh-CN" kern="100" dirty="0">
                <a:latin typeface="Times New Roman" panose="02020603050405020304"/>
              </a:rPr>
              <a:t> for his 9.____________(achieve).Nicholas Winton passed away on 1 July 2015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at the age of 106.10.____________ the Chinese saying goes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</a:rPr>
              <a:t>A kind-hearted person lives a long life.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0234" y="494110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disappear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06878" y="1344216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5819" y="2996804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6306" y="3814763"/>
            <a:ext cx="13054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achievement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21606" y="4223148"/>
            <a:ext cx="391716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46566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extend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持续，延伸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870472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·Since 1953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UNICEF has taken up 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extended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mission to help children in the developing world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including those living with disease or disabilities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those affected by rapid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modernisation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environmental problems.(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1953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年以来，联合国儿童基金会承担了帮助发展中国家儿童的长期使命，包括那些患有疾病或残疾的儿童，以及那些受到快速现代化和环境问题影响的儿童。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·Can 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extend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your visit for a few days more?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你能把你的访问再延长几天吗？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railway will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extended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next year.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明年将要延长这条铁路。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7651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91729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91741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68003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POWER of GOOD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“The British Schindler”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life of Nicholas Winton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August 1939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 group of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frightened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children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boarding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train at Prague’s Wilson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Station.Their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heartbroken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parents do not join  them.(1)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Indeed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fear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they may never see their children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again.But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they know that their children will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live.These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among the 669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(2)most of them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Jewish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 Nicholas Winton will go on to save from death at the hands of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Nazis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901303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nationwide voting  _________________________.Results will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 be declared until around April 20th.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全国公投将会延长两天。最终结果将在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日左右宣布。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construction workers  ____________________ for three more kilometers.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建筑工人路延长了三公里。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will look after you and all your things if you want to  _____________________.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如果你想延长你的停留时间，我们会照顾好您和您所有的物品。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947" y="939404"/>
            <a:ext cx="25622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extended by two days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32572" y="2184798"/>
            <a:ext cx="17799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extended the road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31744" y="3007519"/>
            <a:ext cx="16645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extend your stay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044179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extend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可以表示时间和空间的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延长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，还可以用于比喻意义上的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延长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，或范围的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扩展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extend a road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延长道路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extend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stay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延长某人的逗留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易生气的；敏感的；体贴的，善解人意的；能理解的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rather serious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sometimes makes him appear to be a little bookish.(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他敏感而且相当严肃，这有时使他显得有点书呆子气。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sensitive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music and liked to hear the violin played.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她对音乐很敏感，喜欢听小提琴演奏。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·For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parents need to use a quiet but firm discipline.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对敏感的孩子，父母要用冷静而坚定的态度管教。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·Young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appearance.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年轻人对自己的外貌很敏感。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写出下列句中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sensitive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90587"/>
            <a:ext cx="831770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Children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disapproval and adjust their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behaviour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accordingly.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have a helpful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friend.____________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be 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sensitive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I am not criticizing you.____________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260508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29817" y="3009900"/>
            <a:ext cx="831770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He’s very sensitive ____________ his pupils’ need for encouragement and knows when to praise them.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 students are especially sensitive  ____________ making mistakes.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4141" y="135612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敏感的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50519" y="1771651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善解人意的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14976" y="219432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易生气的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032522" y="3048001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11304" y="3895726"/>
            <a:ext cx="6453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628650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sensitivity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体贴；敏感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sensitive to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敏感的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能理解的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sensitive about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敏感的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感情上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容易生气的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sensitive areas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敏感区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generous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慷慨的，大方的；宽厚的，仁慈的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·She’s usually very shy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she’s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generous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never hesitates to help.(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她通常很害羞，但她很慷慨，从不犹豫去帮助别人。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teachers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generously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gave them instruction in social responsibility.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老师们不厌其烦地为他们讲解什么是社会责任。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was so touched by his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generosity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for a moment she was at a loss for words.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他的慷慨感动了她，以致于片刻间她不知道该说什么好。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Jones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whom I was working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generous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overtime payments.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我当时为琼斯先生工作，他经常是很慷慨地付给加班加点的报酬。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98860" y="881062"/>
            <a:ext cx="840105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 he was poor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quite ____________(generosity) to his needy friends.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____________(generous) contributed a lot of money to the village primary school last week.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agreed that his ____________(generous) is worth admiring.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9113" y="910829"/>
            <a:ext cx="9720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generous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88232" y="1314451"/>
            <a:ext cx="1140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generously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62238" y="2144317"/>
            <a:ext cx="11003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generosity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53691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generously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慷慨地；大方地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generosity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慷慨，大方；宽宏大量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generous about...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方面慷慨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generous to...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慷慨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宽宏大量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hesitate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vi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犹豫，迟疑不决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stood there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hesitated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 knowing what to do.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她站在那儿，感到犹豫不决，因为不知道做什么。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·Arriving 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hesitated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about/over whether he should go 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到达那里时，他犹豫是否要进去。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·After a moment’s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hesitation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seemed to remember something and I got ready to write.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迟疑了片刻之后，他似乎记起了什么，我也赶紧准备写。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4529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50106"/>
            <a:ext cx="831770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the event of difficulties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 do not hesitate  ____________ (contact) our Customer Service Department.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the girl entered the room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followed without  ____________ (hesitate).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hesitate 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that.Do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at once.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95275" y="257413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10767" y="2978944"/>
            <a:ext cx="831770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她毫不犹豫地接受了我的提议。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 ________________________________ my offer.(hesitate)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accepted my offer  ________________________________.(hesitation)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 ________________________________ accepting my offer.(hesitation)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1479" y="908448"/>
            <a:ext cx="10425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contact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73416" y="1739504"/>
            <a:ext cx="10361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hesitation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222897" y="2155032"/>
            <a:ext cx="11259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about/over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37122" y="3420666"/>
            <a:ext cx="23336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didn’t hesitate to accept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29050" y="3856435"/>
            <a:ext cx="17992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without hesitation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989535" y="4273154"/>
            <a:ext cx="19530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had no hesitation 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469107"/>
            <a:ext cx="8317706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Nicholas Winton was born on 19 May 1909 in London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German-Jewish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parents.The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family later took British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nationality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.(3)On leaving school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Winton worked in banks in Germany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France.He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returned to Britain in 1931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(4)where he worked in business.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December 1938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friend asked Winton to come to Prague to aid people (5)who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escaping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Nazis.In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Prague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(6)Winton saw people living in terrible conditions and (7)whose lives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danger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decided to help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transport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children to safety in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Britain.He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established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office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keep records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then returned to Britain to find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temporary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homes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them.He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used donated funds and his own money to pay the 50 pounds per child (8) that the British government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required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.By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August 1939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Winton had saved 669 children.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"/>
          <p:cNvSpPr>
            <a:spLocks noChangeArrowheads="1"/>
          </p:cNvSpPr>
          <p:nvPr/>
        </p:nvSpPr>
        <p:spPr bwMode="auto">
          <a:xfrm>
            <a:off x="398860" y="608410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hesitation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 犹豫，踌躇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方正书宋_GBK" pitchFamily="65" charset="-122"/>
                <a:ea typeface="方正书宋_GBK" pitchFamily="65" charset="-122"/>
              </a:rPr>
              <a:t>用法总结</a:t>
            </a:r>
            <a:endParaRPr lang="zh-CN" altLang="zh-CN" sz="800">
              <a:latin typeface="方正书宋_GBK" pitchFamily="65" charset="-122"/>
              <a:ea typeface="方正书宋_GBK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(1)hesitate to do sth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迟疑做某事；不愿做某事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hesitate about/over...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对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犹豫不决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(2)hesitation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犹豫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without hesitation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毫不犹豫地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have no hesitation in doing sth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毫不犹豫地做某事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aid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.&amp;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帮助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·In December 1938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friend asked Winton to come to Prague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aid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who were escaping from the Nazis.(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20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1938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月，一位朋友邀请温顿到布拉格去帮助那些从纳粹党中逃离出来的人们。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thought a phonetic spelling might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aid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pronunciation.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我想语音拼写可能有助于发音。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·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succeeded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 the aid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completely new method he discovered.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借助于自己发现的一种全新的方法，他获得了成功。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·There are many emergencies which need prompt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aid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treatment.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有很多紧急情况需要进行迅速的急救处理。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39341" y="881062"/>
            <a:ext cx="831889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may travel ____________ the aid of a good map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can save much trouble.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collected money ____________ aid of the charity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 accepted help from it.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all came ____________ my aid when I met with difficulties.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220027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29817" y="2605088"/>
            <a:ext cx="831770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我们已帮助他提前完成了工作。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We’ve ________________________ the work ahead of time.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We’ve ________________________ the work ahead of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3872" y="941785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74194" y="1334692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476500" y="1750219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37122" y="3086101"/>
            <a:ext cx="187615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aided him to finish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56160" y="3490913"/>
            <a:ext cx="21711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aided him in finishing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1"/>
          <p:cNvGraphicFramePr>
            <a:graphicFrameLocks noChangeAspect="1"/>
          </p:cNvGraphicFramePr>
          <p:nvPr/>
        </p:nvGraphicFramePr>
        <p:xfrm>
          <a:off x="440532" y="870348"/>
          <a:ext cx="7993856" cy="303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r:id="rId3" imgW="10676890" imgH="4050030" progId="Word.Document.8">
                  <p:embed/>
                </p:oleObj>
              </mc:Choice>
              <mc:Fallback>
                <p:oleObj r:id="rId3" imgW="10676890" imgH="40500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2" y="870348"/>
                        <a:ext cx="7993856" cy="3031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941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rise to one’s feet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站起身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898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 shocked Winton watched as the majority of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rose to their feet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21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温顿震惊地看着大多数人站了起来。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3011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4649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08385" y="890588"/>
            <a:ext cx="8401050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Now that you have grown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must learn to 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独立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moment he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踏上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his motherland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became excited.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the sight of his mother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in the garden  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跳起来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and ran to her.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Beaten down on the ground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 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挣扎着站起来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)and held up his head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glaring at his enemy.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the end of the concert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audience 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站起身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applaud and cheer.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0663" y="951310"/>
            <a:ext cx="22544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stand on your own feet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65785" y="1356123"/>
            <a:ext cx="1102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set foot 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67376" y="1750219"/>
            <a:ext cx="231217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jumped/leapt to his feet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85023" y="2571750"/>
            <a:ext cx="19659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struggled to his feet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95850" y="3399235"/>
            <a:ext cx="16453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rose to their feet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072754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jump/leap to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feet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跳起来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struggle to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feet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挣扎着站起来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stand on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own feet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自立，经济上独立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set foot on/in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进入，踏上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up with 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提出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often comes up with good ideas.(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他经常有好主意。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12775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19100" y="1693069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the course of the experiments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________________ a series of new problems.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does it ________________ that he is always so busy?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owner of the shop ________________ to see what was the matter.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pocket edition of the dictionary will ________________ soon.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Several of the members have ________________ suggestions of their own.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two sides tried and failed to ________________ a deal.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1750219"/>
            <a:ext cx="1260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came across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39554" y="2155032"/>
            <a:ext cx="12093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come about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155156" y="2561035"/>
            <a:ext cx="9143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came up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76775" y="2964657"/>
            <a:ext cx="9912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come out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81413" y="3380185"/>
            <a:ext cx="13952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come up with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214813" y="3796904"/>
            <a:ext cx="8758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come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398860" y="1034654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短语记牢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 out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出现；出版；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开放；结果是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about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发生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up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发生，出现，走近；被提出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to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总计；达到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某状况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；苏醒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across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偶然发现，遇到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1.These are among the 669 children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most of them Jewish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20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303610" y="132992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这些是</a:t>
            </a:r>
            <a:r>
              <a:rPr lang="en-US" altLang="zh-CN">
                <a:latin typeface="Times New Roman" panose="02020603050405020304" pitchFamily="18" charset="0"/>
              </a:rPr>
              <a:t>669</a:t>
            </a:r>
            <a:r>
              <a:rPr lang="zh-CN" altLang="zh-CN">
                <a:latin typeface="Times New Roman" panose="02020603050405020304" pitchFamily="18" charset="0"/>
              </a:rPr>
              <a:t>名儿童中的一部分，其中大部分是犹太人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【分析】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r>
              <a:rPr lang="en-US" altLang="zh-CN" b="1">
                <a:latin typeface="宋体" panose="02010600030101010101" pitchFamily="2" charset="-122"/>
              </a:rPr>
              <a:t>most of them Jewish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为独立主格结构，作状语。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独立主格结构的构成：名词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词组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代词＋现在分词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过去分词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形容词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副词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介词短语；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句法功能：在句中一般作状语，表示时间、条件、原因、伴随状况等。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8131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85750" y="404813"/>
            <a:ext cx="8570119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During World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War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Winton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served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officer in Britain’s Royal Air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Force.He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left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military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1954.He then worked for international charities and for various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companies.For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the most part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did not (9)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mention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children he saved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his actions soon disappeared from people’s memories.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 all changed in 1988 (10) when his wife Grete found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forgotten journal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home.The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journal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contained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photographs and names of the children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addresses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families (11)that took them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in.She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sent the journal to a newspaper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that year Winton was seen on the British television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programme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Life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At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one point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asked people in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audience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stand up (12)if Nicholas Winton had saved their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lives.A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shocked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Winton watched (13)as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majority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people rose to their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feet.The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programme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brought his actions to public attention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Winton became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respected figure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around the world.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7188" y="465535"/>
            <a:ext cx="848439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sat there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eyes closed and mouth open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sleeping.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他坐在那里，双眼闭着，嘴巴张着，睡着了。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·Jim was listening attentively to the lecture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all his attention fixed upon 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吉姆专心致志地听着讲座，所有注意力都集中在上面了。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math exam a bit difficult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managed to work out all the problems.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数学考试有点难，但我还是完成了所有的题目。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meeting over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our headmaster soon left the meeting room.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散会了，我们的校长很快就离开了会议室。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teacher having explained the text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 closed their books.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老师解释完课文后，学生们把书本合上了。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1"/>
          <p:cNvSpPr>
            <a:spLocks noChangeArrowheads="1"/>
          </p:cNvSpPr>
          <p:nvPr/>
        </p:nvSpPr>
        <p:spPr bwMode="auto">
          <a:xfrm>
            <a:off x="309563" y="465535"/>
            <a:ext cx="848558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单句语法填空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Many trees</a:t>
            </a:r>
            <a:r>
              <a:rPr lang="zh-CN" altLang="zh-CN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flowers and grass ____________ (plant) next spring</a:t>
            </a:r>
            <a:r>
              <a:rPr lang="zh-CN" altLang="zh-CN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our newly-built school will look even more beautiful.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②</a:t>
            </a:r>
            <a:r>
              <a:rPr lang="en-US" altLang="zh-CN">
                <a:latin typeface="Times New Roman" panose="02020603050405020304" pitchFamily="18" charset="0"/>
              </a:rPr>
              <a:t>All things ____________ (consider)</a:t>
            </a:r>
            <a:r>
              <a:rPr lang="zh-CN" altLang="zh-CN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her suggestion is of greater value than yours.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③</a:t>
            </a:r>
            <a:r>
              <a:rPr lang="en-US" altLang="zh-CN">
                <a:latin typeface="Times New Roman" panose="02020603050405020304" pitchFamily="18" charset="0"/>
              </a:rPr>
              <a:t>The guide ____________ (lead) the way</a:t>
            </a:r>
            <a:r>
              <a:rPr lang="zh-CN" altLang="zh-CN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we had no trouble getting out of the forest.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 came out of the library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他夹着一大本书，走出了图书馆。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girl in the photo was smiling sweetly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 in the breeze.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照片上的女孩笑得很甜，她的长发在微风中飘动。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68317" y="939404"/>
            <a:ext cx="13311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be planted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56160" y="1750219"/>
            <a:ext cx="11387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considered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01416" y="2166938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leading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37335" y="2976563"/>
            <a:ext cx="26029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large book under his arm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80385" y="3787379"/>
            <a:ext cx="20941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her long hair flowing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leaving school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Winton worked in banks in Germany and France.(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20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385763" y="870348"/>
            <a:ext cx="8317706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毕业后，温顿曾在德国和法国的银行工作过。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【分析】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r>
              <a:rPr lang="en-US" altLang="zh-CN" b="1">
                <a:latin typeface="宋体" panose="02010600030101010101" pitchFamily="2" charset="-122"/>
              </a:rPr>
              <a:t>upon/on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n./doing...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，相当于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as soon 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引导的时间状语从句。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还有以下几种表达：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immediately/directly/instantly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＋从句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moment/minute/instant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＋从句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 sooner...than.../hardly...when...(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主句用过去完成时，从句用一般过去时，如果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 sooner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hardly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位于句首，主句需用部分倒装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seeing the teacher coming into the classroom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the students stood up.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一看到老师走进教室，学生们就站起来了。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Upon his arrival at the office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realized that he had left his cell phone at home.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他一到办公室就意识到把手机落在家里了。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·We had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 sooner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reached the airport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plane took off.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我们刚到机场，飞机就起飞了。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arriving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called up my English teacher.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我一到家就给我的英语老师打电话。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·They left the country for Singapore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moment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war broke out.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战争一爆发，他们就离开了那个国家去了新加坡。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0525" y="728662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soon as she returned to the United States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successfully founded the American Red Cross.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the United States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successfully founded the American Red Cross.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Upon ___________________________ the United States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successfully founded the American Red Cross.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0157" y="2005013"/>
            <a:ext cx="18505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Upon her return 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35981" y="2814638"/>
            <a:ext cx="12221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returning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79810" y="1002507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offered help as soon as they learned of the accident.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learned of the accident  ____________ they offered help.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learned of the accident  ____________ they offered help.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offered help  ______________________________________________________ they learned of the accident.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9194" y="1437085"/>
            <a:ext cx="16260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Hardly had they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59078" y="1437085"/>
            <a:ext cx="6386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8232" y="1852613"/>
            <a:ext cx="19216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 sooner had they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30516" y="1901429"/>
            <a:ext cx="531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778559" y="2176463"/>
            <a:ext cx="546688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immediately/directly/instantly/the moment/minute/instant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39329" y="1044179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Winton received various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honours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his achievement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including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knighthood in 2003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the Czech government’s highest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honour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Order of the White Lion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2014.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Nicholas Winton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passed away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1 July 2015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the age of 106.(14) As the Chinese saying goes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kind-hearted person lives a long life.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57188" y="689373"/>
            <a:ext cx="848439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(1)fear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后的部分是省略了引导词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(2)most of them Jewish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是独立主格结构作状语，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children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(3)On doing...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一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(4)where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引导非限制性定语从句。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(5)who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people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(6)living in terrible conditions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作定语。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(7)whose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people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(8)that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引导定语从句，修饰先行词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50 pounds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359569" y="951310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(9)he saved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是定语从句，省略了关系代词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that/whom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，修饰先行词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children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(10)when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(11)that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引导定语从句修饰先行词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families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(12)if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引导条件状语从句。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(13)as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引导时间状语从句，意为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当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时候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(14)As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引导非限制性定语从句，意为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正如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frightened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害怕的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board 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登上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船、飞机等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heartbroken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心碎的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indeed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的确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fear </a:t>
            </a:r>
            <a:r>
              <a:rPr lang="en-US" altLang="zh-CN" i="1" kern="100" dirty="0" err="1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害怕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Jewish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犹太人的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Nazis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纳粹分子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nationality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国籍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546498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escape from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从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逃脱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in danger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处于危险中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transport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运输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establish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建立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keep records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记录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temporary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临时的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require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需要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serve 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起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作用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military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军队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company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公司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3449</Words>
  <Application>Microsoft Office PowerPoint</Application>
  <PresentationFormat>全屏显示(16:9)</PresentationFormat>
  <Paragraphs>304</Paragraphs>
  <Slides>45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MS Mincho</vt:lpstr>
      <vt:lpstr>方正书宋_GBK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2D5FF555C23940F6917A6702EA3DF65B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