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E41E78C-037E-456A-A831-88BE8746D67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D47CB5F-C664-47E5-9CAB-4288DC28037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B494C1-CA4B-4889-B9DB-FC369F65FEB8}" type="slidenum">
              <a:rPr lang="zh-CN" altLang="en-US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05EB85-B91B-484B-8E77-81480DA4D0CC}" type="slidenum">
              <a:rPr lang="zh-CN" altLang="en-US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62FA82-7832-4EB8-BE90-81EFAA4E852E}" type="slidenum">
              <a:rPr lang="zh-CN" altLang="en-US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78607A-CBCA-4981-962C-87D2C37D2373}" type="slidenum">
              <a:rPr lang="zh-CN" altLang="en-US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EE5813-775E-4B58-BB1B-AF64F77B1EEF}" type="slidenum">
              <a:rPr lang="zh-CN" altLang="en-US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DD2CF0-79E8-47BC-8DDB-98B044E91ADF}" type="slidenum">
              <a:rPr lang="zh-CN" altLang="en-US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D2D4BB-6FAD-4E30-822A-FB6C173BDA61}" type="slidenum">
              <a:rPr lang="zh-CN" altLang="en-US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9FBA6D-B592-4B1C-A138-F5090F6451C6}" type="slidenum">
              <a:rPr lang="zh-CN" altLang="en-US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0B7E3E-79FA-4B2E-94BB-2B1364AD8E83}" type="slidenum">
              <a:rPr lang="zh-CN" altLang="en-US"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9AB8F3-6C58-4913-837C-471D841BB039}" type="slidenum">
              <a:rPr lang="zh-CN" altLang="en-US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8160A9-1E10-44A3-BCE6-5BA703653AF5}" type="slidenum">
              <a:rPr lang="zh-CN" altLang="en-US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DA6154-BE3F-4378-A206-38AFD2408F79}" type="slidenum">
              <a:rPr lang="zh-CN" altLang="en-US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7547CE-249F-4219-A54F-2EF21A87B52A}" type="slidenum">
              <a:rPr lang="zh-CN" altLang="en-US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4E77C4-DDD6-4C5F-81F2-BF2D663252C2}" type="slidenum">
              <a:rPr lang="zh-CN" altLang="en-US"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D13C5F-1124-4143-BA89-0B1EDACC84F8}" type="slidenum">
              <a:rPr lang="zh-CN" altLang="en-US"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57F46E-A6FF-4EAF-AFD4-6F7F486F85EB}" type="slidenum">
              <a:rPr lang="zh-CN" altLang="en-US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2D5F88-4BD6-499C-A388-938F1CD0E6CB}" type="slidenum">
              <a:rPr lang="zh-CN" altLang="en-US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1E3FD6-8399-4AFE-882F-596A04BE60F2}" type="slidenum">
              <a:rPr lang="zh-CN" altLang="en-US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17A577-BFF5-43A1-B951-BEBC5B516A57}" type="slidenum">
              <a:rPr lang="zh-CN" altLang="en-US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EDCD4F-6DD7-43B8-9B1C-3096FA3D3E7B}" type="slidenum">
              <a:rPr lang="zh-CN" altLang="en-US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3AC839-6BEF-4B3D-8530-6087D3753DD1}" type="slidenum">
              <a:rPr lang="zh-CN" altLang="en-US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4E60FA-BFDE-432A-8488-73598A820894}" type="slidenum">
              <a:rPr lang="zh-CN" altLang="en-US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4FDAD-745D-4D94-B7C2-D936FB314DD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67E73-9316-400E-A980-ACC09095A0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CD529-090E-4E48-ABC8-D46232265F7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496C5-D7E4-492A-A20B-7D1BAD19F3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72710-87AE-4BF6-9538-E0DDB158374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BEBA-4E05-45CE-BEAF-402D9E5C3C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9938C-4266-4E1B-8CF0-05939E6CE02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8CA4C-DDF8-49D6-AFEE-89E0C47E1FF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2C85C-A4F8-438B-B83C-5E2D502F683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E3AB0-AD76-4C5C-80AE-237D636874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0A13-3D59-4E59-A956-F02C05F32B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253FA-5B34-4796-881C-EF652F4C51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CD975-B120-4B08-B324-8383208A6DD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CD34F-031E-4574-AE18-CE35810BCD4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244F-77A5-4933-B73C-C1E85E7856B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07045-EE11-4B9F-88CA-261E1A7AB7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9348F-C7AF-4650-B227-0DB67E12CF4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6985-7012-46C5-A98D-0C04AAD331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95369-BEC2-4822-A83F-25538C42984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367D3-3BDE-4BD8-A9CD-8DE577AF3D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8CCD79-CD87-45EE-9819-54AD41BEF60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4E5FC2-12F6-4BEE-A3C7-E02ABB334D7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34131" y="2420888"/>
            <a:ext cx="66294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800" b="1" kern="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生活小区</a:t>
            </a:r>
          </a:p>
        </p:txBody>
      </p:sp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467544" y="1143000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冀教版六年级数学下册第六单元</a:t>
            </a:r>
          </a:p>
        </p:txBody>
      </p:sp>
      <p:sp>
        <p:nvSpPr>
          <p:cNvPr id="5" name="矩形 4"/>
          <p:cNvSpPr/>
          <p:nvPr/>
        </p:nvSpPr>
        <p:spPr>
          <a:xfrm>
            <a:off x="2935097" y="537321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357313" y="357188"/>
            <a:ext cx="6353175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1143000" y="4416425"/>
            <a:ext cx="7000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）正常使用后，喷泉池内的水只需要占到池深的     ，实际需要多少 立方米水？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714750" y="5143500"/>
          <a:ext cx="3873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公式" r:id="rId5" imgW="152400" imgH="393700" progId="Equation.3">
                  <p:embed/>
                </p:oleObj>
              </mc:Choice>
              <mc:Fallback>
                <p:oleObj name="公式" r:id="rId5" imgW="1524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5143500"/>
                        <a:ext cx="38735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357313" y="347663"/>
            <a:ext cx="6353175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1143000" y="4406900"/>
            <a:ext cx="7000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）喷泉开放时，每天要损耗掉池内水的     。要保持水的正常状态，每天要在池内补充多少水？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974850" y="5143500"/>
          <a:ext cx="5810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公式" r:id="rId5" imgW="228600" imgH="393700" progId="Equation.3">
                  <p:embed/>
                </p:oleObj>
              </mc:Choice>
              <mc:Fallback>
                <p:oleObj name="公式" r:id="rId5" imgW="2286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5143500"/>
                        <a:ext cx="58102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785813" y="571500"/>
            <a:ext cx="750093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）计划用下面长方形瓷砖粘贴喷泉池的内、外墙壁，用正方形瓷砖粘贴喷泉池地面和壁顶。算一算：大约需要多少块瓷砖？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3214688"/>
            <a:ext cx="4572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"/>
            <a:ext cx="12573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071563" y="857250"/>
            <a:ext cx="8143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红红家在这个小区买了一套住房，正在装修。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642938" y="1500188"/>
            <a:ext cx="3500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（一）粉刷墙壁。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1000125" y="2214563"/>
            <a:ext cx="77866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红红的卧室如下图所示，卧室有一扇窗户和一扇门。</a:t>
            </a: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3214688"/>
            <a:ext cx="69627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928688" y="5845175"/>
            <a:ext cx="4143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）计算粉刷面积。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928688" y="715963"/>
            <a:ext cx="7286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）据装修工人介绍，新房墙壁至少要粉刷两遍，第一遍每平方米需要涂料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0.5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升。一共需要多少涂料？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1357313" y="2571750"/>
            <a:ext cx="64865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928688" y="357188"/>
            <a:ext cx="72866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）按红红的要求调配涂料，各需要多少升？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1428750" y="1570038"/>
            <a:ext cx="6708775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928688" y="5351463"/>
            <a:ext cx="72866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）算一算：各买几桶涂料，要花多少钱？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642938" y="714375"/>
            <a:ext cx="3500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（二）铺地面。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000125" y="1428750"/>
            <a:ext cx="6643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红红选定了下面这种颜色的瓷砖。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1357313" y="2071688"/>
            <a:ext cx="60579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928688" y="4857750"/>
            <a:ext cx="65008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）用上面三种规格的地砖铺满红红的卧室，至少各需要多少块。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143000" y="1857375"/>
            <a:ext cx="66436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）选择一种你认为合适的地砖，算出需要花多少钱？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2875"/>
            <a:ext cx="12573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357313" y="785813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小区垃圾问题。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642938" y="1428750"/>
            <a:ext cx="73580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（一）如果这个小区每套房子住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户人家，平均每天有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1.5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桶生活垃圾。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3000375"/>
            <a:ext cx="40957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2786063"/>
            <a:ext cx="1905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857250" y="501650"/>
            <a:ext cx="72866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）估算一下：这个小区每天有多少生活垃圾？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个月呢？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2492896"/>
            <a:ext cx="5748338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14612" y="500042"/>
            <a:ext cx="3288081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教学目标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500188"/>
            <a:ext cx="9144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经历看小区平面图，解决与平面图、音乐喷泉、家庭装修有关的问题的过程。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304800" eaLnBrk="0" hangingPunct="0">
              <a:lnSpc>
                <a:spcPct val="150000"/>
              </a:lnSpc>
            </a:pP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、能综合运用知识解决生活小区中与面积有关的简单问题。</a:t>
            </a:r>
          </a:p>
          <a:p>
            <a:pPr indent="304800" eaLnBrk="0" hangingPunct="0">
              <a:lnSpc>
                <a:spcPct val="150000"/>
              </a:lnSpc>
            </a:pP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、获得运用知识解决实际问题的成功体验，树立运用数学解决问题的自信心。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857250" y="501650"/>
            <a:ext cx="72866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）如果一辆垃圾车一次能走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2.5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立方米的垃圾，那么这个小区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个月产生的垃圾需要运几车？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年的呢？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3143250"/>
            <a:ext cx="44862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642938" y="1285875"/>
            <a:ext cx="4929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（二）算算身边的垃圾。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642938" y="2058988"/>
            <a:ext cx="7358062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）如果你们班同学每家每天也丢弃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1.5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桶垃圾，那么全班同学家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天要丢弃多少垃圾？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个月呢、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642938" y="214313"/>
            <a:ext cx="73580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）估测一间教室的容积大约有多少立方米。如果把全班同学家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年的垃圾全部堆放在教室里，大约要占多少间教室？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813" y="1785938"/>
            <a:ext cx="48577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642938" y="5422900"/>
            <a:ext cx="73580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）红红所在的学校有学生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980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名，这些同学家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年的垃圾要占多少间教室。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2875"/>
            <a:ext cx="12573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357313" y="785813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物业费问题。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500063" y="1789113"/>
            <a:ext cx="39290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如果每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户需要一名物业管理人员，每名物业管理人员平均月工资为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800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元的话，小区内的物业管理费按每平方米住房面积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0.35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元收取，用这些钱来支付物业管理人员的工资，够吗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？ 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9" y="1789113"/>
            <a:ext cx="4318768" cy="339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12573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285875" y="857250"/>
            <a:ext cx="6143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下面是某生活小区的平面示意图。</a:t>
            </a:r>
          </a:p>
        </p:txBody>
      </p:sp>
      <p:pic>
        <p:nvPicPr>
          <p:cNvPr id="6148" name="Picture 1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1428750" y="1571625"/>
            <a:ext cx="600075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5715000" y="5857875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比例尺  </a:t>
            </a:r>
            <a:r>
              <a:rPr lang="en-US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1:2000</a:t>
            </a:r>
            <a:endParaRPr lang="zh-CN" altLang="en-US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1357313" y="558800"/>
            <a:ext cx="600075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000125" y="5130800"/>
            <a:ext cx="7000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）这个生活小区的占地面积是多少？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1357313" y="357188"/>
            <a:ext cx="600075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000125" y="4929188"/>
            <a:ext cx="7000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）绿地面积占整个小区面积的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32%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，小区内的绿地面积是多少？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1357313" y="357188"/>
            <a:ext cx="600075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500063" y="4929188"/>
            <a:ext cx="8143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）小区内每栋楼都是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层，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1—6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号楼有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个单元，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7—9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号楼有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个单元。一个单元内每层有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套住房，小区内一共有多少套住房？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1143000" y="1857375"/>
            <a:ext cx="66436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）每套住房面积平均为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118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平方米，这个小区的住房面积大约有多少平方米？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12573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285875" y="857250"/>
            <a:ext cx="5500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小区门口的音乐喷泉如下图。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357313" y="1500188"/>
            <a:ext cx="6353175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1143000" y="5559425"/>
            <a:ext cx="7000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）这个喷泉的占地面积是多少？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357313" y="428625"/>
            <a:ext cx="6353175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571500" y="4487863"/>
            <a:ext cx="8001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）喷泉池的容积约是多少立方米？（得数保留一位小数）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729</Words>
  <Application>Microsoft Office PowerPoint</Application>
  <PresentationFormat>全屏显示(4:3)</PresentationFormat>
  <Paragraphs>62</Paragraphs>
  <Slides>23</Slides>
  <Notes>22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华文楷体</vt:lpstr>
      <vt:lpstr>华文隶书</vt:lpstr>
      <vt:lpstr>华文新魏</vt:lpstr>
      <vt:lpstr>宋体</vt:lpstr>
      <vt:lpstr>微软雅黑</vt:lpstr>
      <vt:lpstr>Arial</vt:lpstr>
      <vt:lpstr>Calibri</vt:lpstr>
      <vt:lpstr>Times New Roman</vt:lpstr>
      <vt:lpstr>WWW.2PPT.COM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2022-01-07T02:25:42Z</dcterms:created>
  <dcterms:modified xsi:type="dcterms:W3CDTF">2023-01-17T03:27:22Z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9632F5057407498F901ACEE1F3210AC3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