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9" r:id="rId15"/>
    <p:sldId id="278" r:id="rId16"/>
    <p:sldId id="271" r:id="rId17"/>
    <p:sldId id="272" r:id="rId18"/>
  </p:sldIdLst>
  <p:sldSz cx="9144000" cy="6858000" type="screen4x3"/>
  <p:notesSz cx="6858000" cy="9144000"/>
  <p:defaultTextStyle>
    <a:defPPr>
      <a:defRPr lang="zh-CN"/>
    </a:defPPr>
    <a:lvl1pPr algn="ctr"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a:srgbClr val="000000"/>
    <a:srgbClr val="FF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E2432-24EE-4E47-88CB-BEA29BA34CE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5DB35-08F7-485B-AB71-19F1FF9CDAB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E85DB35-08F7-485B-AB71-19F1FF9CDAB1}"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1"/>
            <a:ext cx="8229600" cy="452543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5167"/>
            <a:ext cx="2057400" cy="5850467"/>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5167"/>
            <a:ext cx="6019800" cy="5850467"/>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1"/>
            <a:ext cx="8229600" cy="452543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3133"/>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185"/>
            <a:ext cx="7772400" cy="1500716"/>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43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43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4584"/>
            <a:ext cx="4040188" cy="6413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5934"/>
            <a:ext cx="4040188" cy="39497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4584"/>
            <a:ext cx="4041775" cy="6413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5934"/>
            <a:ext cx="4041775" cy="39497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2"/>
            <a:ext cx="3008313" cy="1162049"/>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1"/>
            <a:ext cx="5111750" cy="585258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0"/>
            <a:ext cx="3008313" cy="469053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7267"/>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3833"/>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867"/>
            <a:ext cx="5486400" cy="80433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2079" y="533476"/>
            <a:ext cx="8688388"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8605"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en-US" sz="4400" b="1" dirty="0" smtClean="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Unit</a:t>
            </a:r>
            <a:r>
              <a:rPr lang="zh-CN" altLang="en-US" sz="4400" b="1" dirty="0" smtClean="0">
                <a:solidFill>
                  <a:srgbClr val="FF0000"/>
                </a:solidFill>
                <a:latin typeface="Times New Roman" panose="02020603050405020304" pitchFamily="18" charset="0"/>
                <a:sym typeface="Times New Roman" panose="02020603050405020304" pitchFamily="18" charset="0"/>
              </a:rPr>
              <a:t> </a:t>
            </a:r>
            <a:r>
              <a:rPr lang="zh-CN" altLang="en-US" sz="4400" b="1" dirty="0">
                <a:solidFill>
                  <a:srgbClr val="FF0000"/>
                </a:solidFill>
                <a:latin typeface="Times New Roman" panose="02020603050405020304" pitchFamily="18" charset="0"/>
                <a:sym typeface="Times New Roman" panose="02020603050405020304" pitchFamily="18" charset="0"/>
              </a:rPr>
              <a:t>7</a:t>
            </a:r>
            <a:r>
              <a:rPr 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 </a:t>
            </a:r>
            <a:endParaRPr lang="en-US" sz="4400" b="1" dirty="0" smtClean="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endParaRPr>
          </a:p>
          <a:p>
            <a:pPr algn="ctr">
              <a:lnSpc>
                <a:spcPct val="150000"/>
              </a:lnSpc>
            </a:pPr>
            <a:r>
              <a:rPr lang="en-US" altLang="zh-CN" sz="3600" b="1" dirty="0" smtClean="0"/>
              <a:t>Teenagers </a:t>
            </a:r>
            <a:r>
              <a:rPr lang="en-US" altLang="zh-CN" sz="3600" b="1" dirty="0"/>
              <a:t>should be allowed to choose their own </a:t>
            </a:r>
            <a:r>
              <a:rPr lang="en-US" altLang="zh-CN" sz="3600" b="1" dirty="0" smtClean="0"/>
              <a:t>clothes</a:t>
            </a:r>
          </a:p>
          <a:p>
            <a:pPr algn="ctr">
              <a:lnSpc>
                <a:spcPct val="150000"/>
              </a:lnSpc>
            </a:pPr>
            <a:r>
              <a:rPr lang="zh-CN" altLang="en-US" sz="3600" b="1" dirty="0" smtClean="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期末单元复习</a:t>
            </a:r>
          </a:p>
        </p:txBody>
      </p:sp>
      <p:sp>
        <p:nvSpPr>
          <p:cNvPr id="3" name="矩形 2"/>
          <p:cNvSpPr/>
          <p:nvPr/>
        </p:nvSpPr>
        <p:spPr>
          <a:xfrm>
            <a:off x="2859027" y="5257752"/>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bwMode="auto">
          <a:xfrm>
            <a:off x="381000" y="1193801"/>
            <a:ext cx="8229600" cy="2920981"/>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800" dirty="0"/>
              <a:t>5．give sb. a hug</a:t>
            </a:r>
            <a:r>
              <a:rPr lang="zh-CN" altLang="en-US" sz="2800" dirty="0">
                <a:solidFill>
                  <a:srgbClr val="CC0000"/>
                </a:solidFill>
              </a:rPr>
              <a:t>给某人一个拥抱</a:t>
            </a:r>
          </a:p>
          <a:p>
            <a:pPr>
              <a:lnSpc>
                <a:spcPct val="80000"/>
              </a:lnSpc>
            </a:pPr>
            <a:endParaRPr lang="zh-CN" altLang="en-US" sz="2800" dirty="0"/>
          </a:p>
          <a:p>
            <a:pPr>
              <a:lnSpc>
                <a:spcPct val="80000"/>
              </a:lnSpc>
            </a:pPr>
            <a:r>
              <a:rPr lang="zh-CN" altLang="en-US" sz="2800" dirty="0"/>
              <a:t>6．lift up </a:t>
            </a:r>
            <a:r>
              <a:rPr lang="zh-CN" altLang="en-US" sz="2800" dirty="0">
                <a:solidFill>
                  <a:srgbClr val="CC0000"/>
                </a:solidFill>
              </a:rPr>
              <a:t>举起</a:t>
            </a:r>
          </a:p>
          <a:p>
            <a:pPr>
              <a:lnSpc>
                <a:spcPct val="80000"/>
              </a:lnSpc>
              <a:buFontTx/>
              <a:buNone/>
            </a:pPr>
            <a:endParaRPr lang="zh-CN" altLang="en-US" sz="2800" dirty="0"/>
          </a:p>
          <a:p>
            <a:pPr>
              <a:lnSpc>
                <a:spcPct val="80000"/>
              </a:lnSpc>
            </a:pPr>
            <a:r>
              <a:rPr lang="zh-CN" altLang="en-US" sz="2800" dirty="0"/>
              <a:t>5．give sb. a hug</a:t>
            </a:r>
            <a:r>
              <a:rPr lang="zh-CN" altLang="en-US" sz="2800" dirty="0">
                <a:solidFill>
                  <a:srgbClr val="CC0000"/>
                </a:solidFill>
              </a:rPr>
              <a:t>给某人一个拥抱</a:t>
            </a:r>
          </a:p>
          <a:p>
            <a:pPr>
              <a:lnSpc>
                <a:spcPct val="80000"/>
              </a:lnSpc>
            </a:pPr>
            <a:endParaRPr lang="zh-CN" altLang="en-US" sz="2800" dirty="0"/>
          </a:p>
          <a:p>
            <a:pPr>
              <a:lnSpc>
                <a:spcPct val="80000"/>
              </a:lnSpc>
            </a:pPr>
            <a:r>
              <a:rPr lang="zh-CN" altLang="en-US" sz="2800" dirty="0"/>
              <a:t>6．lift up</a:t>
            </a:r>
            <a:r>
              <a:rPr lang="zh-CN" altLang="en-US" sz="2800" dirty="0">
                <a:solidFill>
                  <a:srgbClr val="CC0000"/>
                </a:solidFill>
              </a:rPr>
              <a:t>举</a:t>
            </a:r>
            <a:r>
              <a:rPr lang="zh-CN" altLang="en-US" sz="2800" dirty="0" smtClean="0">
                <a:solidFill>
                  <a:srgbClr val="CC0000"/>
                </a:solidFill>
              </a:rPr>
              <a:t>起</a:t>
            </a:r>
            <a:endParaRPr lang="zh-CN" altLang="en-US" sz="2800" dirty="0">
              <a:solidFill>
                <a:srgbClr val="CC0000"/>
              </a:solidFill>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altLang="zh-CN" sz="2800" dirty="0"/>
              <a:t>9</a:t>
            </a:r>
            <a:r>
              <a:rPr lang="zh-CN" altLang="en-US" sz="2800" dirty="0"/>
              <a:t>．</a:t>
            </a:r>
            <a:r>
              <a:rPr lang="en-US" altLang="zh-CN" sz="2800" dirty="0"/>
              <a:t>learn…from…</a:t>
            </a:r>
            <a:r>
              <a:rPr lang="zh-CN" altLang="en-US" sz="2800" dirty="0">
                <a:solidFill>
                  <a:srgbClr val="CC0000"/>
                </a:solidFill>
              </a:rPr>
              <a:t>从</a:t>
            </a:r>
            <a:r>
              <a:rPr lang="en-US" altLang="zh-CN" sz="2800" dirty="0">
                <a:solidFill>
                  <a:srgbClr val="CC0000"/>
                </a:solidFill>
              </a:rPr>
              <a:t>……</a:t>
            </a:r>
            <a:r>
              <a:rPr lang="zh-CN" altLang="en-US" sz="2800" dirty="0">
                <a:solidFill>
                  <a:srgbClr val="CC0000"/>
                </a:solidFill>
              </a:rPr>
              <a:t>学到</a:t>
            </a:r>
            <a:r>
              <a:rPr lang="en-US" altLang="zh-CN" sz="2800" dirty="0">
                <a:solidFill>
                  <a:srgbClr val="CC0000"/>
                </a:solidFill>
              </a:rPr>
              <a:t>……</a:t>
            </a:r>
          </a:p>
          <a:p>
            <a:endParaRPr lang="en-US" altLang="zh-CN" sz="2800" dirty="0">
              <a:solidFill>
                <a:srgbClr val="CC0000"/>
              </a:solidFill>
            </a:endParaRPr>
          </a:p>
          <a:p>
            <a:r>
              <a:rPr lang="en-US" altLang="zh-CN" sz="2800" dirty="0"/>
              <a:t>10</a:t>
            </a:r>
            <a:r>
              <a:rPr lang="zh-CN" altLang="en-US" sz="2800" dirty="0"/>
              <a:t>．</a:t>
            </a:r>
            <a:r>
              <a:rPr lang="en-US" altLang="zh-CN" sz="2800" dirty="0"/>
              <a:t>give sb. chances to do</a:t>
            </a:r>
            <a:r>
              <a:rPr lang="zh-CN" altLang="en-US" sz="2800" dirty="0">
                <a:solidFill>
                  <a:srgbClr val="CC0000"/>
                </a:solidFill>
              </a:rPr>
              <a:t>给某人机会做</a:t>
            </a:r>
            <a:r>
              <a:rPr lang="en-US" altLang="zh-CN" sz="2800" dirty="0">
                <a:solidFill>
                  <a:srgbClr val="CC0000"/>
                </a:solidFill>
              </a:rPr>
              <a:t>……</a:t>
            </a:r>
          </a:p>
          <a:p>
            <a:endParaRPr lang="en-US" altLang="zh-CN" sz="2800" dirty="0"/>
          </a:p>
          <a:p>
            <a:r>
              <a:rPr lang="en-US" altLang="zh-CN" sz="2800" dirty="0"/>
              <a:t>11</a:t>
            </a:r>
            <a:r>
              <a:rPr lang="zh-CN" altLang="en-US" sz="2800" dirty="0"/>
              <a:t>．</a:t>
            </a:r>
            <a:r>
              <a:rPr lang="en-US" altLang="zh-CN" sz="2800" dirty="0"/>
              <a:t>move out</a:t>
            </a:r>
            <a:r>
              <a:rPr lang="zh-CN" altLang="en-US" sz="2800" dirty="0">
                <a:solidFill>
                  <a:srgbClr val="CC0000"/>
                </a:solidFill>
              </a:rPr>
              <a:t>搬出</a:t>
            </a:r>
          </a:p>
          <a:p>
            <a:endParaRPr lang="zh-CN" altLang="en-US" sz="2800" dirty="0"/>
          </a:p>
          <a:p>
            <a:r>
              <a:rPr lang="en-US" altLang="zh-CN" sz="2800" dirty="0"/>
              <a:t>12</a:t>
            </a:r>
            <a:r>
              <a:rPr lang="zh-CN" altLang="en-US" sz="2800" dirty="0"/>
              <a:t>．</a:t>
            </a:r>
            <a:r>
              <a:rPr lang="en-US" altLang="zh-CN" sz="2800" dirty="0"/>
              <a:t>at a young age</a:t>
            </a:r>
            <a:r>
              <a:rPr lang="zh-CN" altLang="en-US" sz="2800" dirty="0">
                <a:solidFill>
                  <a:srgbClr val="CC0000"/>
                </a:solidFill>
              </a:rPr>
              <a:t>在小的时候</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pPr>
            <a:r>
              <a:rPr lang="en-US" altLang="zh-CN"/>
              <a:t>13</a:t>
            </a:r>
            <a:r>
              <a:rPr lang="zh-CN" altLang="en-US"/>
              <a:t>．</a:t>
            </a:r>
            <a:r>
              <a:rPr lang="en-US" altLang="zh-CN"/>
              <a:t>take photos</a:t>
            </a:r>
            <a:r>
              <a:rPr lang="zh-CN" altLang="en-US">
                <a:solidFill>
                  <a:srgbClr val="CC0000"/>
                </a:solidFill>
              </a:rPr>
              <a:t>照相</a:t>
            </a:r>
          </a:p>
          <a:p>
            <a:pPr>
              <a:lnSpc>
                <a:spcPct val="90000"/>
              </a:lnSpc>
            </a:pPr>
            <a:endParaRPr lang="zh-CN" altLang="en-US"/>
          </a:p>
          <a:p>
            <a:pPr>
              <a:lnSpc>
                <a:spcPct val="90000"/>
              </a:lnSpc>
            </a:pPr>
            <a:r>
              <a:rPr lang="en-US" altLang="zh-CN"/>
              <a:t>14</a:t>
            </a:r>
            <a:r>
              <a:rPr lang="zh-CN" altLang="en-US"/>
              <a:t>．</a:t>
            </a:r>
            <a:r>
              <a:rPr lang="en-US" altLang="zh-CN"/>
              <a:t>a professional runner</a:t>
            </a:r>
            <a:r>
              <a:rPr lang="zh-CN" altLang="en-US">
                <a:solidFill>
                  <a:srgbClr val="CC0000"/>
                </a:solidFill>
              </a:rPr>
              <a:t>一个职业赛跑者</a:t>
            </a:r>
          </a:p>
          <a:p>
            <a:pPr>
              <a:lnSpc>
                <a:spcPct val="90000"/>
              </a:lnSpc>
            </a:pPr>
            <a:endParaRPr lang="zh-CN" altLang="en-US"/>
          </a:p>
          <a:p>
            <a:pPr>
              <a:lnSpc>
                <a:spcPct val="90000"/>
              </a:lnSpc>
            </a:pPr>
            <a:r>
              <a:rPr lang="en-US" altLang="zh-CN"/>
              <a:t>15</a:t>
            </a:r>
            <a:r>
              <a:rPr lang="zh-CN" altLang="en-US"/>
              <a:t>．</a:t>
            </a:r>
            <a:r>
              <a:rPr lang="en-US" altLang="zh-CN"/>
              <a:t>be serious about</a:t>
            </a:r>
            <a:r>
              <a:rPr lang="zh-CN" altLang="en-US">
                <a:solidFill>
                  <a:srgbClr val="CC0000"/>
                </a:solidFill>
              </a:rPr>
              <a:t>对</a:t>
            </a:r>
            <a:r>
              <a:rPr lang="en-US" altLang="zh-CN">
                <a:solidFill>
                  <a:srgbClr val="CC0000"/>
                </a:solidFill>
              </a:rPr>
              <a:t>……</a:t>
            </a:r>
            <a:r>
              <a:rPr lang="zh-CN" altLang="en-US">
                <a:solidFill>
                  <a:srgbClr val="CC0000"/>
                </a:solidFill>
              </a:rPr>
              <a:t>是认真的</a:t>
            </a:r>
          </a:p>
          <a:p>
            <a:pPr>
              <a:lnSpc>
                <a:spcPct val="90000"/>
              </a:lnSpc>
            </a:pPr>
            <a:endParaRPr lang="zh-CN" altLang="en-US"/>
          </a:p>
          <a:p>
            <a:pPr>
              <a:lnSpc>
                <a:spcPct val="90000"/>
              </a:lnSpc>
            </a:pPr>
            <a:r>
              <a:rPr lang="en-US" altLang="zh-CN"/>
              <a:t>16</a:t>
            </a:r>
            <a:r>
              <a:rPr lang="zh-CN" altLang="en-US"/>
              <a:t>．</a:t>
            </a:r>
            <a:r>
              <a:rPr lang="en-US" altLang="zh-CN"/>
              <a:t>care about</a:t>
            </a:r>
            <a:r>
              <a:rPr lang="zh-CN" altLang="en-US">
                <a:solidFill>
                  <a:srgbClr val="CC0000"/>
                </a:solidFill>
              </a:rPr>
              <a:t>担心；关心</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altLang="zh-CN" dirty="0"/>
              <a:t>17</a:t>
            </a:r>
            <a:r>
              <a:rPr lang="zh-CN" altLang="en-US" dirty="0"/>
              <a:t>．</a:t>
            </a:r>
            <a:r>
              <a:rPr lang="en-US" altLang="zh-CN" dirty="0"/>
              <a:t>have a chance</a:t>
            </a:r>
            <a:r>
              <a:rPr lang="zh-CN" altLang="en-US" dirty="0">
                <a:solidFill>
                  <a:srgbClr val="CC0000"/>
                </a:solidFill>
              </a:rPr>
              <a:t>有机会</a:t>
            </a:r>
          </a:p>
          <a:p>
            <a:endParaRPr lang="zh-CN" altLang="en-US" dirty="0"/>
          </a:p>
          <a:p>
            <a:r>
              <a:rPr lang="en-US" altLang="zh-CN" dirty="0"/>
              <a:t>18</a:t>
            </a:r>
            <a:r>
              <a:rPr lang="zh-CN" altLang="en-US" dirty="0"/>
              <a:t>．</a:t>
            </a:r>
            <a:r>
              <a:rPr lang="en-US" altLang="zh-CN" dirty="0"/>
              <a:t>keep mobile phones off</a:t>
            </a:r>
            <a:r>
              <a:rPr lang="zh-CN" altLang="en-US" dirty="0">
                <a:solidFill>
                  <a:srgbClr val="CC0000"/>
                </a:solidFill>
              </a:rPr>
              <a:t>关机</a:t>
            </a: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bwMode="auto">
          <a:xfrm>
            <a:off x="381110" y="990665"/>
            <a:ext cx="8610374" cy="441948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400" dirty="0"/>
              <a:t>◆句型过关</a:t>
            </a:r>
          </a:p>
          <a:p>
            <a:pPr>
              <a:lnSpc>
                <a:spcPct val="80000"/>
              </a:lnSpc>
            </a:pPr>
            <a:endParaRPr lang="zh-CN" altLang="en-US" sz="2400" dirty="0"/>
          </a:p>
          <a:p>
            <a:pPr>
              <a:lnSpc>
                <a:spcPct val="80000"/>
              </a:lnSpc>
            </a:pPr>
            <a:r>
              <a:rPr lang="zh-CN" altLang="en-US" sz="2400" dirty="0"/>
              <a:t>根据汉语提示完成句子。</a:t>
            </a:r>
          </a:p>
          <a:p>
            <a:pPr>
              <a:lnSpc>
                <a:spcPct val="80000"/>
              </a:lnSpc>
            </a:pPr>
            <a:endParaRPr lang="zh-CN" altLang="en-US" sz="2400" dirty="0"/>
          </a:p>
          <a:p>
            <a:pPr>
              <a:lnSpc>
                <a:spcPct val="80000"/>
              </a:lnSpc>
            </a:pPr>
            <a:r>
              <a:rPr lang="en-US" altLang="zh-CN" sz="2400" dirty="0"/>
              <a:t>1</a:t>
            </a:r>
            <a:r>
              <a:rPr lang="zh-CN" altLang="en-US" sz="2400" dirty="0"/>
              <a:t>．应该允许青少年选择自己的衣服。</a:t>
            </a:r>
          </a:p>
          <a:p>
            <a:pPr>
              <a:lnSpc>
                <a:spcPct val="80000"/>
              </a:lnSpc>
            </a:pPr>
            <a:endParaRPr lang="zh-CN" altLang="en-US" sz="2400" dirty="0"/>
          </a:p>
          <a:p>
            <a:pPr>
              <a:lnSpc>
                <a:spcPct val="80000"/>
              </a:lnSpc>
            </a:pPr>
            <a:r>
              <a:rPr lang="en-US" altLang="zh-CN" sz="2400" dirty="0"/>
              <a:t>Teenagers </a:t>
            </a:r>
            <a:r>
              <a:rPr lang="en-US" altLang="zh-CN" sz="2400" dirty="0">
                <a:solidFill>
                  <a:srgbClr val="CC0000"/>
                </a:solidFill>
              </a:rPr>
              <a:t>should be allowed to choose</a:t>
            </a:r>
            <a:r>
              <a:rPr lang="en-US" altLang="zh-CN" sz="2400" dirty="0"/>
              <a:t> their own clothes.</a:t>
            </a:r>
          </a:p>
          <a:p>
            <a:pPr>
              <a:lnSpc>
                <a:spcPct val="80000"/>
              </a:lnSpc>
            </a:pPr>
            <a:endParaRPr lang="en-US" altLang="zh-CN" sz="2400" dirty="0"/>
          </a:p>
          <a:p>
            <a:pPr>
              <a:lnSpc>
                <a:spcPct val="80000"/>
              </a:lnSpc>
            </a:pPr>
            <a:r>
              <a:rPr lang="en-US" altLang="zh-CN" sz="2400" dirty="0"/>
              <a:t>2</a:t>
            </a:r>
            <a:r>
              <a:rPr lang="zh-CN" altLang="en-US" sz="2400" dirty="0"/>
              <a:t>．不应该允许十六岁的青少年晚上工作。</a:t>
            </a:r>
          </a:p>
          <a:p>
            <a:pPr>
              <a:lnSpc>
                <a:spcPct val="80000"/>
              </a:lnSpc>
            </a:pPr>
            <a:endParaRPr lang="zh-CN" altLang="en-US" sz="2400" dirty="0"/>
          </a:p>
          <a:p>
            <a:pPr>
              <a:lnSpc>
                <a:spcPct val="80000"/>
              </a:lnSpc>
            </a:pPr>
            <a:r>
              <a:rPr lang="en-US" altLang="zh-CN" sz="2400" dirty="0" err="1"/>
              <a:t>Sixteen­year­olds</a:t>
            </a:r>
            <a:r>
              <a:rPr lang="en-US" altLang="zh-CN" sz="2400" dirty="0"/>
              <a:t> should </a:t>
            </a:r>
            <a:r>
              <a:rPr lang="en-US" altLang="zh-CN" sz="2400" dirty="0">
                <a:solidFill>
                  <a:srgbClr val="CC0000"/>
                </a:solidFill>
              </a:rPr>
              <a:t>not be allowed to</a:t>
            </a:r>
            <a:r>
              <a:rPr lang="en-US" altLang="zh-CN" sz="2400" dirty="0"/>
              <a:t> work at night.</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bwMode="auto">
          <a:xfrm>
            <a:off x="381110" y="1143061"/>
            <a:ext cx="8229600" cy="388609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800" dirty="0"/>
              <a:t>3．他需要花点时间和朋友们一起度过。</a:t>
            </a:r>
          </a:p>
          <a:p>
            <a:pPr>
              <a:lnSpc>
                <a:spcPct val="80000"/>
              </a:lnSpc>
            </a:pPr>
            <a:endParaRPr lang="zh-CN" altLang="en-US" sz="2800" dirty="0"/>
          </a:p>
          <a:p>
            <a:pPr>
              <a:lnSpc>
                <a:spcPct val="80000"/>
              </a:lnSpc>
            </a:pPr>
            <a:r>
              <a:rPr lang="zh-CN" altLang="en-US" sz="2800" dirty="0"/>
              <a:t>He  </a:t>
            </a:r>
            <a:r>
              <a:rPr lang="zh-CN" altLang="en-US" sz="2800" dirty="0">
                <a:solidFill>
                  <a:srgbClr val="CC0000"/>
                </a:solidFill>
              </a:rPr>
              <a:t>needs to spend</a:t>
            </a:r>
            <a:r>
              <a:rPr lang="zh-CN" altLang="en-US" sz="2800" dirty="0"/>
              <a:t>   time with friends.</a:t>
            </a:r>
          </a:p>
          <a:p>
            <a:pPr>
              <a:lnSpc>
                <a:spcPct val="80000"/>
              </a:lnSpc>
            </a:pPr>
            <a:endParaRPr lang="zh-CN" altLang="en-US" sz="2800" dirty="0"/>
          </a:p>
          <a:p>
            <a:pPr>
              <a:lnSpc>
                <a:spcPct val="80000"/>
              </a:lnSpc>
            </a:pPr>
            <a:r>
              <a:rPr lang="zh-CN" altLang="en-US" sz="2800" dirty="0"/>
              <a:t>4．当我还是一个整夜哭闹的小宝宝时，妈妈会给我唱歌，陪伴在我身旁。</a:t>
            </a:r>
          </a:p>
          <a:p>
            <a:pPr>
              <a:lnSpc>
                <a:spcPct val="80000"/>
              </a:lnSpc>
            </a:pPr>
            <a:endParaRPr lang="zh-CN" altLang="en-US" sz="2800" dirty="0"/>
          </a:p>
          <a:p>
            <a:pPr>
              <a:lnSpc>
                <a:spcPct val="80000"/>
              </a:lnSpc>
            </a:pPr>
            <a:r>
              <a:rPr lang="zh-CN" altLang="en-US" sz="2800" dirty="0"/>
              <a:t>When I was a tiny baby  </a:t>
            </a:r>
            <a:r>
              <a:rPr lang="zh-CN" altLang="en-US" sz="2800" dirty="0">
                <a:solidFill>
                  <a:srgbClr val="CC0000"/>
                </a:solidFill>
              </a:rPr>
              <a:t>crying all night  </a:t>
            </a:r>
            <a:r>
              <a:rPr lang="zh-CN" altLang="en-US" sz="2800" dirty="0"/>
              <a:t>, my mom sang to me and stayed by my side.</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bwMode="auto">
          <a:xfrm>
            <a:off x="381000" y="1193801"/>
            <a:ext cx="8229600" cy="398775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en-US" altLang="zh-CN" sz="2400" dirty="0"/>
              <a:t>5</a:t>
            </a:r>
            <a:r>
              <a:rPr lang="zh-CN" altLang="en-US" sz="2400" dirty="0"/>
              <a:t>．当我又累又饿时，她给我东西吃，又给我温暖的怀抱入眠。</a:t>
            </a:r>
          </a:p>
          <a:p>
            <a:pPr>
              <a:lnSpc>
                <a:spcPct val="80000"/>
              </a:lnSpc>
            </a:pPr>
            <a:endParaRPr lang="zh-CN" altLang="en-US" sz="2400" dirty="0"/>
          </a:p>
          <a:p>
            <a:pPr>
              <a:lnSpc>
                <a:spcPct val="80000"/>
              </a:lnSpc>
            </a:pPr>
            <a:r>
              <a:rPr lang="en-US" altLang="zh-CN" sz="2400" dirty="0"/>
              <a:t>When I was tired and hungry, she gave me food and warm arms </a:t>
            </a:r>
            <a:r>
              <a:rPr lang="en-US" altLang="zh-CN" sz="2400" dirty="0">
                <a:solidFill>
                  <a:srgbClr val="CC0000"/>
                </a:solidFill>
              </a:rPr>
              <a:t>to sleep in</a:t>
            </a:r>
            <a:r>
              <a:rPr lang="zh-CN" altLang="en-US" sz="2400" dirty="0"/>
              <a:t>．</a:t>
            </a:r>
          </a:p>
          <a:p>
            <a:pPr>
              <a:lnSpc>
                <a:spcPct val="80000"/>
              </a:lnSpc>
            </a:pPr>
            <a:endParaRPr lang="zh-CN" altLang="en-US" sz="2400" dirty="0"/>
          </a:p>
          <a:p>
            <a:pPr>
              <a:lnSpc>
                <a:spcPct val="80000"/>
              </a:lnSpc>
            </a:pPr>
            <a:r>
              <a:rPr lang="en-US" altLang="zh-CN" sz="2400" dirty="0"/>
              <a:t>6</a:t>
            </a:r>
            <a:r>
              <a:rPr lang="zh-CN" altLang="en-US" sz="2400" dirty="0"/>
              <a:t>．青少年们通常认为应该允许他们尽可能多地按照他们所想的去实践他们的爱好。</a:t>
            </a:r>
          </a:p>
          <a:p>
            <a:pPr>
              <a:lnSpc>
                <a:spcPct val="80000"/>
              </a:lnSpc>
            </a:pPr>
            <a:endParaRPr lang="zh-CN" altLang="en-US" sz="2400" dirty="0"/>
          </a:p>
          <a:p>
            <a:pPr>
              <a:lnSpc>
                <a:spcPct val="80000"/>
              </a:lnSpc>
            </a:pPr>
            <a:r>
              <a:rPr lang="en-US" altLang="zh-CN" sz="2400" dirty="0">
                <a:sym typeface="Arial" panose="020B0604020202020204" pitchFamily="34" charset="0"/>
              </a:rPr>
              <a:t>Teenagers often think they should be allowed to practice their hobbies as </a:t>
            </a:r>
            <a:r>
              <a:rPr lang="en-US" altLang="zh-CN" sz="2400" dirty="0">
                <a:solidFill>
                  <a:srgbClr val="CC0000"/>
                </a:solidFill>
                <a:sym typeface="Arial" panose="020B0604020202020204" pitchFamily="34" charset="0"/>
              </a:rPr>
              <a:t>much as they want</a:t>
            </a:r>
            <a:r>
              <a:rPr lang="zh-CN" altLang="en-US" sz="2400" dirty="0">
                <a:latin typeface="Times New Roman" panose="02020603050405020304" pitchFamily="18" charset="0"/>
                <a:cs typeface="Times New Roman" panose="02020603050405020304" pitchFamily="18" charset="0"/>
              </a:rPr>
              <a:t>．</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bwMode="auto">
          <a:xfrm>
            <a:off x="381000" y="1193801"/>
            <a:ext cx="8229600" cy="307337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pPr>
            <a:r>
              <a:rPr lang="en-US" altLang="zh-CN" sz="2400" dirty="0"/>
              <a:t>7</a:t>
            </a:r>
            <a:r>
              <a:rPr lang="zh-CN" altLang="en-US" sz="2400" dirty="0"/>
              <a:t>．我们没有理由反对</a:t>
            </a:r>
            <a:r>
              <a:rPr lang="en-US" altLang="zh-CN" sz="2400" dirty="0"/>
              <a:t>(</a:t>
            </a:r>
            <a:r>
              <a:rPr lang="zh-CN" altLang="en-US" sz="2400" dirty="0"/>
              <a:t>他</a:t>
            </a:r>
            <a:r>
              <a:rPr lang="en-US" altLang="zh-CN" sz="2400" dirty="0"/>
              <a:t>)</a:t>
            </a:r>
            <a:r>
              <a:rPr lang="zh-CN" altLang="en-US" sz="2400" dirty="0"/>
              <a:t>跑步！</a:t>
            </a:r>
          </a:p>
          <a:p>
            <a:pPr>
              <a:lnSpc>
                <a:spcPct val="90000"/>
              </a:lnSpc>
            </a:pPr>
            <a:endParaRPr lang="zh-CN" altLang="en-US" sz="2400" dirty="0"/>
          </a:p>
          <a:p>
            <a:pPr>
              <a:lnSpc>
                <a:spcPct val="90000"/>
              </a:lnSpc>
            </a:pPr>
            <a:r>
              <a:rPr lang="en-US" altLang="zh-CN" sz="2400" dirty="0"/>
              <a:t>We </a:t>
            </a:r>
            <a:r>
              <a:rPr lang="en-US" altLang="zh-CN" sz="2400" dirty="0">
                <a:solidFill>
                  <a:srgbClr val="CC0000"/>
                </a:solidFill>
              </a:rPr>
              <a:t>have nothing against</a:t>
            </a:r>
            <a:r>
              <a:rPr lang="en-US" altLang="zh-CN" sz="2400" dirty="0"/>
              <a:t> running!</a:t>
            </a:r>
          </a:p>
          <a:p>
            <a:pPr>
              <a:lnSpc>
                <a:spcPct val="90000"/>
              </a:lnSpc>
            </a:pPr>
            <a:endParaRPr lang="en-US" altLang="zh-CN" sz="2400" dirty="0"/>
          </a:p>
          <a:p>
            <a:pPr>
              <a:lnSpc>
                <a:spcPct val="90000"/>
              </a:lnSpc>
            </a:pPr>
            <a:r>
              <a:rPr lang="en-US" altLang="zh-CN" sz="2400" dirty="0"/>
              <a:t>8</a:t>
            </a:r>
            <a:r>
              <a:rPr lang="zh-CN" altLang="en-US" sz="2400" dirty="0"/>
              <a:t>．只有那时我才有机会实现我的梦想。</a:t>
            </a:r>
          </a:p>
          <a:p>
            <a:pPr>
              <a:lnSpc>
                <a:spcPct val="90000"/>
              </a:lnSpc>
            </a:pPr>
            <a:endParaRPr lang="zh-CN" altLang="en-US" sz="2400" dirty="0"/>
          </a:p>
          <a:p>
            <a:pPr>
              <a:lnSpc>
                <a:spcPct val="90000"/>
              </a:lnSpc>
            </a:pPr>
            <a:r>
              <a:rPr lang="en-US" altLang="zh-CN" sz="2400" dirty="0"/>
              <a:t>Only then </a:t>
            </a:r>
            <a:r>
              <a:rPr lang="en-US" altLang="zh-CN" sz="2400" dirty="0">
                <a:solidFill>
                  <a:srgbClr val="CC0000"/>
                </a:solidFill>
              </a:rPr>
              <a:t>will I have </a:t>
            </a:r>
            <a:r>
              <a:rPr lang="en-US" altLang="zh-CN" sz="2400" dirty="0"/>
              <a:t>a chance to achieve my dream</a:t>
            </a:r>
            <a:r>
              <a:rPr lang="en-US" altLang="zh-CN" sz="2400" dirty="0" smtClean="0"/>
              <a:t>. </a:t>
            </a:r>
            <a:endParaRPr lang="en-US" altLang="zh-CN" sz="24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bwMode="auto">
          <a:xfrm>
            <a:off x="304912" y="1219258"/>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800" dirty="0"/>
              <a:t>◆单词过关</a:t>
            </a:r>
          </a:p>
          <a:p>
            <a:pPr>
              <a:lnSpc>
                <a:spcPct val="80000"/>
              </a:lnSpc>
            </a:pPr>
            <a:endParaRPr lang="zh-CN" altLang="en-US" sz="2800" dirty="0"/>
          </a:p>
          <a:p>
            <a:pPr>
              <a:lnSpc>
                <a:spcPct val="80000"/>
              </a:lnSpc>
            </a:pPr>
            <a:r>
              <a:rPr lang="zh-CN" altLang="en-US" sz="2800" dirty="0"/>
              <a:t>一、词义助记。</a:t>
            </a:r>
          </a:p>
          <a:p>
            <a:pPr>
              <a:lnSpc>
                <a:spcPct val="80000"/>
              </a:lnSpc>
            </a:pPr>
            <a:endParaRPr lang="zh-CN" altLang="en-US" sz="2800" dirty="0"/>
          </a:p>
          <a:p>
            <a:pPr>
              <a:lnSpc>
                <a:spcPct val="80000"/>
              </a:lnSpc>
            </a:pPr>
            <a:r>
              <a:rPr lang="zh-CN" altLang="en-US" sz="2800" dirty="0"/>
              <a:t>1．吸烟；烟　　　　        </a:t>
            </a:r>
            <a:r>
              <a:rPr lang="zh-CN" altLang="en-US" sz="2800" dirty="0" smtClean="0"/>
              <a:t> 2</a:t>
            </a:r>
            <a:r>
              <a:rPr lang="zh-CN" altLang="en-US" sz="2800" dirty="0"/>
              <a:t>.扎；穿透</a:t>
            </a:r>
          </a:p>
          <a:p>
            <a:pPr>
              <a:lnSpc>
                <a:spcPct val="80000"/>
              </a:lnSpc>
            </a:pPr>
            <a:endParaRPr lang="zh-CN" altLang="en-US" sz="2800" dirty="0"/>
          </a:p>
          <a:p>
            <a:pPr>
              <a:lnSpc>
                <a:spcPct val="80000"/>
              </a:lnSpc>
            </a:pPr>
            <a:r>
              <a:rPr lang="zh-CN" altLang="en-US" sz="2800" dirty="0"/>
              <a:t>3．耳环；耳饰                   </a:t>
            </a:r>
            <a:r>
              <a:rPr lang="zh-CN" altLang="en-US" sz="2800" dirty="0" smtClean="0"/>
              <a:t> </a:t>
            </a:r>
            <a:r>
              <a:rPr lang="zh-CN" altLang="en-US" sz="2800" dirty="0"/>
              <a:t>4.闪光灯；闪耀</a:t>
            </a:r>
          </a:p>
          <a:p>
            <a:pPr>
              <a:lnSpc>
                <a:spcPct val="80000"/>
              </a:lnSpc>
            </a:pPr>
            <a:endParaRPr lang="zh-CN" altLang="en-US" sz="2800" dirty="0"/>
          </a:p>
          <a:p>
            <a:pPr>
              <a:lnSpc>
                <a:spcPct val="80000"/>
              </a:lnSpc>
            </a:pPr>
            <a:r>
              <a:rPr lang="zh-CN" altLang="en-US" sz="2800" dirty="0"/>
              <a:t>5．哭；哭喊 </a:t>
            </a:r>
          </a:p>
        </p:txBody>
      </p:sp>
      <p:sp>
        <p:nvSpPr>
          <p:cNvPr id="5123" name="Text Box 3"/>
          <p:cNvSpPr txBox="1">
            <a:spLocks noChangeArrowheads="1"/>
          </p:cNvSpPr>
          <p:nvPr/>
        </p:nvSpPr>
        <p:spPr bwMode="auto">
          <a:xfrm>
            <a:off x="2890273" y="2821575"/>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a:solidFill>
                  <a:srgbClr val="CC0000"/>
                </a:solidFill>
              </a:rPr>
              <a:t>smoke</a:t>
            </a:r>
          </a:p>
        </p:txBody>
      </p:sp>
      <p:sp>
        <p:nvSpPr>
          <p:cNvPr id="5124" name="Text Box 4"/>
          <p:cNvSpPr txBox="1">
            <a:spLocks noChangeArrowheads="1"/>
          </p:cNvSpPr>
          <p:nvPr/>
        </p:nvSpPr>
        <p:spPr bwMode="auto">
          <a:xfrm>
            <a:off x="3193585" y="3735975"/>
            <a:ext cx="13997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solidFill>
                  <a:srgbClr val="CC0000"/>
                </a:solidFill>
              </a:rPr>
              <a:t>earring   </a:t>
            </a:r>
          </a:p>
        </p:txBody>
      </p:sp>
      <p:sp>
        <p:nvSpPr>
          <p:cNvPr id="5125" name="Text Box 5"/>
          <p:cNvSpPr txBox="1">
            <a:spLocks noChangeArrowheads="1"/>
          </p:cNvSpPr>
          <p:nvPr/>
        </p:nvSpPr>
        <p:spPr bwMode="auto">
          <a:xfrm>
            <a:off x="7620971" y="3735974"/>
            <a:ext cx="8354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flash</a:t>
            </a:r>
          </a:p>
        </p:txBody>
      </p:sp>
      <p:sp>
        <p:nvSpPr>
          <p:cNvPr id="5126" name="Text Box 6"/>
          <p:cNvSpPr txBox="1">
            <a:spLocks noChangeArrowheads="1"/>
          </p:cNvSpPr>
          <p:nvPr/>
        </p:nvSpPr>
        <p:spPr bwMode="auto">
          <a:xfrm>
            <a:off x="3044665" y="4751975"/>
            <a:ext cx="6799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cry </a:t>
            </a:r>
          </a:p>
        </p:txBody>
      </p:sp>
      <p:sp>
        <p:nvSpPr>
          <p:cNvPr id="5127" name="Text Box 7"/>
          <p:cNvSpPr txBox="1">
            <a:spLocks noChangeArrowheads="1"/>
          </p:cNvSpPr>
          <p:nvPr/>
        </p:nvSpPr>
        <p:spPr bwMode="auto">
          <a:xfrm>
            <a:off x="7010456" y="2821574"/>
            <a:ext cx="10246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pierce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slide(fromBottom)">
                                      <p:cBhvr>
                                        <p:cTn id="7" dur="500"/>
                                        <p:tgtEl>
                                          <p:spTgt spid="512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127"/>
                                        </p:tgtEl>
                                        <p:attrNameLst>
                                          <p:attrName>style.visibility</p:attrName>
                                        </p:attrNameLst>
                                      </p:cBhvr>
                                      <p:to>
                                        <p:strVal val="visible"/>
                                      </p:to>
                                    </p:set>
                                    <p:animEffect transition="in" filter="slide(fromBottom)">
                                      <p:cBhvr>
                                        <p:cTn id="10" dur="500"/>
                                        <p:tgtEl>
                                          <p:spTgt spid="5127"/>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slide(fromBottom)">
                                      <p:cBhvr>
                                        <p:cTn id="13" dur="500"/>
                                        <p:tgtEl>
                                          <p:spTgt spid="512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5125"/>
                                        </p:tgtEl>
                                        <p:attrNameLst>
                                          <p:attrName>style.visibility</p:attrName>
                                        </p:attrNameLst>
                                      </p:cBhvr>
                                      <p:to>
                                        <p:strVal val="visible"/>
                                      </p:to>
                                    </p:set>
                                    <p:animEffect transition="in" filter="slide(fromBottom)">
                                      <p:cBhvr>
                                        <p:cTn id="16" dur="500"/>
                                        <p:tgtEl>
                                          <p:spTgt spid="5125"/>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5126"/>
                                        </p:tgtEl>
                                        <p:attrNameLst>
                                          <p:attrName>style.visibility</p:attrName>
                                        </p:attrNameLst>
                                      </p:cBhvr>
                                      <p:to>
                                        <p:strVal val="visible"/>
                                      </p:to>
                                    </p:set>
                                    <p:animEffect transition="in" filter="slide(fromBottom)">
                                      <p:cBhvr>
                                        <p:cTn id="19"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0" autoUpdateAnimBg="0"/>
      <p:bldP spid="5124" grpId="0" bldLvl="0" autoUpdateAnimBg="0"/>
      <p:bldP spid="5125" grpId="0" bldLvl="0" autoUpdateAnimBg="0"/>
      <p:bldP spid="5126" grpId="0" bldLvl="0" autoUpdateAnimBg="0"/>
      <p:bldP spid="5127"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76318" y="1219258"/>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en-US" altLang="zh-CN" sz="2800" dirty="0"/>
              <a:t>6.</a:t>
            </a:r>
            <a:r>
              <a:rPr lang="zh-CN" altLang="en-US" sz="2800" dirty="0"/>
              <a:t>田野；场地</a:t>
            </a:r>
          </a:p>
          <a:p>
            <a:pPr>
              <a:lnSpc>
                <a:spcPct val="80000"/>
              </a:lnSpc>
            </a:pPr>
            <a:endParaRPr lang="zh-CN" altLang="en-US" sz="2800" dirty="0"/>
          </a:p>
          <a:p>
            <a:pPr>
              <a:lnSpc>
                <a:spcPct val="80000"/>
              </a:lnSpc>
            </a:pPr>
            <a:r>
              <a:rPr lang="en-US" altLang="zh-CN" sz="2800" dirty="0"/>
              <a:t>7</a:t>
            </a:r>
            <a:r>
              <a:rPr lang="zh-CN" altLang="en-US" sz="2800" dirty="0"/>
              <a:t>．拥抱；搂抱  </a:t>
            </a:r>
          </a:p>
          <a:p>
            <a:pPr>
              <a:lnSpc>
                <a:spcPct val="80000"/>
              </a:lnSpc>
            </a:pPr>
            <a:endParaRPr lang="zh-CN" altLang="en-US" sz="2800" dirty="0"/>
          </a:p>
          <a:p>
            <a:pPr>
              <a:lnSpc>
                <a:spcPct val="80000"/>
              </a:lnSpc>
            </a:pPr>
            <a:r>
              <a:rPr lang="en-US" altLang="zh-CN" sz="2800" dirty="0"/>
              <a:t>8.</a:t>
            </a:r>
            <a:r>
              <a:rPr lang="zh-CN" altLang="en-US" sz="2800" dirty="0"/>
              <a:t>举起；电梯</a:t>
            </a:r>
          </a:p>
          <a:p>
            <a:pPr>
              <a:lnSpc>
                <a:spcPct val="80000"/>
              </a:lnSpc>
            </a:pPr>
            <a:endParaRPr lang="zh-CN" altLang="en-US" sz="2800" dirty="0"/>
          </a:p>
          <a:p>
            <a:pPr>
              <a:lnSpc>
                <a:spcPct val="80000"/>
              </a:lnSpc>
            </a:pPr>
            <a:r>
              <a:rPr lang="en-US" altLang="zh-CN" sz="2800" dirty="0"/>
              <a:t>9</a:t>
            </a:r>
            <a:r>
              <a:rPr lang="zh-CN" altLang="en-US" sz="2800" dirty="0"/>
              <a:t>．支持</a:t>
            </a:r>
          </a:p>
          <a:p>
            <a:pPr>
              <a:lnSpc>
                <a:spcPct val="80000"/>
              </a:lnSpc>
            </a:pPr>
            <a:endParaRPr lang="zh-CN" altLang="en-US" sz="2800" dirty="0"/>
          </a:p>
          <a:p>
            <a:pPr>
              <a:lnSpc>
                <a:spcPct val="80000"/>
              </a:lnSpc>
            </a:pPr>
            <a:r>
              <a:rPr lang="en-US" altLang="zh-CN" sz="2800" dirty="0"/>
              <a:t>10</a:t>
            </a:r>
            <a:r>
              <a:rPr lang="zh-CN" altLang="en-US" sz="2800" dirty="0"/>
              <a:t>．</a:t>
            </a:r>
            <a:r>
              <a:rPr lang="en-US" altLang="zh-CN" sz="2800" dirty="0"/>
              <a:t>(13</a:t>
            </a:r>
            <a:r>
              <a:rPr lang="zh-CN" altLang="en-US" sz="2800" dirty="0"/>
              <a:t>至</a:t>
            </a:r>
            <a:r>
              <a:rPr lang="en-US" altLang="zh-CN" sz="2800" dirty="0"/>
              <a:t>19</a:t>
            </a:r>
            <a:r>
              <a:rPr lang="zh-CN" altLang="en-US" sz="2800" dirty="0"/>
              <a:t>岁之间的</a:t>
            </a:r>
            <a:r>
              <a:rPr lang="en-US" altLang="zh-CN" sz="2800" dirty="0"/>
              <a:t>)</a:t>
            </a:r>
            <a:r>
              <a:rPr lang="zh-CN" altLang="en-US" sz="2800" dirty="0"/>
              <a:t>青少</a:t>
            </a:r>
            <a:r>
              <a:rPr lang="zh-CN" altLang="en-US" sz="2800" dirty="0" smtClean="0"/>
              <a:t>年</a:t>
            </a:r>
            <a:endParaRPr lang="zh-CN" altLang="en-US" sz="2800" dirty="0"/>
          </a:p>
        </p:txBody>
      </p:sp>
      <p:sp>
        <p:nvSpPr>
          <p:cNvPr id="6147" name="Text Box 3"/>
          <p:cNvSpPr txBox="1">
            <a:spLocks noChangeArrowheads="1"/>
          </p:cNvSpPr>
          <p:nvPr/>
        </p:nvSpPr>
        <p:spPr bwMode="auto">
          <a:xfrm>
            <a:off x="2815612" y="1092200"/>
            <a:ext cx="750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field</a:t>
            </a:r>
          </a:p>
        </p:txBody>
      </p:sp>
      <p:sp>
        <p:nvSpPr>
          <p:cNvPr id="6148" name="Text Box 4"/>
          <p:cNvSpPr txBox="1">
            <a:spLocks noChangeArrowheads="1"/>
          </p:cNvSpPr>
          <p:nvPr/>
        </p:nvSpPr>
        <p:spPr bwMode="auto">
          <a:xfrm>
            <a:off x="3044460" y="2108200"/>
            <a:ext cx="6992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hug</a:t>
            </a:r>
          </a:p>
        </p:txBody>
      </p:sp>
      <p:sp>
        <p:nvSpPr>
          <p:cNvPr id="6149" name="Text Box 5"/>
          <p:cNvSpPr txBox="1">
            <a:spLocks noChangeArrowheads="1"/>
          </p:cNvSpPr>
          <p:nvPr/>
        </p:nvSpPr>
        <p:spPr bwMode="auto">
          <a:xfrm>
            <a:off x="2740661" y="302260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lift</a:t>
            </a:r>
          </a:p>
        </p:txBody>
      </p:sp>
      <p:sp>
        <p:nvSpPr>
          <p:cNvPr id="6150" name="Text Box 6"/>
          <p:cNvSpPr txBox="1">
            <a:spLocks noChangeArrowheads="1"/>
          </p:cNvSpPr>
          <p:nvPr/>
        </p:nvSpPr>
        <p:spPr bwMode="auto">
          <a:xfrm>
            <a:off x="2051380" y="4038600"/>
            <a:ext cx="12121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CC0000"/>
                </a:solidFill>
              </a:rPr>
              <a:t>support</a:t>
            </a:r>
          </a:p>
        </p:txBody>
      </p:sp>
      <p:sp>
        <p:nvSpPr>
          <p:cNvPr id="6151" name="Text Box 7"/>
          <p:cNvSpPr txBox="1">
            <a:spLocks noChangeArrowheads="1"/>
          </p:cNvSpPr>
          <p:nvPr/>
        </p:nvSpPr>
        <p:spPr bwMode="auto">
          <a:xfrm>
            <a:off x="5410178" y="4565650"/>
            <a:ext cx="784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a:solidFill>
                  <a:srgbClr val="CC0000"/>
                </a:solidFill>
              </a:rPr>
              <a:t>teen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slide(fromBottom)">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slide(fromBottom)">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slide(fromBottom)">
                                      <p:cBhvr>
                                        <p:cTn id="17" dur="500"/>
                                        <p:tgtEl>
                                          <p:spTgt spid="614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slide(fromBottom)">
                                      <p:cBhvr>
                                        <p:cTn id="22" dur="500"/>
                                        <p:tgtEl>
                                          <p:spTgt spid="615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slide(fromBottom)">
                                      <p:cBhvr>
                                        <p:cTn id="2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autoUpdateAnimBg="0"/>
      <p:bldP spid="6148" grpId="0" bldLvl="0" autoUpdateAnimBg="0"/>
      <p:bldP spid="6149" grpId="0" bldLvl="0" autoUpdateAnimBg="0"/>
      <p:bldP spid="6150" grpId="0" bldLvl="0" autoUpdateAnimBg="0"/>
      <p:bldP spid="6151"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228600" y="1066862"/>
            <a:ext cx="8915400" cy="5588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200" dirty="0"/>
              <a:t>二、词形转换。</a:t>
            </a:r>
          </a:p>
          <a:p>
            <a:pPr>
              <a:lnSpc>
                <a:spcPct val="80000"/>
              </a:lnSpc>
            </a:pPr>
            <a:endParaRPr lang="zh-CN" altLang="en-US" sz="2200" dirty="0"/>
          </a:p>
          <a:p>
            <a:pPr>
              <a:lnSpc>
                <a:spcPct val="80000"/>
              </a:lnSpc>
            </a:pPr>
            <a:r>
              <a:rPr lang="zh-CN" altLang="en-US" sz="2200" dirty="0"/>
              <a:t>1．safe(adj.)安全的；无危险的</a:t>
            </a:r>
            <a:r>
              <a:rPr lang="zh-CN" altLang="en-US" sz="2200" dirty="0" smtClean="0"/>
              <a:t>→</a:t>
            </a:r>
            <a:r>
              <a:rPr lang="en-US" altLang="zh-CN" sz="2400" dirty="0" smtClean="0">
                <a:solidFill>
                  <a:srgbClr val="CC0000"/>
                </a:solidFill>
              </a:rPr>
              <a:t>safety</a:t>
            </a:r>
            <a:r>
              <a:rPr lang="zh-CN" altLang="en-US" sz="2200" dirty="0" smtClean="0"/>
              <a:t>(</a:t>
            </a:r>
            <a:r>
              <a:rPr lang="zh-CN" altLang="en-US" sz="2200" dirty="0"/>
              <a:t>名词)</a:t>
            </a:r>
          </a:p>
          <a:p>
            <a:pPr>
              <a:lnSpc>
                <a:spcPct val="80000"/>
              </a:lnSpc>
            </a:pPr>
            <a:endParaRPr lang="zh-CN" altLang="en-US" sz="2200" dirty="0"/>
          </a:p>
          <a:p>
            <a:pPr>
              <a:lnSpc>
                <a:spcPct val="80000"/>
              </a:lnSpc>
            </a:pPr>
            <a:r>
              <a:rPr lang="zh-CN" altLang="en-US" sz="2200" dirty="0"/>
              <a:t>2．bad(adj.)糟糕的；坏的→</a:t>
            </a:r>
            <a:r>
              <a:rPr lang="zh-CN" altLang="en-US" sz="2200" dirty="0">
                <a:solidFill>
                  <a:srgbClr val="CC0000"/>
                </a:solidFill>
              </a:rPr>
              <a:t>badly</a:t>
            </a:r>
            <a:r>
              <a:rPr lang="zh-CN" altLang="en-US" sz="2200" dirty="0"/>
              <a:t>(副词)</a:t>
            </a:r>
          </a:p>
          <a:p>
            <a:pPr>
              <a:lnSpc>
                <a:spcPct val="80000"/>
              </a:lnSpc>
            </a:pPr>
            <a:endParaRPr lang="zh-CN" altLang="en-US" sz="2200" dirty="0"/>
          </a:p>
          <a:p>
            <a:pPr>
              <a:lnSpc>
                <a:spcPct val="80000"/>
              </a:lnSpc>
            </a:pPr>
            <a:r>
              <a:rPr lang="zh-CN" altLang="en-US" sz="2200" dirty="0"/>
              <a:t>3．regret(v.)感到遗憾；懊悔→</a:t>
            </a:r>
            <a:r>
              <a:rPr lang="zh-CN" altLang="en-US" sz="2200" dirty="0">
                <a:solidFill>
                  <a:srgbClr val="CC0000"/>
                </a:solidFill>
              </a:rPr>
              <a:t>regretting</a:t>
            </a:r>
            <a:r>
              <a:rPr lang="zh-CN" altLang="en-US" sz="2200" dirty="0"/>
              <a:t>(现在分词)→</a:t>
            </a:r>
          </a:p>
          <a:p>
            <a:pPr>
              <a:lnSpc>
                <a:spcPct val="80000"/>
              </a:lnSpc>
              <a:buFontTx/>
              <a:buNone/>
            </a:pPr>
            <a:r>
              <a:rPr lang="zh-CN" altLang="en-US" sz="2200" dirty="0">
                <a:solidFill>
                  <a:srgbClr val="CC0000"/>
                </a:solidFill>
              </a:rPr>
              <a:t>regretted</a:t>
            </a:r>
            <a:r>
              <a:rPr lang="zh-CN" altLang="en-US" sz="2200" dirty="0"/>
              <a:t>(过去分词)</a:t>
            </a:r>
          </a:p>
          <a:p>
            <a:pPr>
              <a:lnSpc>
                <a:spcPct val="80000"/>
              </a:lnSpc>
            </a:pPr>
            <a:endParaRPr lang="zh-CN" altLang="en-US" sz="2200" dirty="0"/>
          </a:p>
          <a:p>
            <a:pPr>
              <a:lnSpc>
                <a:spcPct val="80000"/>
              </a:lnSpc>
            </a:pPr>
            <a:r>
              <a:rPr lang="zh-CN" altLang="en-US" sz="2200" dirty="0"/>
              <a:t>4．education(n.)教育→</a:t>
            </a:r>
            <a:r>
              <a:rPr lang="zh-CN" altLang="en-US" sz="2200" dirty="0">
                <a:solidFill>
                  <a:srgbClr val="CC0000"/>
                </a:solidFill>
              </a:rPr>
              <a:t>educate</a:t>
            </a:r>
            <a:r>
              <a:rPr lang="zh-CN" altLang="en-US" sz="2200" dirty="0"/>
              <a:t>(动词)</a:t>
            </a:r>
          </a:p>
          <a:p>
            <a:pPr>
              <a:lnSpc>
                <a:spcPct val="80000"/>
              </a:lnSpc>
            </a:pPr>
            <a:endParaRPr lang="zh-CN" altLang="en-US" sz="2200" dirty="0"/>
          </a:p>
          <a:p>
            <a:pPr>
              <a:lnSpc>
                <a:spcPct val="80000"/>
              </a:lnSpc>
            </a:pPr>
            <a:r>
              <a:rPr lang="zh-CN" altLang="en-US" sz="2200" dirty="0"/>
              <a:t>5．choose(v.)挑选；选择→</a:t>
            </a:r>
            <a:r>
              <a:rPr lang="zh-CN" altLang="en-US" sz="2200" dirty="0">
                <a:solidFill>
                  <a:srgbClr val="CC0000"/>
                </a:solidFill>
              </a:rPr>
              <a:t>choice</a:t>
            </a:r>
            <a:r>
              <a:rPr lang="zh-CN" altLang="en-US" sz="2200" dirty="0"/>
              <a:t>(名词)</a:t>
            </a:r>
          </a:p>
        </p:txBody>
      </p:sp>
      <p:sp>
        <p:nvSpPr>
          <p:cNvPr id="7177" name="Rectangle 9"/>
          <p:cNvSpPr>
            <a:spLocks noChangeArrowheads="1"/>
          </p:cNvSpPr>
          <p:nvPr/>
        </p:nvSpPr>
        <p:spPr bwMode="auto">
          <a:xfrm flipH="1">
            <a:off x="4267200" y="5765800"/>
            <a:ext cx="838200" cy="609600"/>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bg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177"/>
                                        </p:tgtEl>
                                      </p:cBhvr>
                                    </p:animEffect>
                                    <p:set>
                                      <p:cBhvr>
                                        <p:cTn id="7" dur="1" fill="hold">
                                          <p:stCondLst>
                                            <p:cond delay="499"/>
                                          </p:stCondLst>
                                        </p:cTn>
                                        <p:tgtEl>
                                          <p:spTgt spid="71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ldLvl="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bwMode="auto">
          <a:xfrm>
            <a:off x="533506" y="355600"/>
            <a:ext cx="8229600" cy="49783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400" dirty="0"/>
              <a:t>◆                             词组过关</a:t>
            </a:r>
          </a:p>
          <a:p>
            <a:pPr>
              <a:lnSpc>
                <a:spcPct val="80000"/>
              </a:lnSpc>
            </a:pPr>
            <a:endParaRPr lang="zh-CN" altLang="en-US" sz="2400" dirty="0"/>
          </a:p>
          <a:p>
            <a:pPr>
              <a:lnSpc>
                <a:spcPct val="80000"/>
              </a:lnSpc>
            </a:pPr>
            <a:r>
              <a:rPr lang="zh-CN" altLang="en-US" sz="2400" dirty="0"/>
              <a:t>一、汉译英。</a:t>
            </a:r>
          </a:p>
          <a:p>
            <a:pPr>
              <a:lnSpc>
                <a:spcPct val="80000"/>
              </a:lnSpc>
            </a:pPr>
            <a:endParaRPr lang="zh-CN" altLang="en-US" sz="2400" dirty="0"/>
          </a:p>
          <a:p>
            <a:pPr>
              <a:lnSpc>
                <a:spcPct val="80000"/>
              </a:lnSpc>
            </a:pPr>
            <a:r>
              <a:rPr lang="zh-CN" altLang="en-US" sz="2400" dirty="0"/>
              <a:t>1．被允许做某事</a:t>
            </a:r>
            <a:r>
              <a:rPr lang="zh-CN" altLang="en-US" sz="2400" dirty="0">
                <a:solidFill>
                  <a:srgbClr val="CC0000"/>
                </a:solidFill>
              </a:rPr>
              <a:t>be allowed to do sth.</a:t>
            </a:r>
          </a:p>
          <a:p>
            <a:pPr>
              <a:lnSpc>
                <a:spcPct val="80000"/>
              </a:lnSpc>
            </a:pPr>
            <a:endParaRPr lang="zh-CN" altLang="en-US" sz="2400" dirty="0"/>
          </a:p>
          <a:p>
            <a:pPr>
              <a:lnSpc>
                <a:spcPct val="80000"/>
              </a:lnSpc>
            </a:pPr>
            <a:r>
              <a:rPr lang="zh-CN" altLang="en-US" sz="2400" dirty="0"/>
              <a:t>2．选择某人自己的衣服 </a:t>
            </a:r>
            <a:r>
              <a:rPr lang="zh-CN" altLang="en-US" sz="2400" dirty="0">
                <a:solidFill>
                  <a:srgbClr val="CC0000"/>
                </a:solidFill>
              </a:rPr>
              <a:t>choose one's own clothes</a:t>
            </a:r>
          </a:p>
          <a:p>
            <a:pPr>
              <a:lnSpc>
                <a:spcPct val="80000"/>
              </a:lnSpc>
            </a:pPr>
            <a:endParaRPr lang="zh-CN" altLang="en-US" sz="2400" dirty="0"/>
          </a:p>
          <a:p>
            <a:pPr>
              <a:lnSpc>
                <a:spcPct val="80000"/>
              </a:lnSpc>
            </a:pPr>
            <a:r>
              <a:rPr lang="zh-CN" altLang="en-US" sz="2400" dirty="0"/>
              <a:t>3．驾驶证</a:t>
            </a:r>
            <a:r>
              <a:rPr lang="zh-CN" altLang="en-US" sz="2400" dirty="0">
                <a:solidFill>
                  <a:srgbClr val="CC0000"/>
                </a:solidFill>
              </a:rPr>
              <a:t>driver's license</a:t>
            </a:r>
          </a:p>
          <a:p>
            <a:pPr>
              <a:lnSpc>
                <a:spcPct val="80000"/>
              </a:lnSpc>
            </a:pPr>
            <a:endParaRPr lang="zh-CN" altLang="en-US" sz="2400" dirty="0"/>
          </a:p>
          <a:p>
            <a:pPr>
              <a:lnSpc>
                <a:spcPct val="80000"/>
              </a:lnSpc>
            </a:pPr>
            <a:r>
              <a:rPr lang="zh-CN" altLang="en-US" sz="2400" dirty="0"/>
              <a:t>4．绝对不行；没门儿 </a:t>
            </a:r>
            <a:r>
              <a:rPr lang="zh-CN" altLang="en-US" sz="2400" dirty="0">
                <a:solidFill>
                  <a:srgbClr val="CC0000"/>
                </a:solidFill>
              </a:rPr>
              <a:t>no way</a:t>
            </a:r>
          </a:p>
          <a:p>
            <a:pPr>
              <a:lnSpc>
                <a:spcPct val="80000"/>
              </a:lnSpc>
            </a:pPr>
            <a:endParaRPr lang="zh-CN" altLang="en-US" sz="2400" dirty="0"/>
          </a:p>
          <a:p>
            <a:pPr>
              <a:lnSpc>
                <a:spcPct val="80000"/>
              </a:lnSpc>
            </a:pPr>
            <a:r>
              <a:rPr lang="zh-CN" altLang="en-US" sz="2400" dirty="0"/>
              <a:t>5．十六岁的孩子们  </a:t>
            </a:r>
            <a:r>
              <a:rPr lang="zh-CN" altLang="en-US" sz="2400" dirty="0">
                <a:solidFill>
                  <a:srgbClr val="CC0000"/>
                </a:solidFill>
              </a:rPr>
              <a:t>sixteen­year­olds</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pPr>
            <a:r>
              <a:rPr lang="en-US" altLang="zh-CN" sz="2400" dirty="0"/>
              <a:t>6</a:t>
            </a:r>
            <a:r>
              <a:rPr lang="zh-CN" altLang="en-US" sz="2400" dirty="0"/>
              <a:t>．做兼职工作</a:t>
            </a:r>
            <a:r>
              <a:rPr lang="en-US" altLang="zh-CN" sz="2400" dirty="0">
                <a:solidFill>
                  <a:srgbClr val="CC0000"/>
                </a:solidFill>
              </a:rPr>
              <a:t>have </a:t>
            </a:r>
            <a:r>
              <a:rPr lang="en-US" altLang="zh-CN" sz="2400" dirty="0" err="1">
                <a:solidFill>
                  <a:srgbClr val="CC0000"/>
                </a:solidFill>
              </a:rPr>
              <a:t>part­time</a:t>
            </a:r>
            <a:r>
              <a:rPr lang="en-US" altLang="zh-CN" sz="2400" dirty="0">
                <a:solidFill>
                  <a:srgbClr val="CC0000"/>
                </a:solidFill>
              </a:rPr>
              <a:t> jobs</a:t>
            </a:r>
          </a:p>
          <a:p>
            <a:pPr>
              <a:lnSpc>
                <a:spcPct val="90000"/>
              </a:lnSpc>
            </a:pPr>
            <a:endParaRPr lang="en-US" altLang="zh-CN" sz="2400" dirty="0"/>
          </a:p>
          <a:p>
            <a:pPr>
              <a:lnSpc>
                <a:spcPct val="90000"/>
              </a:lnSpc>
            </a:pPr>
            <a:r>
              <a:rPr lang="en-US" altLang="zh-CN" sz="2400" dirty="0"/>
              <a:t>7</a:t>
            </a:r>
            <a:r>
              <a:rPr lang="zh-CN" altLang="en-US" sz="2400" dirty="0"/>
              <a:t>．穿耳洞</a:t>
            </a:r>
            <a:r>
              <a:rPr lang="en-US" altLang="zh-CN" sz="2400" dirty="0">
                <a:solidFill>
                  <a:srgbClr val="CC0000"/>
                </a:solidFill>
              </a:rPr>
              <a:t>get one's ears pierced</a:t>
            </a:r>
          </a:p>
          <a:p>
            <a:pPr>
              <a:lnSpc>
                <a:spcPct val="90000"/>
              </a:lnSpc>
            </a:pPr>
            <a:endParaRPr lang="en-US" altLang="zh-CN" sz="2400" dirty="0"/>
          </a:p>
          <a:p>
            <a:pPr>
              <a:lnSpc>
                <a:spcPct val="90000"/>
              </a:lnSpc>
            </a:pPr>
            <a:r>
              <a:rPr lang="en-US" altLang="zh-CN" sz="2400" dirty="0"/>
              <a:t>8</a:t>
            </a:r>
            <a:r>
              <a:rPr lang="zh-CN" altLang="en-US" sz="2400" dirty="0"/>
              <a:t>．保护油画</a:t>
            </a:r>
            <a:r>
              <a:rPr lang="en-US" altLang="zh-CN" sz="2400" dirty="0">
                <a:solidFill>
                  <a:srgbClr val="CC0000"/>
                </a:solidFill>
              </a:rPr>
              <a:t>protect the paintings</a:t>
            </a:r>
          </a:p>
          <a:p>
            <a:pPr>
              <a:lnSpc>
                <a:spcPct val="90000"/>
              </a:lnSpc>
            </a:pPr>
            <a:endParaRPr lang="en-US" altLang="zh-CN" sz="2400" dirty="0"/>
          </a:p>
          <a:p>
            <a:pPr>
              <a:lnSpc>
                <a:spcPct val="90000"/>
              </a:lnSpc>
            </a:pPr>
            <a:r>
              <a:rPr lang="en-US" altLang="zh-CN" sz="2400" dirty="0"/>
              <a:t>9</a:t>
            </a:r>
            <a:r>
              <a:rPr lang="zh-CN" altLang="en-US" sz="2400" dirty="0"/>
              <a:t>．给某人唱歌</a:t>
            </a:r>
            <a:r>
              <a:rPr lang="en-US" altLang="zh-CN" sz="2400" dirty="0">
                <a:solidFill>
                  <a:srgbClr val="CC0000"/>
                </a:solidFill>
              </a:rPr>
              <a:t>sing to sb.</a:t>
            </a:r>
          </a:p>
          <a:p>
            <a:pPr>
              <a:lnSpc>
                <a:spcPct val="90000"/>
              </a:lnSpc>
            </a:pPr>
            <a:endParaRPr lang="en-US" altLang="zh-CN" sz="2400" dirty="0"/>
          </a:p>
          <a:p>
            <a:pPr>
              <a:lnSpc>
                <a:spcPct val="90000"/>
              </a:lnSpc>
            </a:pPr>
            <a:r>
              <a:rPr lang="en-US" altLang="zh-CN" sz="2400" dirty="0"/>
              <a:t>10</a:t>
            </a:r>
            <a:r>
              <a:rPr lang="zh-CN" altLang="en-US" sz="2400" dirty="0"/>
              <a:t>．避免某人接近；使某人远离</a:t>
            </a:r>
            <a:r>
              <a:rPr lang="en-US" altLang="zh-CN" sz="2400" dirty="0">
                <a:solidFill>
                  <a:srgbClr val="CC0000"/>
                </a:solidFill>
              </a:rPr>
              <a:t>keep sb. from</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pPr>
            <a:r>
              <a:rPr lang="en-US" altLang="zh-CN" sz="2400" dirty="0"/>
              <a:t>11</a:t>
            </a:r>
            <a:r>
              <a:rPr lang="zh-CN" altLang="en-US" sz="2400" dirty="0"/>
              <a:t>．回嘴；顶嘴</a:t>
            </a:r>
            <a:r>
              <a:rPr lang="en-US" altLang="zh-CN" sz="2400" dirty="0">
                <a:solidFill>
                  <a:srgbClr val="CC0000"/>
                </a:solidFill>
              </a:rPr>
              <a:t>talk back</a:t>
            </a:r>
          </a:p>
          <a:p>
            <a:pPr>
              <a:lnSpc>
                <a:spcPct val="90000"/>
              </a:lnSpc>
            </a:pPr>
            <a:endParaRPr lang="en-US" altLang="zh-CN" sz="2400" dirty="0"/>
          </a:p>
          <a:p>
            <a:pPr>
              <a:lnSpc>
                <a:spcPct val="90000"/>
              </a:lnSpc>
            </a:pPr>
            <a:r>
              <a:rPr lang="en-US" altLang="zh-CN" sz="2400" dirty="0"/>
              <a:t>12</a:t>
            </a:r>
            <a:r>
              <a:rPr lang="zh-CN" altLang="en-US" sz="2400" dirty="0"/>
              <a:t>．可怕的梦</a:t>
            </a:r>
            <a:r>
              <a:rPr lang="en-US" altLang="zh-CN" sz="2400" dirty="0">
                <a:solidFill>
                  <a:srgbClr val="CC0000"/>
                </a:solidFill>
              </a:rPr>
              <a:t>awful dreams</a:t>
            </a:r>
          </a:p>
          <a:p>
            <a:pPr>
              <a:lnSpc>
                <a:spcPct val="90000"/>
              </a:lnSpc>
            </a:pPr>
            <a:endParaRPr lang="en-US" altLang="zh-CN" sz="2400" dirty="0"/>
          </a:p>
          <a:p>
            <a:pPr>
              <a:lnSpc>
                <a:spcPct val="90000"/>
              </a:lnSpc>
            </a:pPr>
            <a:r>
              <a:rPr lang="en-US" altLang="zh-CN" sz="2400" dirty="0"/>
              <a:t>13</a:t>
            </a:r>
            <a:r>
              <a:rPr lang="zh-CN" altLang="en-US" sz="2400" dirty="0"/>
              <a:t>．和朋友出去</a:t>
            </a:r>
            <a:r>
              <a:rPr lang="en-US" altLang="zh-CN" sz="2400" dirty="0">
                <a:solidFill>
                  <a:srgbClr val="CC0000"/>
                </a:solidFill>
              </a:rPr>
              <a:t>go out with friends</a:t>
            </a:r>
          </a:p>
          <a:p>
            <a:pPr>
              <a:lnSpc>
                <a:spcPct val="90000"/>
              </a:lnSpc>
            </a:pPr>
            <a:endParaRPr lang="en-US" altLang="zh-CN" sz="2400" dirty="0"/>
          </a:p>
          <a:p>
            <a:pPr>
              <a:lnSpc>
                <a:spcPct val="90000"/>
              </a:lnSpc>
            </a:pPr>
            <a:r>
              <a:rPr lang="en-US" altLang="zh-CN" sz="2400" dirty="0"/>
              <a:t>14</a:t>
            </a:r>
            <a:r>
              <a:rPr lang="zh-CN" altLang="en-US" sz="2400" dirty="0"/>
              <a:t>．后悔做过某事</a:t>
            </a:r>
            <a:r>
              <a:rPr lang="en-US" altLang="zh-CN" sz="2400" dirty="0">
                <a:solidFill>
                  <a:srgbClr val="CC0000"/>
                </a:solidFill>
              </a:rPr>
              <a:t>regret doing </a:t>
            </a:r>
            <a:r>
              <a:rPr lang="en-US" altLang="zh-CN" sz="2400" dirty="0" err="1">
                <a:solidFill>
                  <a:srgbClr val="CC0000"/>
                </a:solidFill>
              </a:rPr>
              <a:t>sth</a:t>
            </a:r>
            <a:r>
              <a:rPr lang="en-US" altLang="zh-CN" sz="2400" dirty="0">
                <a:solidFill>
                  <a:srgbClr val="CC0000"/>
                </a:solidFill>
              </a:rPr>
              <a:t>.</a:t>
            </a:r>
          </a:p>
          <a:p>
            <a:pPr>
              <a:lnSpc>
                <a:spcPct val="90000"/>
              </a:lnSpc>
            </a:pPr>
            <a:endParaRPr lang="en-US" altLang="zh-CN" sz="2400" dirty="0"/>
          </a:p>
          <a:p>
            <a:pPr>
              <a:lnSpc>
                <a:spcPct val="90000"/>
              </a:lnSpc>
            </a:pPr>
            <a:r>
              <a:rPr lang="en-US" altLang="zh-CN" sz="2400" dirty="0"/>
              <a:t>15</a:t>
            </a:r>
            <a:r>
              <a:rPr lang="zh-CN" altLang="en-US" sz="2400" dirty="0"/>
              <a:t>．自己做决定</a:t>
            </a:r>
            <a:r>
              <a:rPr lang="en-US" altLang="zh-CN" sz="2400" dirty="0">
                <a:solidFill>
                  <a:srgbClr val="CC0000"/>
                </a:solidFill>
              </a:rPr>
              <a:t>make one's own decision(s)</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pPr>
            <a:r>
              <a:rPr lang="en-US" altLang="zh-CN" sz="2400" dirty="0"/>
              <a:t>16</a:t>
            </a:r>
            <a:r>
              <a:rPr lang="zh-CN" altLang="en-US" sz="2400" dirty="0"/>
              <a:t>．管理他们自己的生活</a:t>
            </a:r>
            <a:r>
              <a:rPr lang="en-US" altLang="zh-CN" sz="2400" dirty="0">
                <a:solidFill>
                  <a:srgbClr val="CC0000"/>
                </a:solidFill>
              </a:rPr>
              <a:t>manage their own lives</a:t>
            </a:r>
          </a:p>
          <a:p>
            <a:pPr>
              <a:lnSpc>
                <a:spcPct val="90000"/>
              </a:lnSpc>
            </a:pPr>
            <a:endParaRPr lang="en-US" altLang="zh-CN" sz="2400" dirty="0"/>
          </a:p>
          <a:p>
            <a:pPr>
              <a:lnSpc>
                <a:spcPct val="90000"/>
              </a:lnSpc>
            </a:pPr>
            <a:r>
              <a:rPr lang="en-US" altLang="zh-CN" sz="2400" dirty="0"/>
              <a:t>17</a:t>
            </a:r>
            <a:r>
              <a:rPr lang="zh-CN" altLang="en-US" sz="2400" dirty="0"/>
              <a:t>．对某人要求严格</a:t>
            </a:r>
            <a:r>
              <a:rPr lang="en-US" altLang="zh-CN" sz="2400" dirty="0">
                <a:solidFill>
                  <a:srgbClr val="CC0000"/>
                </a:solidFill>
              </a:rPr>
              <a:t>be strict with sb.</a:t>
            </a:r>
          </a:p>
          <a:p>
            <a:pPr>
              <a:lnSpc>
                <a:spcPct val="90000"/>
              </a:lnSpc>
            </a:pPr>
            <a:endParaRPr lang="en-US" altLang="zh-CN" sz="2400" dirty="0"/>
          </a:p>
          <a:p>
            <a:pPr>
              <a:lnSpc>
                <a:spcPct val="90000"/>
              </a:lnSpc>
            </a:pPr>
            <a:r>
              <a:rPr lang="en-US" altLang="zh-CN" sz="2400" dirty="0"/>
              <a:t>18</a:t>
            </a:r>
            <a:r>
              <a:rPr lang="zh-CN" altLang="en-US" sz="2400" dirty="0"/>
              <a:t>．挡</a:t>
            </a:r>
            <a:r>
              <a:rPr lang="en-US" altLang="zh-CN" sz="2400" dirty="0"/>
              <a:t>……</a:t>
            </a:r>
            <a:r>
              <a:rPr lang="zh-CN" altLang="en-US" sz="2400" dirty="0"/>
              <a:t>的路；妨碍</a:t>
            </a:r>
            <a:r>
              <a:rPr lang="en-US" altLang="zh-CN" sz="2400" dirty="0">
                <a:solidFill>
                  <a:srgbClr val="CC0000"/>
                </a:solidFill>
              </a:rPr>
              <a:t>get in the way of</a:t>
            </a:r>
          </a:p>
          <a:p>
            <a:pPr>
              <a:lnSpc>
                <a:spcPct val="90000"/>
              </a:lnSpc>
            </a:pPr>
            <a:endParaRPr lang="en-US" altLang="zh-CN" sz="2400" dirty="0"/>
          </a:p>
          <a:p>
            <a:pPr>
              <a:lnSpc>
                <a:spcPct val="90000"/>
              </a:lnSpc>
            </a:pPr>
            <a:r>
              <a:rPr lang="en-US" altLang="zh-CN" sz="2400" dirty="0"/>
              <a:t>19</a:t>
            </a:r>
            <a:r>
              <a:rPr lang="zh-CN" altLang="en-US" sz="2400" dirty="0"/>
              <a:t>．最终成为</a:t>
            </a:r>
            <a:r>
              <a:rPr lang="en-US" altLang="zh-CN" sz="2400" dirty="0">
                <a:solidFill>
                  <a:srgbClr val="CC0000"/>
                </a:solidFill>
              </a:rPr>
              <a:t>end up as</a:t>
            </a:r>
          </a:p>
          <a:p>
            <a:pPr>
              <a:lnSpc>
                <a:spcPct val="90000"/>
              </a:lnSpc>
            </a:pPr>
            <a:endParaRPr lang="en-US" altLang="zh-CN" sz="2400" dirty="0"/>
          </a:p>
          <a:p>
            <a:pPr>
              <a:lnSpc>
                <a:spcPct val="90000"/>
              </a:lnSpc>
            </a:pPr>
            <a:r>
              <a:rPr lang="en-US" altLang="zh-CN" sz="2400" dirty="0"/>
              <a:t>20</a:t>
            </a:r>
            <a:r>
              <a:rPr lang="zh-CN" altLang="en-US" sz="2400" dirty="0"/>
              <a:t>．实现某人的梦想</a:t>
            </a:r>
            <a:r>
              <a:rPr lang="en-US" altLang="zh-CN" sz="2400" dirty="0">
                <a:solidFill>
                  <a:srgbClr val="CC0000"/>
                </a:solidFill>
              </a:rPr>
              <a:t>achieve one's dream(s)</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auto">
          <a:xfrm>
            <a:off x="381000" y="1193801"/>
            <a:ext cx="8229600" cy="503343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pPr>
            <a:r>
              <a:rPr lang="zh-CN" altLang="en-US" sz="2400" dirty="0"/>
              <a:t>二、英译汉。</a:t>
            </a:r>
          </a:p>
          <a:p>
            <a:pPr>
              <a:lnSpc>
                <a:spcPct val="80000"/>
              </a:lnSpc>
            </a:pPr>
            <a:endParaRPr lang="zh-CN" altLang="en-US" sz="2400" dirty="0"/>
          </a:p>
          <a:p>
            <a:pPr>
              <a:lnSpc>
                <a:spcPct val="80000"/>
              </a:lnSpc>
            </a:pPr>
            <a:r>
              <a:rPr lang="en-US" altLang="zh-CN" sz="2400" dirty="0"/>
              <a:t>1</a:t>
            </a:r>
            <a:r>
              <a:rPr lang="zh-CN" altLang="en-US" sz="2400" dirty="0"/>
              <a:t>．</a:t>
            </a:r>
            <a:r>
              <a:rPr lang="en-US" altLang="zh-CN" sz="2400" dirty="0"/>
              <a:t>serious enough</a:t>
            </a:r>
            <a:r>
              <a:rPr lang="zh-CN" altLang="en-US" sz="2400" dirty="0">
                <a:solidFill>
                  <a:srgbClr val="CC0000"/>
                </a:solidFill>
              </a:rPr>
              <a:t>足够认真</a:t>
            </a:r>
          </a:p>
          <a:p>
            <a:pPr>
              <a:lnSpc>
                <a:spcPct val="80000"/>
              </a:lnSpc>
            </a:pPr>
            <a:endParaRPr lang="zh-CN" altLang="en-US" sz="2400" dirty="0"/>
          </a:p>
          <a:p>
            <a:pPr>
              <a:lnSpc>
                <a:spcPct val="80000"/>
              </a:lnSpc>
            </a:pPr>
            <a:r>
              <a:rPr lang="en-US" altLang="zh-CN" sz="2400" dirty="0"/>
              <a:t>2</a:t>
            </a:r>
            <a:r>
              <a:rPr lang="zh-CN" altLang="en-US" sz="2400" dirty="0"/>
              <a:t>．</a:t>
            </a:r>
            <a:r>
              <a:rPr lang="en-US" altLang="zh-CN" sz="2400" dirty="0"/>
              <a:t>cut one's hair</a:t>
            </a:r>
            <a:r>
              <a:rPr lang="zh-CN" altLang="en-US" sz="2400" dirty="0">
                <a:solidFill>
                  <a:srgbClr val="CC0000"/>
                </a:solidFill>
              </a:rPr>
              <a:t>理发</a:t>
            </a:r>
          </a:p>
          <a:p>
            <a:pPr>
              <a:lnSpc>
                <a:spcPct val="80000"/>
              </a:lnSpc>
            </a:pPr>
            <a:endParaRPr lang="zh-CN" altLang="en-US" sz="2400" dirty="0"/>
          </a:p>
          <a:p>
            <a:pPr>
              <a:lnSpc>
                <a:spcPct val="80000"/>
              </a:lnSpc>
            </a:pPr>
            <a:r>
              <a:rPr lang="en-US" altLang="zh-CN" sz="2400" dirty="0"/>
              <a:t>3</a:t>
            </a:r>
            <a:r>
              <a:rPr lang="zh-CN" altLang="en-US" sz="2400" dirty="0"/>
              <a:t>．</a:t>
            </a:r>
            <a:r>
              <a:rPr lang="en-US" altLang="zh-CN" sz="2400" dirty="0"/>
              <a:t>stay by one's side</a:t>
            </a:r>
            <a:r>
              <a:rPr lang="zh-CN" altLang="en-US" sz="2400" dirty="0">
                <a:solidFill>
                  <a:srgbClr val="CC0000"/>
                </a:solidFill>
              </a:rPr>
              <a:t>与某人待在一起；支持某人</a:t>
            </a:r>
          </a:p>
          <a:p>
            <a:pPr>
              <a:lnSpc>
                <a:spcPct val="80000"/>
              </a:lnSpc>
            </a:pPr>
            <a:endParaRPr lang="zh-CN" altLang="en-US" sz="2400" dirty="0"/>
          </a:p>
          <a:p>
            <a:pPr>
              <a:lnSpc>
                <a:spcPct val="80000"/>
              </a:lnSpc>
            </a:pPr>
            <a:r>
              <a:rPr lang="en-US" altLang="zh-CN" sz="2400" dirty="0"/>
              <a:t>4</a:t>
            </a:r>
            <a:r>
              <a:rPr lang="zh-CN" altLang="en-US" sz="2400" dirty="0"/>
              <a:t>．</a:t>
            </a:r>
            <a:r>
              <a:rPr lang="en-US" altLang="zh-CN" sz="2400" dirty="0"/>
              <a:t>run through</a:t>
            </a:r>
            <a:r>
              <a:rPr lang="zh-CN" altLang="en-US" sz="2400" dirty="0">
                <a:solidFill>
                  <a:srgbClr val="CC0000"/>
                </a:solidFill>
              </a:rPr>
              <a:t>跑过</a:t>
            </a:r>
          </a:p>
          <a:p>
            <a:pPr>
              <a:lnSpc>
                <a:spcPct val="80000"/>
              </a:lnSpc>
            </a:pPr>
            <a:endParaRPr lang="zh-CN" altLang="en-US" sz="2400"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747</Words>
  <Application>Microsoft Office PowerPoint</Application>
  <PresentationFormat>全屏显示(4:3)</PresentationFormat>
  <Paragraphs>150</Paragraphs>
  <Slides>17</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2015-03-09T07:57:00Z</dcterms:created>
  <dcterms:modified xsi:type="dcterms:W3CDTF">2023-01-17T03:27:28Z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EC2CC1AC55634C74A36925C357DDCD9A</vt:lpwstr>
  </property>
  <property fmtid="{A09F084E-AD41-489F-8076-AA5BE3082BCA}" pid="100">
    <vt:ui4>5</vt:ui4>
  </property>
  <property fmtid="{64440492-4C8B-11D1-8B70-080036B11A03}" pid="11">
    <vt:lpwstr>www.2ppt.com-爱PPT提供资源下载</vt:lpwstr>
  </property>
</Properties>
</file>