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695" r:id="rId2"/>
    <p:sldId id="750" r:id="rId3"/>
    <p:sldId id="751" r:id="rId4"/>
    <p:sldId id="752" r:id="rId5"/>
    <p:sldId id="769" r:id="rId6"/>
    <p:sldId id="770" r:id="rId7"/>
    <p:sldId id="757" r:id="rId8"/>
    <p:sldId id="755" r:id="rId9"/>
    <p:sldId id="754" r:id="rId10"/>
    <p:sldId id="760" r:id="rId11"/>
    <p:sldId id="756" r:id="rId12"/>
    <p:sldId id="759" r:id="rId13"/>
    <p:sldId id="761" r:id="rId14"/>
    <p:sldId id="762" r:id="rId15"/>
    <p:sldId id="763" r:id="rId16"/>
    <p:sldId id="764" r:id="rId17"/>
    <p:sldId id="765" r:id="rId18"/>
    <p:sldId id="768" r:id="rId19"/>
    <p:sldId id="753" r:id="rId20"/>
    <p:sldId id="709" r:id="rId21"/>
    <p:sldId id="771" r:id="rId22"/>
    <p:sldId id="772" r:id="rId23"/>
    <p:sldId id="777" r:id="rId24"/>
    <p:sldId id="778" r:id="rId25"/>
    <p:sldId id="780" r:id="rId26"/>
    <p:sldId id="713" r:id="rId27"/>
    <p:sldId id="773" r:id="rId28"/>
    <p:sldId id="779" r:id="rId29"/>
    <p:sldId id="775" r:id="rId30"/>
    <p:sldId id="776" r:id="rId31"/>
    <p:sldId id="727" r:id="rId32"/>
    <p:sldId id="728" r:id="rId33"/>
    <p:sldId id="729" r:id="rId34"/>
    <p:sldId id="730" r:id="rId35"/>
    <p:sldId id="731" r:id="rId36"/>
    <p:sldId id="700" r:id="rId37"/>
    <p:sldId id="749" r:id="rId38"/>
    <p:sldId id="732" r:id="rId39"/>
  </p:sldIdLst>
  <p:sldSz cx="9144000" cy="6858000" type="screen4x3"/>
  <p:notesSz cx="6858000" cy="9144000"/>
  <p:defaultTextStyle>
    <a:defPPr>
      <a:defRPr lang="zh-CN"/>
    </a:defPPr>
    <a:lvl1pPr marL="0" lvl="0"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5pPr>
    <a:lvl6pPr marL="2286000" lvl="5"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6pPr>
    <a:lvl7pPr marL="2743200" lvl="6"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7pPr>
    <a:lvl8pPr marL="3200400" lvl="7"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8pPr>
    <a:lvl9pPr marL="3657600" lvl="8" indent="0" algn="ctr" defTabSz="914400" rtl="0" eaLnBrk="1" fontAlgn="base" latinLnBrk="0" hangingPunct="1">
      <a:lnSpc>
        <a:spcPct val="100000"/>
      </a:lnSpc>
      <a:spcBef>
        <a:spcPct val="0"/>
      </a:spcBef>
      <a:spcAft>
        <a:spcPct val="0"/>
      </a:spcAft>
      <a:buNone/>
      <a:defRPr sz="3600" b="1" i="0" u="none" kern="1200" baseline="0">
        <a:solidFill>
          <a:schemeClr val="tx1"/>
        </a:solidFill>
        <a:latin typeface="Arial" panose="020B0604020202020204" pitchFamily="34" charset="0"/>
        <a:ea typeface="楷体_GB2312" pitchFamily="49" charset="-122"/>
        <a:cs typeface="+mn-cs"/>
      </a:defRPr>
    </a:lvl9pPr>
  </p:defaultTextStyle>
  <p:extLst>
    <p:ext uri="{EFAFB233-063F-42B5-8137-9DF3F51BA10A}">
      <p15:sldGuideLst xmlns:p15="http://schemas.microsoft.com/office/powerpoint/2012/main">
        <p15:guide id="1" orient="horz" pos="935">
          <p15:clr>
            <a:srgbClr val="A4A3A4"/>
          </p15:clr>
        </p15:guide>
        <p15:guide id="2" pos="6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9900"/>
    <a:srgbClr val="FF3300"/>
    <a:srgbClr val="FFFF00"/>
    <a:srgbClr val="CCCC00"/>
    <a:srgbClr val="FF99CC"/>
    <a:srgbClr val="9933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9"/>
    <p:restoredTop sz="91202"/>
  </p:normalViewPr>
  <p:slideViewPr>
    <p:cSldViewPr snapToGrid="0" showGuides="1">
      <p:cViewPr>
        <p:scale>
          <a:sx n="107" d="100"/>
          <a:sy n="107" d="100"/>
        </p:scale>
        <p:origin x="-294" y="-108"/>
      </p:cViewPr>
      <p:guideLst>
        <p:guide orient="horz" pos="935"/>
        <p:guide pos="65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4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32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74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574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4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en-US" altLang="zh-CN" sz="1200" b="0" dirty="0">
                <a:ea typeface="宋体" panose="02010600030101010101" pitchFamily="2" charset="-122"/>
              </a:rPr>
              <a:t>‹#›</a:t>
            </a:fld>
            <a:endParaRPr lang="en-US" altLang="zh-CN"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b="0" dirty="0">
                <a:ea typeface="宋体" panose="02010600030101010101" pitchFamily="2" charset="-122"/>
              </a:rPr>
              <a:t>4</a:t>
            </a:fld>
            <a:endParaRPr lang="en-US" altLang="zh-CN" sz="1200" b="0" dirty="0">
              <a:ea typeface="宋体" panose="02010600030101010101" pitchFamily="2" charset="-122"/>
            </a:endParaRPr>
          </a:p>
        </p:txBody>
      </p:sp>
      <p:sp>
        <p:nvSpPr>
          <p:cNvPr id="57347" name="Rectangle 2"/>
          <p:cNvSpPr>
            <a:spLocks noGrp="1" noRot="1" noChangeAspect="1" noTextEdit="1"/>
          </p:cNvSpPr>
          <p:nvPr>
            <p:ph type="sldImg"/>
          </p:nvPr>
        </p:nvSpPr>
        <p:spPr>
          <a:ln/>
        </p:spPr>
      </p:sp>
      <p:sp>
        <p:nvSpPr>
          <p:cNvPr id="57348"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b="0" dirty="0">
                <a:ea typeface="宋体" panose="02010600030101010101" pitchFamily="2" charset="-122"/>
              </a:rPr>
              <a:t>19</a:t>
            </a:fld>
            <a:endParaRPr lang="en-US" altLang="zh-CN" sz="1200" b="0" dirty="0">
              <a:ea typeface="宋体" panose="02010600030101010101" pitchFamily="2" charset="-122"/>
            </a:endParaRPr>
          </a:p>
        </p:txBody>
      </p:sp>
      <p:sp>
        <p:nvSpPr>
          <p:cNvPr id="58371" name="Rectangle 2"/>
          <p:cNvSpPr>
            <a:spLocks noGrp="1" noRot="1" noChangeAspect="1" noTextEdit="1"/>
          </p:cNvSpPr>
          <p:nvPr>
            <p:ph type="sldImg"/>
          </p:nvPr>
        </p:nvSpPr>
        <p:spPr>
          <a:ln/>
        </p:spPr>
      </p:sp>
      <p:sp>
        <p:nvSpPr>
          <p:cNvPr id="58372"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b="0" dirty="0">
                <a:ea typeface="宋体" panose="02010600030101010101" pitchFamily="2" charset="-122"/>
              </a:rPr>
              <a:t>20</a:t>
            </a:fld>
            <a:endParaRPr lang="en-US" altLang="zh-CN" sz="1200" b="0" dirty="0">
              <a:ea typeface="宋体" panose="02010600030101010101" pitchFamily="2" charset="-122"/>
            </a:endParaRPr>
          </a:p>
        </p:txBody>
      </p:sp>
      <p:sp>
        <p:nvSpPr>
          <p:cNvPr id="59395" name="Rectangle 2"/>
          <p:cNvSpPr>
            <a:spLocks noGrp="1" noRot="1" noChangeAspect="1" noTextEdit="1"/>
          </p:cNvSpPr>
          <p:nvPr>
            <p:ph type="sldImg"/>
          </p:nvPr>
        </p:nvSpPr>
        <p:spPr>
          <a:ln/>
        </p:spPr>
      </p:sp>
      <p:sp>
        <p:nvSpPr>
          <p:cNvPr id="59396"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b="0" dirty="0">
                <a:ea typeface="宋体" panose="02010600030101010101" pitchFamily="2" charset="-122"/>
              </a:rPr>
              <a:t>26</a:t>
            </a:fld>
            <a:endParaRPr lang="en-US" altLang="zh-CN" sz="1200" b="0" dirty="0">
              <a:ea typeface="宋体" panose="02010600030101010101" pitchFamily="2" charset="-122"/>
            </a:endParaRPr>
          </a:p>
        </p:txBody>
      </p:sp>
      <p:sp>
        <p:nvSpPr>
          <p:cNvPr id="60419" name="Rectangle 2"/>
          <p:cNvSpPr>
            <a:spLocks noGrp="1" noRot="1" noChangeAspect="1" noTextEdit="1"/>
          </p:cNvSpPr>
          <p:nvPr>
            <p:ph type="sldImg"/>
          </p:nvPr>
        </p:nvSpPr>
        <p:spPr>
          <a:ln/>
        </p:spPr>
      </p:sp>
      <p:sp>
        <p:nvSpPr>
          <p:cNvPr id="60420"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b="0" dirty="0">
                <a:ea typeface="宋体" panose="02010600030101010101" pitchFamily="2" charset="-122"/>
              </a:rPr>
              <a:t>27</a:t>
            </a:fld>
            <a:endParaRPr lang="en-US" altLang="zh-CN" sz="1200" b="0" dirty="0">
              <a:ea typeface="宋体" panose="02010600030101010101" pitchFamily="2" charset="-122"/>
            </a:endParaRPr>
          </a:p>
        </p:txBody>
      </p:sp>
      <p:sp>
        <p:nvSpPr>
          <p:cNvPr id="61443" name="Rectangle 2"/>
          <p:cNvSpPr>
            <a:spLocks noGrp="1" noRot="1" noChangeAspect="1" noTextEdit="1"/>
          </p:cNvSpPr>
          <p:nvPr>
            <p:ph type="sldImg"/>
          </p:nvPr>
        </p:nvSpPr>
        <p:spPr>
          <a:ln/>
        </p:spPr>
      </p:sp>
      <p:sp>
        <p:nvSpPr>
          <p:cNvPr id="61444"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C8FBAED-2022-4267-A684-3B318FEC9F02}"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2F6978E-01EA-4F6A-805A-FB1E8D91F7AB}"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C240D3-05B1-43B0-9A79-23EA22935B85}"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788E33D-5749-4CD0-B0C5-4DDA882F9414}"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834FE6-0B8B-46AB-8244-818393B9FB82}"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7B63517-4BA7-44BA-9837-FEDAC216BF48}"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39EFDA6-A270-4E94-9977-655476817D7C}"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8"/>
          <p:cNvSpPr>
            <a:spLocks noGrp="1"/>
          </p:cNvSpPr>
          <p:nvPr>
            <p:ph type="sldNum" sz="quarter" idx="1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B0C5CF4-CDDB-42EF-8F6F-D539B782B16E}"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9682986-DB51-4690-AE6B-CFCC832F322B}"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CEA4CA3-49BC-47C4-8A24-EEBD82B00EE0}"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CEB8742-D20F-47AF-B223-1691DC438F22}"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rPr>
              <a:t>2023-01-17</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8" name="页脚占位符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b="1">
                <a:latin typeface="Arial" panose="020B0604020202020204" pitchFamily="34" charset="0"/>
                <a:ea typeface="华文彩云" panose="020108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彩云" panose="02010800040101010101" pitchFamily="2" charset="-122"/>
              <a:cs typeface="+mn-cs"/>
            </a:endParaRPr>
          </a:p>
        </p:txBody>
      </p:sp>
      <p:sp>
        <p:nvSpPr>
          <p:cNvPr id="9" name="灯片编号占位符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ea typeface="华文彩云" panose="02010800040101010101" pitchFamily="2" charset="-122"/>
              </a:rPr>
              <a:t>‹#›</a:t>
            </a:fld>
            <a:endParaRPr lang="zh-CN" altLang="en-US" dirty="0">
              <a:ea typeface="华文彩云" panose="0201080004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C474FB-BD9F-4AD8-9F2E-36A0E7A54497}"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2023-01-17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srgbClr val="898989"/>
                </a:solidFill>
                <a:latin typeface="Calibri" panose="020F0502020204030204" pitchFamily="34" charset="0"/>
                <a:ea typeface="宋体" panose="02010600030101010101" pitchFamily="2" charset="-122"/>
              </a:defRPr>
            </a:lvl1pPr>
          </a:lstStyle>
          <a:p>
            <a:pPr lvl="0" eaLnBrk="1" hangingPunct="1">
              <a:buNone/>
            </a:pPr>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rawsimg"/>
          <p:cNvPicPr>
            <a:picLocks noChangeAspect="1"/>
          </p:cNvPicPr>
          <p:nvPr/>
        </p:nvPicPr>
        <p:blipFill>
          <a:blip r:embed="rId2">
            <a:clrChange>
              <a:clrFrom>
                <a:srgbClr val="FFFFFF"/>
              </a:clrFrom>
              <a:clrTo>
                <a:srgbClr val="FFFFFF">
                  <a:alpha val="0"/>
                </a:srgbClr>
              </a:clrTo>
            </a:clrChange>
          </a:blip>
          <a:stretch>
            <a:fillRect/>
          </a:stretch>
        </p:blipFill>
        <p:spPr>
          <a:xfrm rot="-550641">
            <a:off x="3133725" y="2560638"/>
            <a:ext cx="3257550" cy="3314700"/>
          </a:xfrm>
          <a:prstGeom prst="rect">
            <a:avLst/>
          </a:prstGeom>
          <a:noFill/>
          <a:ln w="9525">
            <a:noFill/>
          </a:ln>
        </p:spPr>
      </p:pic>
      <p:sp>
        <p:nvSpPr>
          <p:cNvPr id="659460" name="Text Box 4"/>
          <p:cNvSpPr txBox="1">
            <a:spLocks noChangeArrowheads="1"/>
          </p:cNvSpPr>
          <p:nvPr/>
        </p:nvSpPr>
        <p:spPr bwMode="auto">
          <a:xfrm>
            <a:off x="1811046" y="447994"/>
            <a:ext cx="5749346" cy="2218172"/>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0000" tIns="46800" rIns="90000" bIns="4680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a:buClrTx/>
              <a:buSzTx/>
              <a:buFontTx/>
              <a:buNone/>
              <a:defRPr/>
            </a:pPr>
            <a:r>
              <a:rPr kumimoji="0" lang="zh-CN" altLang="en-US" sz="13800" kern="1200" cap="none" spc="50" normalizeH="0" baseline="0" noProof="0" dirty="0" smtClean="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华文新魏" panose="02010800040101010101" pitchFamily="2" charset="-122"/>
                <a:cs typeface="+mn-cs"/>
              </a:rPr>
              <a:t>比例尺</a:t>
            </a:r>
          </a:p>
        </p:txBody>
      </p:sp>
      <p:sp>
        <p:nvSpPr>
          <p:cNvPr id="7" name="矩形 6"/>
          <p:cNvSpPr/>
          <p:nvPr/>
        </p:nvSpPr>
        <p:spPr>
          <a:xfrm>
            <a:off x="3372536" y="6115050"/>
            <a:ext cx="2779928" cy="430887"/>
          </a:xfrm>
          <a:prstGeom prst="rect">
            <a:avLst/>
          </a:prstGeom>
        </p:spPr>
        <p:txBody>
          <a:bodyPr wrap="none">
            <a:spAutoFit/>
          </a:bodyPr>
          <a:lstStyle/>
          <a:p>
            <a:pPr marL="342900" marR="0" lvl="0" indent="-342900" algn="ctr" defTabSz="914400" rtl="0" eaLnBrk="1" fontAlgn="base" latinLnBrk="0" hangingPunct="1">
              <a:lnSpc>
                <a:spcPct val="110000"/>
              </a:lnSpc>
              <a:spcBef>
                <a:spcPct val="0"/>
              </a:spcBef>
              <a:spcAft>
                <a:spcPct val="0"/>
              </a:spcAft>
              <a:buClrTx/>
              <a:buSzTx/>
              <a:buFontTx/>
              <a:buNone/>
              <a:defRPr/>
            </a:pPr>
            <a:r>
              <a:rPr lang="en-US" altLang="zh-CN" sz="2000" kern="0" noProof="0" smtClean="0">
                <a:ln>
                  <a:noFill/>
                </a:ln>
                <a:solidFill>
                  <a:srgbClr val="000000"/>
                </a:solidFill>
                <a:effectLst/>
                <a:uLnTx/>
                <a:uFillTx/>
                <a:latin typeface="微软雅黑" panose="020B0503020204020204" pitchFamily="34" charset="-122"/>
                <a:ea typeface="微软雅黑" panose="020B0503020204020204" pitchFamily="34" charset="-122"/>
                <a:sym typeface="+mn-ea"/>
              </a:rPr>
              <a:t>WWW.PPT818.COM</a:t>
            </a:r>
            <a:endParaRPr kumimoji="0"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9460"/>
                                        </p:tgtEl>
                                        <p:attrNameLst>
                                          <p:attrName>style.visibility</p:attrName>
                                        </p:attrNameLst>
                                      </p:cBhvr>
                                      <p:to>
                                        <p:strVal val="visible"/>
                                      </p:to>
                                    </p:set>
                                    <p:animEffect transition="in" filter="diamond(in)">
                                      <p:cBhvr>
                                        <p:cTn id="7" dur="2000"/>
                                        <p:tgtEl>
                                          <p:spTgt spid="65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ctrTitle"/>
          </p:nvPr>
        </p:nvSpPr>
        <p:spPr>
          <a:xfrm>
            <a:off x="685800" y="2286000"/>
            <a:ext cx="7772400" cy="1143000"/>
          </a:xfrm>
          <a:ln/>
        </p:spPr>
        <p:txBody>
          <a:bodyPr vert="horz" wrap="square" lIns="91440" tIns="45720" rIns="91440" bIns="45720" anchor="ctr" anchorCtr="0"/>
          <a:lstStyle/>
          <a:p>
            <a:pPr eaLnBrk="1" hangingPunct="1">
              <a:buClrTx/>
              <a:buSzTx/>
              <a:buFontTx/>
            </a:pPr>
            <a:endParaRPr lang="zh-CN" altLang="zh-CN" dirty="0"/>
          </a:p>
        </p:txBody>
      </p:sp>
      <p:sp>
        <p:nvSpPr>
          <p:cNvPr id="25603" name="Rectangle 3"/>
          <p:cNvSpPr>
            <a:spLocks noGrp="1"/>
          </p:cNvSpPr>
          <p:nvPr>
            <p:ph type="subTitle" idx="1"/>
          </p:nvPr>
        </p:nvSpPr>
        <p:spPr>
          <a:ln/>
        </p:spPr>
        <p:txBody>
          <a:bodyPr vert="horz" wrap="square" lIns="91440" tIns="45720" rIns="91440" bIns="45720" anchor="t" anchorCtr="0"/>
          <a:lstStyle/>
          <a:p>
            <a:pPr eaLnBrk="1" hangingPunct="1">
              <a:buClrTx/>
              <a:buSzTx/>
              <a:buFontTx/>
            </a:pPr>
            <a:endParaRPr lang="zh-CN" altLang="zh-CN" dirty="0">
              <a:latin typeface="+mn-lt"/>
              <a:ea typeface="+mn-ea"/>
              <a:cs typeface="+mn-cs"/>
            </a:endParaRPr>
          </a:p>
        </p:txBody>
      </p:sp>
      <p:pic>
        <p:nvPicPr>
          <p:cNvPr id="25604" name="Picture 4" descr="未命名"/>
          <p:cNvPicPr>
            <a:picLocks noChangeAspect="1"/>
          </p:cNvPicPr>
          <p:nvPr/>
        </p:nvPicPr>
        <p:blipFill>
          <a:blip r:embed="rId2"/>
          <a:stretch>
            <a:fillRect/>
          </a:stretch>
        </p:blipFill>
        <p:spPr>
          <a:xfrm>
            <a:off x="0" y="-457200"/>
            <a:ext cx="9534525" cy="7886700"/>
          </a:xfrm>
          <a:prstGeom prst="rect">
            <a:avLst/>
          </a:prstGeom>
          <a:noFill/>
          <a:ln w="9525">
            <a:noFill/>
          </a:ln>
        </p:spPr>
      </p:pic>
      <p:sp>
        <p:nvSpPr>
          <p:cNvPr id="25605" name="Oval 5"/>
          <p:cNvSpPr/>
          <p:nvPr/>
        </p:nvSpPr>
        <p:spPr>
          <a:xfrm>
            <a:off x="8001000" y="2590800"/>
            <a:ext cx="762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25606" name="Text Box 6"/>
          <p:cNvSpPr txBox="1"/>
          <p:nvPr/>
        </p:nvSpPr>
        <p:spPr>
          <a:xfrm>
            <a:off x="8001000" y="2590800"/>
            <a:ext cx="609600" cy="244475"/>
          </a:xfrm>
          <a:prstGeom prst="rect">
            <a:avLst/>
          </a:prstGeom>
          <a:noFill/>
          <a:ln w="9525">
            <a:noFill/>
          </a:ln>
        </p:spPr>
        <p:txBody>
          <a:bodyPr>
            <a:spAutoFit/>
          </a:bodyPr>
          <a:lstStyle/>
          <a:p>
            <a:pPr algn="l">
              <a:spcBef>
                <a:spcPct val="50000"/>
              </a:spcBef>
            </a:pPr>
            <a:r>
              <a:rPr lang="zh-CN" altLang="en-US" sz="1000" dirty="0">
                <a:latin typeface="Times New Roman" panose="02020603050405020304" charset="0"/>
                <a:ea typeface="宋体" panose="02010600030101010101" pitchFamily="2" charset="-122"/>
              </a:rPr>
              <a:t>大连</a:t>
            </a:r>
          </a:p>
        </p:txBody>
      </p:sp>
      <p:sp>
        <p:nvSpPr>
          <p:cNvPr id="25607" name="Text Box 9"/>
          <p:cNvSpPr txBox="1"/>
          <p:nvPr/>
        </p:nvSpPr>
        <p:spPr>
          <a:xfrm>
            <a:off x="0" y="5918200"/>
            <a:ext cx="2971800" cy="579438"/>
          </a:xfrm>
          <a:prstGeom prst="rect">
            <a:avLst/>
          </a:prstGeom>
          <a:noFill/>
          <a:ln w="9525">
            <a:noFill/>
          </a:ln>
        </p:spPr>
        <p:txBody>
          <a:bodyPr>
            <a:spAutoFit/>
          </a:bodyPr>
          <a:lstStyle/>
          <a:p>
            <a:pPr algn="l">
              <a:spcBef>
                <a:spcPct val="50000"/>
              </a:spcBef>
            </a:pPr>
            <a:r>
              <a:rPr lang="zh-CN" altLang="en-US" sz="3200" dirty="0">
                <a:latin typeface="Times New Roman" panose="02020603050405020304" charset="0"/>
                <a:ea typeface="宋体" panose="02010600030101010101" pitchFamily="2" charset="-122"/>
              </a:rPr>
              <a:t>比例尺</a:t>
            </a:r>
          </a:p>
        </p:txBody>
      </p:sp>
      <p:grpSp>
        <p:nvGrpSpPr>
          <p:cNvPr id="25608" name="Group 10"/>
          <p:cNvGrpSpPr/>
          <p:nvPr/>
        </p:nvGrpSpPr>
        <p:grpSpPr>
          <a:xfrm>
            <a:off x="609600" y="5562600"/>
            <a:ext cx="2747963" cy="1049338"/>
            <a:chOff x="3371" y="2611"/>
            <a:chExt cx="851" cy="642"/>
          </a:xfrm>
        </p:grpSpPr>
        <p:grpSp>
          <p:nvGrpSpPr>
            <p:cNvPr id="25610" name="Group 11"/>
            <p:cNvGrpSpPr/>
            <p:nvPr/>
          </p:nvGrpSpPr>
          <p:grpSpPr>
            <a:xfrm>
              <a:off x="3724" y="2611"/>
              <a:ext cx="498" cy="642"/>
              <a:chOff x="3724" y="2611"/>
              <a:chExt cx="498" cy="642"/>
            </a:xfrm>
          </p:grpSpPr>
          <p:sp>
            <p:nvSpPr>
              <p:cNvPr id="25612" name="Line 12"/>
              <p:cNvSpPr/>
              <p:nvPr/>
            </p:nvSpPr>
            <p:spPr>
              <a:xfrm>
                <a:off x="3761" y="2932"/>
                <a:ext cx="432" cy="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25613" name="Text Box 13"/>
              <p:cNvSpPr txBox="1"/>
              <p:nvPr/>
            </p:nvSpPr>
            <p:spPr>
              <a:xfrm>
                <a:off x="3874" y="2611"/>
                <a:ext cx="120" cy="355"/>
              </a:xfrm>
              <a:prstGeom prst="rect">
                <a:avLst/>
              </a:prstGeom>
              <a:noFill/>
              <a:ln w="9525">
                <a:noFill/>
              </a:ln>
            </p:spPr>
            <p:txBody>
              <a:bodyPr wrap="none">
                <a:spAutoFit/>
              </a:bodyPr>
              <a:lstStyle/>
              <a:p>
                <a:pPr algn="l"/>
                <a:r>
                  <a:rPr lang="en-US" altLang="zh-CN" sz="3200" b="0" dirty="0">
                    <a:latin typeface="Times New Roman" panose="02020603050405020304" charset="0"/>
                    <a:ea typeface="宋体" panose="02010600030101010101" pitchFamily="2" charset="-122"/>
                  </a:rPr>
                  <a:t>1</a:t>
                </a:r>
              </a:p>
            </p:txBody>
          </p:sp>
          <p:sp>
            <p:nvSpPr>
              <p:cNvPr id="25614" name="Text Box 14"/>
              <p:cNvSpPr txBox="1"/>
              <p:nvPr/>
            </p:nvSpPr>
            <p:spPr>
              <a:xfrm>
                <a:off x="3724" y="2899"/>
                <a:ext cx="498" cy="354"/>
              </a:xfrm>
              <a:prstGeom prst="rect">
                <a:avLst/>
              </a:prstGeom>
              <a:noFill/>
              <a:ln w="9525">
                <a:noFill/>
              </a:ln>
            </p:spPr>
            <p:txBody>
              <a:bodyPr wrap="none">
                <a:spAutoFit/>
              </a:bodyPr>
              <a:lstStyle/>
              <a:p>
                <a:pPr algn="l"/>
                <a:r>
                  <a:rPr lang="en-US" altLang="zh-CN" sz="3200" b="0" dirty="0">
                    <a:latin typeface="Times New Roman" panose="02020603050405020304" charset="0"/>
                    <a:ea typeface="宋体" panose="02010600030101010101" pitchFamily="2" charset="-122"/>
                  </a:rPr>
                  <a:t>6000000</a:t>
                </a:r>
              </a:p>
            </p:txBody>
          </p:sp>
        </p:grpSp>
        <p:sp>
          <p:nvSpPr>
            <p:cNvPr id="25611" name="Text Box 15"/>
            <p:cNvSpPr txBox="1"/>
            <p:nvPr/>
          </p:nvSpPr>
          <p:spPr>
            <a:xfrm>
              <a:off x="3371" y="2743"/>
              <a:ext cx="57" cy="355"/>
            </a:xfrm>
            <a:prstGeom prst="rect">
              <a:avLst/>
            </a:prstGeom>
            <a:noFill/>
            <a:ln w="9525">
              <a:noFill/>
            </a:ln>
          </p:spPr>
          <p:txBody>
            <a:bodyPr wrap="none">
              <a:spAutoFit/>
            </a:bodyPr>
            <a:lstStyle/>
            <a:p>
              <a:pPr algn="l"/>
              <a:endParaRPr lang="zh-CN" altLang="zh-CN" sz="3200" b="0" dirty="0">
                <a:latin typeface="Times New Roman" panose="02020603050405020304" charset="0"/>
              </a:endParaRPr>
            </a:p>
          </p:txBody>
        </p:sp>
      </p:grpSp>
      <p:sp>
        <p:nvSpPr>
          <p:cNvPr id="25609" name="Rectangle 17"/>
          <p:cNvSpPr/>
          <p:nvPr/>
        </p:nvSpPr>
        <p:spPr>
          <a:xfrm>
            <a:off x="0" y="6858000"/>
            <a:ext cx="2987675" cy="531813"/>
          </a:xfrm>
          <a:prstGeom prst="rect">
            <a:avLst/>
          </a:prstGeom>
          <a:solidFill>
            <a:schemeClr val="bg1"/>
          </a:solidFill>
          <a:ln w="9525">
            <a:noFill/>
          </a:ln>
        </p:spPr>
        <p:txBody>
          <a:bodyPr wrap="none" anchor="ctr" anchorCtr="0"/>
          <a:lstStyle/>
          <a:p>
            <a:endParaRPr lang="zh-CN" altLang="en-US"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xypm"/>
          <p:cNvPicPr>
            <a:picLocks noChangeAspect="1"/>
          </p:cNvPicPr>
          <p:nvPr/>
        </p:nvPicPr>
        <p:blipFill>
          <a:blip r:embed="rId2"/>
          <a:stretch>
            <a:fillRect/>
          </a:stretch>
        </p:blipFill>
        <p:spPr>
          <a:xfrm>
            <a:off x="1403350" y="1341438"/>
            <a:ext cx="6408738" cy="5337175"/>
          </a:xfrm>
          <a:prstGeom prst="rect">
            <a:avLst/>
          </a:prstGeom>
          <a:noFill/>
          <a:ln w="9525">
            <a:noFill/>
          </a:ln>
        </p:spPr>
      </p:pic>
      <p:grpSp>
        <p:nvGrpSpPr>
          <p:cNvPr id="26627" name="Group 3"/>
          <p:cNvGrpSpPr/>
          <p:nvPr/>
        </p:nvGrpSpPr>
        <p:grpSpPr>
          <a:xfrm>
            <a:off x="3111500" y="0"/>
            <a:ext cx="3924300" cy="1190625"/>
            <a:chOff x="385" y="1298"/>
            <a:chExt cx="2185" cy="750"/>
          </a:xfrm>
        </p:grpSpPr>
        <p:sp>
          <p:nvSpPr>
            <p:cNvPr id="26628" name="Rectangle 4"/>
            <p:cNvSpPr/>
            <p:nvPr/>
          </p:nvSpPr>
          <p:spPr>
            <a:xfrm>
              <a:off x="385" y="1344"/>
              <a:ext cx="1815" cy="680"/>
            </a:xfrm>
            <a:prstGeom prst="rect">
              <a:avLst/>
            </a:prstGeom>
            <a:solidFill>
              <a:srgbClr val="FFFF00"/>
            </a:solidFill>
            <a:ln w="25400" cap="flat" cmpd="sng">
              <a:solidFill>
                <a:srgbClr val="000000"/>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grpSp>
          <p:nvGrpSpPr>
            <p:cNvPr id="26629" name="Group 5"/>
            <p:cNvGrpSpPr/>
            <p:nvPr/>
          </p:nvGrpSpPr>
          <p:grpSpPr>
            <a:xfrm>
              <a:off x="398" y="1298"/>
              <a:ext cx="2172" cy="750"/>
              <a:chOff x="2575" y="3570"/>
              <a:chExt cx="2172" cy="750"/>
            </a:xfrm>
          </p:grpSpPr>
          <p:grpSp>
            <p:nvGrpSpPr>
              <p:cNvPr id="26630" name="Group 6"/>
              <p:cNvGrpSpPr/>
              <p:nvPr/>
            </p:nvGrpSpPr>
            <p:grpSpPr>
              <a:xfrm>
                <a:off x="3061" y="3570"/>
                <a:ext cx="1686" cy="750"/>
                <a:chOff x="0" y="1570"/>
                <a:chExt cx="1686" cy="750"/>
              </a:xfrm>
            </p:grpSpPr>
            <p:sp>
              <p:nvSpPr>
                <p:cNvPr id="26632" name="Text Box 7"/>
                <p:cNvSpPr txBox="1"/>
                <p:nvPr/>
              </p:nvSpPr>
              <p:spPr>
                <a:xfrm>
                  <a:off x="0" y="1570"/>
                  <a:ext cx="1686" cy="750"/>
                </a:xfrm>
                <a:prstGeom prst="rect">
                  <a:avLst/>
                </a:prstGeom>
                <a:noFill/>
                <a:ln w="9525">
                  <a:noFill/>
                </a:ln>
              </p:spPr>
              <p:txBody>
                <a:bodyPr>
                  <a:spAutoFit/>
                </a:bodyPr>
                <a:lstStyle/>
                <a:p>
                  <a:r>
                    <a:rPr lang="en-US" altLang="zh-CN" b="0" dirty="0">
                      <a:solidFill>
                        <a:srgbClr val="FF0000"/>
                      </a:solidFill>
                      <a:latin typeface="Arial" panose="020B0604020202020204" pitchFamily="34" charset="0"/>
                      <a:ea typeface="宋体" panose="02010600030101010101" pitchFamily="2" charset="-122"/>
                    </a:rPr>
                    <a:t>1</a:t>
                  </a:r>
                </a:p>
                <a:p>
                  <a:r>
                    <a:rPr lang="en-US" altLang="zh-CN" b="0" dirty="0">
                      <a:solidFill>
                        <a:srgbClr val="FF0000"/>
                      </a:solidFill>
                      <a:latin typeface="Arial" panose="020B0604020202020204" pitchFamily="34" charset="0"/>
                      <a:ea typeface="宋体" panose="02010600030101010101" pitchFamily="2" charset="-122"/>
                    </a:rPr>
                    <a:t>400</a:t>
                  </a:r>
                </a:p>
              </p:txBody>
            </p:sp>
            <p:sp>
              <p:nvSpPr>
                <p:cNvPr id="26633" name="Line 8"/>
                <p:cNvSpPr/>
                <p:nvPr/>
              </p:nvSpPr>
              <p:spPr>
                <a:xfrm>
                  <a:off x="567" y="1933"/>
                  <a:ext cx="544" cy="0"/>
                </a:xfrm>
                <a:prstGeom prst="line">
                  <a:avLst/>
                </a:prstGeom>
                <a:ln w="28575" cap="flat" cmpd="sng">
                  <a:solidFill>
                    <a:srgbClr val="FF0000"/>
                  </a:solidFill>
                  <a:prstDash val="solid"/>
                  <a:headEnd type="none" w="med" len="med"/>
                  <a:tailEnd type="none" w="med" len="med"/>
                </a:ln>
              </p:spPr>
              <p:txBody>
                <a:bodyPr/>
                <a:lstStyle/>
                <a:p>
                  <a:endParaRPr lang="zh-CN" altLang="en-US"/>
                </a:p>
              </p:txBody>
            </p:sp>
          </p:grpSp>
          <p:sp>
            <p:nvSpPr>
              <p:cNvPr id="26631" name="Text Box 9"/>
              <p:cNvSpPr txBox="1"/>
              <p:nvPr/>
            </p:nvSpPr>
            <p:spPr>
              <a:xfrm>
                <a:off x="2575" y="3748"/>
                <a:ext cx="898" cy="365"/>
              </a:xfrm>
              <a:prstGeom prst="rect">
                <a:avLst/>
              </a:prstGeom>
              <a:noFill/>
              <a:ln w="9525">
                <a:noFill/>
              </a:ln>
            </p:spPr>
            <p:txBody>
              <a:bodyPr wrap="none">
                <a:spAutoFit/>
              </a:bodyPr>
              <a:lstStyle/>
              <a:p>
                <a:r>
                  <a:rPr lang="zh-CN" altLang="en-US" sz="3200" dirty="0">
                    <a:solidFill>
                      <a:srgbClr val="FF0000"/>
                    </a:solidFill>
                    <a:latin typeface="黑体" panose="02010609060101010101" pitchFamily="49" charset="-122"/>
                    <a:ea typeface="黑体" panose="02010609060101010101" pitchFamily="49" charset="-122"/>
                  </a:rPr>
                  <a:t>比例尺</a:t>
                </a:r>
                <a:r>
                  <a:rPr lang="en-US" altLang="zh-CN" sz="3200" dirty="0">
                    <a:solidFill>
                      <a:srgbClr val="FF0000"/>
                    </a:solidFill>
                    <a:latin typeface="黑体" panose="02010609060101010101" pitchFamily="49" charset="-122"/>
                    <a:ea typeface="黑体" panose="02010609060101010101" pitchFamily="49" charset="-122"/>
                  </a:rPr>
                  <a:t>:</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a:xfrm>
            <a:off x="684213" y="404813"/>
            <a:ext cx="6183312" cy="6192837"/>
            <a:chOff x="431" y="255"/>
            <a:chExt cx="3895" cy="3901"/>
          </a:xfrm>
        </p:grpSpPr>
        <p:pic>
          <p:nvPicPr>
            <p:cNvPr id="27654" name="Picture 3" descr="20051020104342"/>
            <p:cNvPicPr>
              <a:picLocks noChangeAspect="1"/>
            </p:cNvPicPr>
            <p:nvPr/>
          </p:nvPicPr>
          <p:blipFill>
            <a:blip r:embed="rId2"/>
            <a:stretch>
              <a:fillRect/>
            </a:stretch>
          </p:blipFill>
          <p:spPr>
            <a:xfrm>
              <a:off x="1338" y="1162"/>
              <a:ext cx="2988" cy="2994"/>
            </a:xfrm>
            <a:prstGeom prst="rect">
              <a:avLst/>
            </a:prstGeom>
            <a:noFill/>
            <a:ln w="28575" cap="flat" cmpd="sng">
              <a:solidFill>
                <a:srgbClr val="000000"/>
              </a:solidFill>
              <a:prstDash val="solid"/>
              <a:miter/>
              <a:headEnd type="none" w="med" len="med"/>
              <a:tailEnd type="none" w="med" len="med"/>
            </a:ln>
          </p:spPr>
        </p:pic>
        <p:grpSp>
          <p:nvGrpSpPr>
            <p:cNvPr id="27655" name="Group 4"/>
            <p:cNvGrpSpPr/>
            <p:nvPr/>
          </p:nvGrpSpPr>
          <p:grpSpPr>
            <a:xfrm>
              <a:off x="431" y="255"/>
              <a:ext cx="2994" cy="365"/>
              <a:chOff x="431" y="255"/>
              <a:chExt cx="2994" cy="365"/>
            </a:xfrm>
          </p:grpSpPr>
          <p:sp>
            <p:nvSpPr>
              <p:cNvPr id="27656" name="Text Box 5"/>
              <p:cNvSpPr txBox="1"/>
              <p:nvPr/>
            </p:nvSpPr>
            <p:spPr>
              <a:xfrm>
                <a:off x="431" y="255"/>
                <a:ext cx="1144" cy="365"/>
              </a:xfrm>
              <a:prstGeom prst="rect">
                <a:avLst/>
              </a:prstGeom>
              <a:noFill/>
              <a:ln w="9525">
                <a:noFill/>
              </a:ln>
            </p:spPr>
            <p:txBody>
              <a:bodyPr wrap="none">
                <a:spAutoFit/>
              </a:bodyPr>
              <a:lstStyle/>
              <a:p>
                <a:r>
                  <a:rPr lang="zh-CN" altLang="en-US" sz="3200" dirty="0">
                    <a:solidFill>
                      <a:srgbClr val="FF0000"/>
                    </a:solidFill>
                    <a:latin typeface="Arial" panose="020B0604020202020204" pitchFamily="34" charset="0"/>
                    <a:ea typeface="黑体" panose="02010609060101010101" pitchFamily="49" charset="-122"/>
                  </a:rPr>
                  <a:t>比例尺：</a:t>
                </a:r>
              </a:p>
            </p:txBody>
          </p:sp>
          <p:grpSp>
            <p:nvGrpSpPr>
              <p:cNvPr id="27657" name="Group 6"/>
              <p:cNvGrpSpPr/>
              <p:nvPr/>
            </p:nvGrpSpPr>
            <p:grpSpPr>
              <a:xfrm>
                <a:off x="1519" y="255"/>
                <a:ext cx="1906" cy="363"/>
                <a:chOff x="3470" y="1661"/>
                <a:chExt cx="1906" cy="363"/>
              </a:xfrm>
            </p:grpSpPr>
            <p:grpSp>
              <p:nvGrpSpPr>
                <p:cNvPr id="27658" name="Group 7"/>
                <p:cNvGrpSpPr/>
                <p:nvPr/>
              </p:nvGrpSpPr>
              <p:grpSpPr>
                <a:xfrm>
                  <a:off x="3606" y="1933"/>
                  <a:ext cx="1497" cy="91"/>
                  <a:chOff x="3651" y="2296"/>
                  <a:chExt cx="1497" cy="91"/>
                </a:xfrm>
              </p:grpSpPr>
              <p:sp>
                <p:nvSpPr>
                  <p:cNvPr id="27660" name="Line 8"/>
                  <p:cNvSpPr/>
                  <p:nvPr/>
                </p:nvSpPr>
                <p:spPr>
                  <a:xfrm>
                    <a:off x="3651" y="2387"/>
                    <a:ext cx="499" cy="0"/>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27661" name="Line 9"/>
                  <p:cNvSpPr/>
                  <p:nvPr/>
                </p:nvSpPr>
                <p:spPr>
                  <a:xfrm>
                    <a:off x="4150" y="2387"/>
                    <a:ext cx="499" cy="0"/>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27662" name="Line 10"/>
                  <p:cNvSpPr/>
                  <p:nvPr/>
                </p:nvSpPr>
                <p:spPr>
                  <a:xfrm>
                    <a:off x="4649" y="2387"/>
                    <a:ext cx="499" cy="0"/>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27663" name="Line 11"/>
                  <p:cNvSpPr/>
                  <p:nvPr/>
                </p:nvSpPr>
                <p:spPr>
                  <a:xfrm>
                    <a:off x="3651" y="2296"/>
                    <a:ext cx="0" cy="91"/>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27664" name="Line 12"/>
                  <p:cNvSpPr/>
                  <p:nvPr/>
                </p:nvSpPr>
                <p:spPr>
                  <a:xfrm>
                    <a:off x="4150" y="2296"/>
                    <a:ext cx="0" cy="91"/>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27665" name="Line 13"/>
                  <p:cNvSpPr/>
                  <p:nvPr/>
                </p:nvSpPr>
                <p:spPr>
                  <a:xfrm>
                    <a:off x="4649" y="2296"/>
                    <a:ext cx="0" cy="91"/>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27666" name="Line 14"/>
                  <p:cNvSpPr/>
                  <p:nvPr/>
                </p:nvSpPr>
                <p:spPr>
                  <a:xfrm>
                    <a:off x="5148" y="2296"/>
                    <a:ext cx="0" cy="91"/>
                  </a:xfrm>
                  <a:prstGeom prst="line">
                    <a:avLst/>
                  </a:prstGeom>
                  <a:ln w="28575" cap="flat" cmpd="sng">
                    <a:solidFill>
                      <a:srgbClr val="FF0000"/>
                    </a:solidFill>
                    <a:prstDash val="solid"/>
                    <a:headEnd type="none" w="med" len="med"/>
                    <a:tailEnd type="none" w="med" len="med"/>
                  </a:ln>
                </p:spPr>
                <p:txBody>
                  <a:bodyPr/>
                  <a:lstStyle/>
                  <a:p>
                    <a:endParaRPr lang="zh-CN" altLang="en-US"/>
                  </a:p>
                </p:txBody>
              </p:sp>
            </p:grpSp>
            <p:sp>
              <p:nvSpPr>
                <p:cNvPr id="27659" name="Text Box 15"/>
                <p:cNvSpPr txBox="1"/>
                <p:nvPr/>
              </p:nvSpPr>
              <p:spPr>
                <a:xfrm>
                  <a:off x="3470" y="1661"/>
                  <a:ext cx="1906" cy="288"/>
                </a:xfrm>
                <a:prstGeom prst="rect">
                  <a:avLst/>
                </a:prstGeom>
                <a:noFill/>
                <a:ln w="9525">
                  <a:noFill/>
                </a:ln>
              </p:spPr>
              <p:txBody>
                <a:bodyPr wrap="none">
                  <a:spAutoFit/>
                </a:bodyPr>
                <a:lstStyle/>
                <a:p>
                  <a:r>
                    <a:rPr lang="en-US" altLang="zh-CN" sz="2400" dirty="0">
                      <a:solidFill>
                        <a:srgbClr val="000000"/>
                      </a:solidFill>
                      <a:latin typeface="Arial" panose="020B0604020202020204" pitchFamily="34" charset="0"/>
                      <a:ea typeface="宋体" panose="02010600030101010101" pitchFamily="2" charset="-122"/>
                    </a:rPr>
                    <a:t>0      10     20     30</a:t>
                  </a:r>
                  <a:r>
                    <a:rPr lang="zh-CN" altLang="en-US" sz="2400" dirty="0">
                      <a:solidFill>
                        <a:srgbClr val="000000"/>
                      </a:solidFill>
                      <a:latin typeface="Arial" panose="020B0604020202020204" pitchFamily="34" charset="0"/>
                      <a:ea typeface="宋体" panose="02010600030101010101" pitchFamily="2" charset="-122"/>
                    </a:rPr>
                    <a:t>米</a:t>
                  </a:r>
                </a:p>
              </p:txBody>
            </p:sp>
          </p:grpSp>
        </p:grpSp>
      </p:grpSp>
      <p:sp>
        <p:nvSpPr>
          <p:cNvPr id="763920" name="Text Box 16"/>
          <p:cNvSpPr txBox="1"/>
          <p:nvPr/>
        </p:nvSpPr>
        <p:spPr>
          <a:xfrm>
            <a:off x="755650" y="1125538"/>
            <a:ext cx="7272338" cy="519112"/>
          </a:xfrm>
          <a:prstGeom prst="rect">
            <a:avLst/>
          </a:prstGeom>
          <a:noFill/>
          <a:ln w="9525">
            <a:noFill/>
          </a:ln>
        </p:spPr>
        <p:txBody>
          <a:bodyPr>
            <a:spAutoFit/>
          </a:bodyPr>
          <a:lstStyle/>
          <a:p>
            <a:r>
              <a:rPr lang="zh-CN" altLang="en-US" sz="2800" dirty="0">
                <a:solidFill>
                  <a:srgbClr val="FF0000"/>
                </a:solidFill>
                <a:latin typeface="黑体" panose="02010609060101010101" pitchFamily="49" charset="-122"/>
                <a:ea typeface="黑体" panose="02010609060101010101" pitchFamily="49" charset="-122"/>
              </a:rPr>
              <a:t>图上</a:t>
            </a:r>
            <a:r>
              <a:rPr lang="en-US" altLang="zh-CN" sz="2800" dirty="0">
                <a:solidFill>
                  <a:srgbClr val="FF0000"/>
                </a:solidFill>
                <a:latin typeface="黑体" panose="02010609060101010101" pitchFamily="49" charset="-122"/>
                <a:ea typeface="黑体" panose="02010609060101010101" pitchFamily="49" charset="-122"/>
              </a:rPr>
              <a:t>1</a:t>
            </a:r>
            <a:r>
              <a:rPr lang="zh-CN" altLang="en-US" sz="2800" dirty="0">
                <a:solidFill>
                  <a:srgbClr val="FF0000"/>
                </a:solidFill>
                <a:latin typeface="黑体" panose="02010609060101010101" pitchFamily="49" charset="-122"/>
                <a:ea typeface="黑体" panose="02010609060101010101" pitchFamily="49" charset="-122"/>
              </a:rPr>
              <a:t>厘米的距离相当于实际</a:t>
            </a:r>
            <a:r>
              <a:rPr lang="en-US" altLang="zh-CN" sz="2800" dirty="0">
                <a:solidFill>
                  <a:srgbClr val="FF0000"/>
                </a:solidFill>
                <a:latin typeface="黑体" panose="02010609060101010101" pitchFamily="49" charset="-122"/>
                <a:ea typeface="黑体" panose="02010609060101010101" pitchFamily="49" charset="-122"/>
              </a:rPr>
              <a:t>10</a:t>
            </a:r>
            <a:r>
              <a:rPr lang="zh-CN" altLang="en-US" sz="2800" dirty="0">
                <a:solidFill>
                  <a:srgbClr val="FF0000"/>
                </a:solidFill>
                <a:latin typeface="黑体" panose="02010609060101010101" pitchFamily="49" charset="-122"/>
                <a:ea typeface="黑体" panose="02010609060101010101" pitchFamily="49" charset="-122"/>
              </a:rPr>
              <a:t>米的距离。</a:t>
            </a:r>
          </a:p>
        </p:txBody>
      </p:sp>
      <p:sp>
        <p:nvSpPr>
          <p:cNvPr id="763921" name="Text Box 17"/>
          <p:cNvSpPr txBox="1"/>
          <p:nvPr/>
        </p:nvSpPr>
        <p:spPr>
          <a:xfrm>
            <a:off x="6588125" y="476250"/>
            <a:ext cx="1565275" cy="641350"/>
          </a:xfrm>
          <a:prstGeom prst="rect">
            <a:avLst/>
          </a:prstGeom>
          <a:solidFill>
            <a:srgbClr val="FFFF00"/>
          </a:solidFill>
          <a:ln w="28575">
            <a:noFill/>
          </a:ln>
        </p:spPr>
        <p:txBody>
          <a:bodyPr wrap="none">
            <a:spAutoFit/>
          </a:bodyPr>
          <a:lstStyle/>
          <a:p>
            <a:r>
              <a:rPr lang="en-US" altLang="zh-CN" dirty="0">
                <a:latin typeface="黑体" panose="02010609060101010101" pitchFamily="49" charset="-122"/>
                <a:ea typeface="黑体" panose="02010609060101010101" pitchFamily="49" charset="-122"/>
              </a:rPr>
              <a:t>1:1000</a:t>
            </a:r>
          </a:p>
        </p:txBody>
      </p:sp>
      <p:sp>
        <p:nvSpPr>
          <p:cNvPr id="763922" name="AutoShape 18"/>
          <p:cNvSpPr/>
          <p:nvPr/>
        </p:nvSpPr>
        <p:spPr>
          <a:xfrm>
            <a:off x="5651500" y="692150"/>
            <a:ext cx="504825" cy="360363"/>
          </a:xfrm>
          <a:prstGeom prst="rightArrow">
            <a:avLst>
              <a:gd name="adj1" fmla="val 50000"/>
              <a:gd name="adj2" fmla="val 35021"/>
            </a:avLst>
          </a:prstGeom>
          <a:solidFill>
            <a:srgbClr val="FFFF00"/>
          </a:solidFill>
          <a:ln w="25400" cap="flat" cmpd="sng">
            <a:solidFill>
              <a:srgbClr val="000000"/>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3920"/>
                                        </p:tgtEl>
                                        <p:attrNameLst>
                                          <p:attrName>style.visibility</p:attrName>
                                        </p:attrNameLst>
                                      </p:cBhvr>
                                      <p:to>
                                        <p:strVal val="visible"/>
                                      </p:to>
                                    </p:set>
                                    <p:animEffect transition="in" filter="blinds(horizontal)">
                                      <p:cBhvr>
                                        <p:cTn id="7" dur="500"/>
                                        <p:tgtEl>
                                          <p:spTgt spid="7639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3922"/>
                                        </p:tgtEl>
                                        <p:attrNameLst>
                                          <p:attrName>style.visibility</p:attrName>
                                        </p:attrNameLst>
                                      </p:cBhvr>
                                      <p:to>
                                        <p:strVal val="visible"/>
                                      </p:to>
                                    </p:set>
                                    <p:animEffect transition="in" filter="blinds(horizontal)">
                                      <p:cBhvr>
                                        <p:cTn id="12" dur="500"/>
                                        <p:tgtEl>
                                          <p:spTgt spid="7639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3921"/>
                                        </p:tgtEl>
                                        <p:attrNameLst>
                                          <p:attrName>style.visibility</p:attrName>
                                        </p:attrNameLst>
                                      </p:cBhvr>
                                      <p:to>
                                        <p:strVal val="visible"/>
                                      </p:to>
                                    </p:set>
                                    <p:animEffect transition="in" filter="blinds(horizontal)">
                                      <p:cBhvr>
                                        <p:cTn id="17" dur="500"/>
                                        <p:tgtEl>
                                          <p:spTgt spid="763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20" grpId="0"/>
      <p:bldP spid="763921" grpId="0" animBg="1"/>
      <p:bldP spid="7639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p:nvPr/>
        </p:nvSpPr>
        <p:spPr>
          <a:xfrm>
            <a:off x="609600" y="609600"/>
            <a:ext cx="8077200" cy="366713"/>
          </a:xfrm>
          <a:prstGeom prst="rect">
            <a:avLst/>
          </a:prstGeom>
          <a:noFill/>
          <a:ln w="9525">
            <a:noFill/>
          </a:ln>
        </p:spPr>
        <p:txBody>
          <a:bodyPr>
            <a:spAutoFit/>
          </a:bodyPr>
          <a:lstStyle/>
          <a:p>
            <a:pPr algn="l">
              <a:spcBef>
                <a:spcPct val="50000"/>
              </a:spcBef>
            </a:pPr>
            <a:endParaRPr lang="zh-CN" altLang="zh-CN" sz="1800" b="0" dirty="0">
              <a:latin typeface="Arial" panose="020B0604020202020204" pitchFamily="34" charset="0"/>
              <a:ea typeface="宋体" panose="02010600030101010101" pitchFamily="2" charset="-122"/>
            </a:endParaRPr>
          </a:p>
        </p:txBody>
      </p:sp>
      <p:pic>
        <p:nvPicPr>
          <p:cNvPr id="28675" name="Picture 3" descr="fujian"/>
          <p:cNvPicPr>
            <a:picLocks noChangeAspect="1"/>
          </p:cNvPicPr>
          <p:nvPr/>
        </p:nvPicPr>
        <p:blipFill>
          <a:blip r:embed="rId2"/>
          <a:stretch>
            <a:fillRect/>
          </a:stretch>
        </p:blipFill>
        <p:spPr>
          <a:xfrm>
            <a:off x="762000" y="152400"/>
            <a:ext cx="5867400" cy="6400800"/>
          </a:xfrm>
          <a:prstGeom prst="rect">
            <a:avLst/>
          </a:prstGeom>
          <a:noFill/>
          <a:ln w="9525">
            <a:noFill/>
          </a:ln>
        </p:spPr>
      </p:pic>
      <p:sp>
        <p:nvSpPr>
          <p:cNvPr id="28676" name="Text Box 4"/>
          <p:cNvSpPr txBox="1"/>
          <p:nvPr/>
        </p:nvSpPr>
        <p:spPr>
          <a:xfrm>
            <a:off x="5029200" y="533400"/>
            <a:ext cx="3733800" cy="366713"/>
          </a:xfrm>
          <a:prstGeom prst="rect">
            <a:avLst/>
          </a:prstGeom>
          <a:noFill/>
          <a:ln w="9525">
            <a:noFill/>
          </a:ln>
        </p:spPr>
        <p:txBody>
          <a:bodyPr>
            <a:spAutoFit/>
          </a:bodyPr>
          <a:lstStyle/>
          <a:p>
            <a:pPr algn="l">
              <a:spcBef>
                <a:spcPct val="50000"/>
              </a:spcBef>
            </a:pPr>
            <a:endParaRPr lang="zh-CN" altLang="zh-CN" sz="1800" b="0" dirty="0">
              <a:latin typeface="Arial" panose="020B0604020202020204" pitchFamily="34" charset="0"/>
              <a:ea typeface="宋体" panose="02010600030101010101" pitchFamily="2" charset="-122"/>
            </a:endParaRPr>
          </a:p>
        </p:txBody>
      </p:sp>
      <p:sp>
        <p:nvSpPr>
          <p:cNvPr id="28677" name="Rectangle 5"/>
          <p:cNvSpPr/>
          <p:nvPr/>
        </p:nvSpPr>
        <p:spPr>
          <a:xfrm>
            <a:off x="4298950" y="4649788"/>
            <a:ext cx="4543425" cy="641350"/>
          </a:xfrm>
          <a:prstGeom prst="rect">
            <a:avLst/>
          </a:prstGeom>
          <a:noFill/>
          <a:ln w="9525">
            <a:noFill/>
          </a:ln>
        </p:spPr>
        <p:txBody>
          <a:bodyPr wrap="none">
            <a:spAutoFit/>
          </a:bodyPr>
          <a:lstStyle/>
          <a:p>
            <a:pPr algn="l"/>
            <a:r>
              <a:rPr lang="zh-CN" altLang="en-US" dirty="0">
                <a:solidFill>
                  <a:srgbClr val="FF0000"/>
                </a:solidFill>
                <a:latin typeface="黑体" panose="02010609060101010101" pitchFamily="49" charset="-122"/>
                <a:ea typeface="黑体" panose="02010609060101010101" pitchFamily="49" charset="-122"/>
              </a:rPr>
              <a:t>比例尺</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一百万分之一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ain"/>
          <p:cNvPicPr>
            <a:picLocks noChangeAspect="1"/>
          </p:cNvPicPr>
          <p:nvPr/>
        </p:nvPicPr>
        <p:blipFill>
          <a:blip r:embed="rId2"/>
          <a:stretch>
            <a:fillRect/>
          </a:stretch>
        </p:blipFill>
        <p:spPr>
          <a:xfrm>
            <a:off x="684213" y="476250"/>
            <a:ext cx="7620000" cy="5715000"/>
          </a:xfrm>
          <a:prstGeom prst="rect">
            <a:avLst/>
          </a:prstGeom>
          <a:noFill/>
          <a:ln w="9525">
            <a:noFill/>
          </a:ln>
        </p:spPr>
      </p:pic>
      <p:sp>
        <p:nvSpPr>
          <p:cNvPr id="29699" name="Text Box 3"/>
          <p:cNvSpPr txBox="1"/>
          <p:nvPr/>
        </p:nvSpPr>
        <p:spPr>
          <a:xfrm>
            <a:off x="1898650" y="5414963"/>
            <a:ext cx="6584950" cy="701675"/>
          </a:xfrm>
          <a:prstGeom prst="rect">
            <a:avLst/>
          </a:prstGeom>
          <a:solidFill>
            <a:srgbClr val="FFFF00"/>
          </a:solidFill>
          <a:ln w="25400">
            <a:noFill/>
          </a:ln>
        </p:spPr>
        <p:txBody>
          <a:bodyPr>
            <a:spAutoFit/>
          </a:bodyPr>
          <a:lstStyle/>
          <a:p>
            <a:r>
              <a:rPr lang="zh-CN" altLang="en-US" sz="4000" dirty="0">
                <a:solidFill>
                  <a:srgbClr val="FF0000"/>
                </a:solidFill>
                <a:latin typeface="黑体" panose="02010609060101010101" pitchFamily="49" charset="-122"/>
                <a:ea typeface="黑体" panose="02010609060101010101" pitchFamily="49" charset="-122"/>
              </a:rPr>
              <a:t>比例尺：四百五十万分之一</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ctrTitle"/>
          </p:nvPr>
        </p:nvSpPr>
        <p:spPr>
          <a:xfrm>
            <a:off x="195263" y="246063"/>
            <a:ext cx="8948737" cy="5072062"/>
          </a:xfrm>
          <a:ln/>
        </p:spPr>
        <p:txBody>
          <a:bodyPr vert="horz" wrap="square" lIns="91440" tIns="45720" rIns="91440" bIns="45720" anchor="ctr" anchorCtr="0"/>
          <a:lstStyle/>
          <a:p>
            <a:pPr algn="l" eaLnBrk="1" fontAlgn="t" hangingPunct="1">
              <a:buClrTx/>
              <a:buSzTx/>
              <a:buFontTx/>
            </a:pPr>
            <a:r>
              <a:rPr lang="zh-CN" altLang="en-US" sz="6000" b="1" dirty="0">
                <a:solidFill>
                  <a:srgbClr val="660033"/>
                </a:solidFill>
                <a:ea typeface="华文新魏" panose="02010800040101010101" pitchFamily="2" charset="-122"/>
              </a:rPr>
              <a:t>你知道吗？</a:t>
            </a:r>
            <a:br>
              <a:rPr lang="zh-CN" altLang="en-US" sz="6000" b="1" dirty="0">
                <a:solidFill>
                  <a:srgbClr val="660033"/>
                </a:solidFill>
                <a:ea typeface="华文新魏" panose="02010800040101010101" pitchFamily="2" charset="-122"/>
              </a:rPr>
            </a:br>
            <a:r>
              <a:rPr lang="zh-CN" altLang="en-US" dirty="0"/>
              <a:t/>
            </a:r>
            <a:br>
              <a:rPr lang="zh-CN" altLang="en-US" dirty="0"/>
            </a:br>
            <a:r>
              <a:rPr lang="zh-CN" altLang="en-US" b="1" dirty="0"/>
              <a:t>像</a:t>
            </a:r>
            <a:r>
              <a:rPr lang="en-US" altLang="zh-CN" b="1" dirty="0"/>
              <a:t>1</a:t>
            </a:r>
            <a:r>
              <a:rPr lang="zh-CN" altLang="en-US" b="1" dirty="0"/>
              <a:t>：</a:t>
            </a:r>
            <a:r>
              <a:rPr lang="en-US" altLang="zh-CN" b="1" dirty="0"/>
              <a:t>6000000</a:t>
            </a:r>
            <a:r>
              <a:rPr lang="zh-CN" altLang="en-US" b="1" dirty="0"/>
              <a:t>、</a:t>
            </a:r>
            <a:r>
              <a:rPr lang="en-US" altLang="zh-CN" b="1" dirty="0"/>
              <a:t>1</a:t>
            </a:r>
            <a:r>
              <a:rPr lang="zh-CN" altLang="en-US" b="1" dirty="0"/>
              <a:t>：</a:t>
            </a:r>
            <a:r>
              <a:rPr lang="en-US" altLang="zh-CN" b="1" dirty="0"/>
              <a:t>100</a:t>
            </a:r>
            <a:r>
              <a:rPr lang="zh-CN" altLang="en-US" b="1" dirty="0"/>
              <a:t>、</a:t>
            </a:r>
            <a:br>
              <a:rPr lang="zh-CN" altLang="en-US" b="1" dirty="0"/>
            </a:br>
            <a:r>
              <a:rPr lang="zh-CN" altLang="en-US" b="1" dirty="0"/>
              <a:t/>
            </a:r>
            <a:br>
              <a:rPr lang="zh-CN" altLang="en-US" b="1" dirty="0"/>
            </a:br>
            <a:r>
              <a:rPr lang="zh-CN" altLang="en-US" b="1" dirty="0"/>
              <a:t>   </a:t>
            </a:r>
            <a:r>
              <a:rPr lang="en-US" altLang="zh-CN" b="1" dirty="0"/>
              <a:t>1</a:t>
            </a:r>
            <a:r>
              <a:rPr lang="zh-CN" altLang="en-US" b="1" dirty="0"/>
              <a:t>：</a:t>
            </a:r>
            <a:r>
              <a:rPr lang="en-US" altLang="zh-CN" b="1" dirty="0"/>
              <a:t>200</a:t>
            </a:r>
            <a:r>
              <a:rPr lang="zh-CN" altLang="en-US" b="1" dirty="0"/>
              <a:t>、           、       等用数</a:t>
            </a:r>
            <a:br>
              <a:rPr lang="zh-CN" altLang="en-US" b="1" dirty="0"/>
            </a:br>
            <a:r>
              <a:rPr lang="zh-CN" altLang="en-US" b="1" dirty="0"/>
              <a:t/>
            </a:r>
            <a:br>
              <a:rPr lang="zh-CN" altLang="en-US" b="1" dirty="0"/>
            </a:br>
            <a:r>
              <a:rPr lang="zh-CN" altLang="en-US" b="1" dirty="0"/>
              <a:t>字形式表示的比例尺叫数值比例尺</a:t>
            </a:r>
          </a:p>
        </p:txBody>
      </p:sp>
      <p:pic>
        <p:nvPicPr>
          <p:cNvPr id="30723" name="Picture 3" descr="0000">
            <a:hlinkClick r:id="" action="ppaction://noaction"/>
          </p:cNvPr>
          <p:cNvPicPr>
            <a:picLocks noChangeAspect="1"/>
          </p:cNvPicPr>
          <p:nvPr/>
        </p:nvPicPr>
        <p:blipFill>
          <a:blip r:embed="rId3"/>
          <a:stretch>
            <a:fillRect/>
          </a:stretch>
        </p:blipFill>
        <p:spPr>
          <a:xfrm>
            <a:off x="-581025" y="4762500"/>
            <a:ext cx="2362200" cy="2438400"/>
          </a:xfrm>
          <a:prstGeom prst="rect">
            <a:avLst/>
          </a:prstGeom>
          <a:noFill/>
          <a:ln w="9525">
            <a:noFill/>
          </a:ln>
        </p:spPr>
      </p:pic>
      <p:sp>
        <p:nvSpPr>
          <p:cNvPr id="30724" name="Rectangle 6"/>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graphicFrame>
        <p:nvGraphicFramePr>
          <p:cNvPr id="30725" name="Object 5"/>
          <p:cNvGraphicFramePr>
            <a:graphicFrameLocks noChangeAspect="1"/>
          </p:cNvGraphicFramePr>
          <p:nvPr/>
        </p:nvGraphicFramePr>
        <p:xfrm>
          <a:off x="3035300" y="2914650"/>
          <a:ext cx="1833563" cy="1174750"/>
        </p:xfrm>
        <a:graphic>
          <a:graphicData uri="http://schemas.openxmlformats.org/presentationml/2006/ole">
            <mc:AlternateContent xmlns:mc="http://schemas.openxmlformats.org/markup-compatibility/2006">
              <mc:Choice xmlns:v="urn:schemas-microsoft-com:vml" Requires="v">
                <p:oleObj spid="_x0000_s3084" r:id="rId4" imgW="609600" imgH="393700" progId="Equation.3">
                  <p:embed/>
                </p:oleObj>
              </mc:Choice>
              <mc:Fallback>
                <p:oleObj r:id="rId4" imgW="609600" imgH="393700" progId="Equation.3">
                  <p:embed/>
                  <p:pic>
                    <p:nvPicPr>
                      <p:cNvPr id="0" name="图片 3075"/>
                      <p:cNvPicPr/>
                      <p:nvPr/>
                    </p:nvPicPr>
                    <p:blipFill>
                      <a:blip r:embed="rId5"/>
                      <a:stretch>
                        <a:fillRect/>
                      </a:stretch>
                    </p:blipFill>
                    <p:spPr>
                      <a:xfrm>
                        <a:off x="3035300" y="2914650"/>
                        <a:ext cx="1833563" cy="1174750"/>
                      </a:xfrm>
                      <a:prstGeom prst="rect">
                        <a:avLst/>
                      </a:prstGeom>
                      <a:noFill/>
                      <a:ln w="38100">
                        <a:noFill/>
                        <a:miter/>
                      </a:ln>
                    </p:spPr>
                  </p:pic>
                </p:oleObj>
              </mc:Fallback>
            </mc:AlternateContent>
          </a:graphicData>
        </a:graphic>
      </p:graphicFrame>
      <p:sp>
        <p:nvSpPr>
          <p:cNvPr id="30726" name="Rectangle 8"/>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graphicFrame>
        <p:nvGraphicFramePr>
          <p:cNvPr id="30727" name="Object 7"/>
          <p:cNvGraphicFramePr>
            <a:graphicFrameLocks noChangeAspect="1"/>
          </p:cNvGraphicFramePr>
          <p:nvPr/>
        </p:nvGraphicFramePr>
        <p:xfrm>
          <a:off x="5386388" y="2682875"/>
          <a:ext cx="942975" cy="1333500"/>
        </p:xfrm>
        <a:graphic>
          <a:graphicData uri="http://schemas.openxmlformats.org/presentationml/2006/ole">
            <mc:AlternateContent xmlns:mc="http://schemas.openxmlformats.org/markup-compatibility/2006">
              <mc:Choice xmlns:v="urn:schemas-microsoft-com:vml" Requires="v">
                <p:oleObj spid="_x0000_s3085" r:id="rId6" imgW="279400" imgH="393700" progId="Equation.3">
                  <p:embed/>
                </p:oleObj>
              </mc:Choice>
              <mc:Fallback>
                <p:oleObj r:id="rId6" imgW="279400" imgH="393700" progId="Equation.3">
                  <p:embed/>
                  <p:pic>
                    <p:nvPicPr>
                      <p:cNvPr id="0" name="图片 3076"/>
                      <p:cNvPicPr/>
                      <p:nvPr/>
                    </p:nvPicPr>
                    <p:blipFill>
                      <a:blip r:embed="rId7"/>
                      <a:stretch>
                        <a:fillRect/>
                      </a:stretch>
                    </p:blipFill>
                    <p:spPr>
                      <a:xfrm>
                        <a:off x="5386388" y="2682875"/>
                        <a:ext cx="942975" cy="1333500"/>
                      </a:xfrm>
                      <a:prstGeom prst="rect">
                        <a:avLst/>
                      </a:prstGeom>
                      <a:noFill/>
                      <a:ln w="38100">
                        <a:noFill/>
                        <a:miter/>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0" y="709613"/>
            <a:ext cx="8948738" cy="5072062"/>
          </a:xfrm>
          <a:ln/>
        </p:spPr>
        <p:txBody>
          <a:bodyPr vert="horz" wrap="square" lIns="91440" tIns="45720" rIns="91440" bIns="45720" anchor="ctr" anchorCtr="0"/>
          <a:lstStyle/>
          <a:p>
            <a:pPr algn="l" eaLnBrk="1" fontAlgn="t" hangingPunct="1">
              <a:lnSpc>
                <a:spcPct val="120000"/>
              </a:lnSpc>
              <a:buClrTx/>
              <a:buSzTx/>
              <a:buFontTx/>
            </a:pPr>
            <a:r>
              <a:rPr lang="zh-CN" altLang="en-US" sz="5400" b="1" dirty="0">
                <a:solidFill>
                  <a:srgbClr val="660033"/>
                </a:solidFill>
                <a:ea typeface="华文新魏" panose="02010800040101010101" pitchFamily="2" charset="-122"/>
              </a:rPr>
              <a:t>你知道吗？</a:t>
            </a:r>
            <a:br>
              <a:rPr lang="zh-CN" altLang="en-US" sz="5400" b="1" dirty="0">
                <a:solidFill>
                  <a:srgbClr val="660033"/>
                </a:solidFill>
                <a:ea typeface="华文新魏" panose="02010800040101010101" pitchFamily="2" charset="-122"/>
              </a:rPr>
            </a:br>
            <a:r>
              <a:rPr lang="zh-CN" altLang="en-US" sz="4000" dirty="0"/>
              <a:t/>
            </a:r>
            <a:br>
              <a:rPr lang="zh-CN" altLang="en-US" sz="4000" dirty="0"/>
            </a:br>
            <a:r>
              <a:rPr lang="zh-CN" altLang="en-US" sz="4000" b="1" dirty="0"/>
              <a:t/>
            </a:r>
            <a:br>
              <a:rPr lang="zh-CN" altLang="en-US" sz="4000" b="1" dirty="0"/>
            </a:br>
            <a:r>
              <a:rPr lang="zh-CN" altLang="en-US" sz="4000" b="1" dirty="0"/>
              <a:t>像上面这种用注有数量的线段来表示和地面上相对应的实际距离的比例尺叫线段比例尺；它表示图上</a:t>
            </a:r>
            <a:r>
              <a:rPr lang="en-US" altLang="zh-CN" sz="4000" b="1" dirty="0"/>
              <a:t>1</a:t>
            </a:r>
            <a:r>
              <a:rPr lang="zh-CN" altLang="en-US" sz="4000" b="1" dirty="0"/>
              <a:t>厘米的距离相当于实际</a:t>
            </a:r>
            <a:r>
              <a:rPr lang="en-US" altLang="zh-CN" sz="4000" b="1" dirty="0"/>
              <a:t>10</a:t>
            </a:r>
            <a:r>
              <a:rPr lang="zh-CN" altLang="en-US" sz="4000" b="1" dirty="0"/>
              <a:t>米的距离。改写成数值比例尺为：</a:t>
            </a:r>
            <a:r>
              <a:rPr lang="en-US" altLang="zh-CN" sz="4000" b="1" dirty="0"/>
              <a:t>1:1000</a:t>
            </a:r>
          </a:p>
        </p:txBody>
      </p:sp>
      <p:sp>
        <p:nvSpPr>
          <p:cNvPr id="31747" name="Rectangle 4"/>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sp>
        <p:nvSpPr>
          <p:cNvPr id="31748" name="Rectangle 6"/>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grpSp>
        <p:nvGrpSpPr>
          <p:cNvPr id="31749" name="Group 8"/>
          <p:cNvGrpSpPr>
            <a:grpSpLocks noChangeAspect="1"/>
          </p:cNvGrpSpPr>
          <p:nvPr/>
        </p:nvGrpSpPr>
        <p:grpSpPr>
          <a:xfrm>
            <a:off x="579438" y="1150938"/>
            <a:ext cx="4251325" cy="846137"/>
            <a:chOff x="2241" y="2840"/>
            <a:chExt cx="3665" cy="739"/>
          </a:xfrm>
        </p:grpSpPr>
        <p:sp>
          <p:nvSpPr>
            <p:cNvPr id="31750" name="AutoShape 9"/>
            <p:cNvSpPr>
              <a:spLocks noChangeAspect="1"/>
            </p:cNvSpPr>
            <p:nvPr/>
          </p:nvSpPr>
          <p:spPr>
            <a:xfrm>
              <a:off x="2241" y="2840"/>
              <a:ext cx="3665" cy="739"/>
            </a:xfrm>
            <a:prstGeom prst="rect">
              <a:avLst/>
            </a:prstGeom>
            <a:noFill/>
            <a:ln w="9525">
              <a:noFill/>
            </a:ln>
          </p:spPr>
          <p:txBody>
            <a:bodyPr/>
            <a:lstStyle/>
            <a:p>
              <a:endParaRPr lang="zh-CN" altLang="en-US" dirty="0">
                <a:latin typeface="Arial" panose="020B0604020202020204" pitchFamily="34" charset="0"/>
              </a:endParaRPr>
            </a:p>
          </p:txBody>
        </p:sp>
        <p:grpSp>
          <p:nvGrpSpPr>
            <p:cNvPr id="31751" name="Group 43"/>
            <p:cNvGrpSpPr/>
            <p:nvPr/>
          </p:nvGrpSpPr>
          <p:grpSpPr>
            <a:xfrm>
              <a:off x="2508" y="3495"/>
              <a:ext cx="2772" cy="84"/>
              <a:chOff x="3288" y="1797"/>
              <a:chExt cx="1497" cy="45"/>
            </a:xfrm>
          </p:grpSpPr>
          <p:grpSp>
            <p:nvGrpSpPr>
              <p:cNvPr id="31756" name="Group 32"/>
              <p:cNvGrpSpPr/>
              <p:nvPr/>
            </p:nvGrpSpPr>
            <p:grpSpPr>
              <a:xfrm>
                <a:off x="3787" y="1797"/>
                <a:ext cx="499" cy="45"/>
                <a:chOff x="3152" y="1661"/>
                <a:chExt cx="499" cy="45"/>
              </a:xfrm>
            </p:grpSpPr>
            <p:sp>
              <p:nvSpPr>
                <p:cNvPr id="31767" name="Line 27"/>
                <p:cNvSpPr/>
                <p:nvPr/>
              </p:nvSpPr>
              <p:spPr>
                <a:xfrm>
                  <a:off x="3152" y="1706"/>
                  <a:ext cx="499" cy="0"/>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8" name="Line 29"/>
                <p:cNvSpPr/>
                <p:nvPr/>
              </p:nvSpPr>
              <p:spPr>
                <a:xfrm>
                  <a:off x="3152" y="1661"/>
                  <a:ext cx="0" cy="45"/>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9" name="Line 30"/>
                <p:cNvSpPr/>
                <p:nvPr/>
              </p:nvSpPr>
              <p:spPr>
                <a:xfrm>
                  <a:off x="3651" y="1661"/>
                  <a:ext cx="0" cy="0"/>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70" name="Line 31"/>
                <p:cNvSpPr/>
                <p:nvPr/>
              </p:nvSpPr>
              <p:spPr>
                <a:xfrm>
                  <a:off x="3651" y="1661"/>
                  <a:ext cx="0" cy="45"/>
                </a:xfrm>
                <a:prstGeom prst="line">
                  <a:avLst/>
                </a:prstGeom>
                <a:ln w="28575" cap="flat" cmpd="sng">
                  <a:solidFill>
                    <a:srgbClr val="000000"/>
                  </a:solidFill>
                  <a:prstDash val="solid"/>
                  <a:headEnd type="none" w="med" len="med"/>
                  <a:tailEnd type="none" w="med" len="med"/>
                </a:ln>
              </p:spPr>
              <p:txBody>
                <a:bodyPr/>
                <a:lstStyle/>
                <a:p>
                  <a:endParaRPr lang="zh-CN" altLang="en-US"/>
                </a:p>
              </p:txBody>
            </p:sp>
          </p:grpSp>
          <p:grpSp>
            <p:nvGrpSpPr>
              <p:cNvPr id="31757" name="Group 33"/>
              <p:cNvGrpSpPr/>
              <p:nvPr/>
            </p:nvGrpSpPr>
            <p:grpSpPr>
              <a:xfrm>
                <a:off x="3288" y="1797"/>
                <a:ext cx="499" cy="45"/>
                <a:chOff x="3152" y="1661"/>
                <a:chExt cx="499" cy="45"/>
              </a:xfrm>
            </p:grpSpPr>
            <p:sp>
              <p:nvSpPr>
                <p:cNvPr id="31763" name="Line 34"/>
                <p:cNvSpPr/>
                <p:nvPr/>
              </p:nvSpPr>
              <p:spPr>
                <a:xfrm>
                  <a:off x="3152" y="1706"/>
                  <a:ext cx="499" cy="0"/>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4" name="Line 35"/>
                <p:cNvSpPr/>
                <p:nvPr/>
              </p:nvSpPr>
              <p:spPr>
                <a:xfrm>
                  <a:off x="3152" y="1661"/>
                  <a:ext cx="0" cy="45"/>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5" name="Line 36"/>
                <p:cNvSpPr/>
                <p:nvPr/>
              </p:nvSpPr>
              <p:spPr>
                <a:xfrm>
                  <a:off x="3651" y="1661"/>
                  <a:ext cx="0" cy="0"/>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6" name="Line 37"/>
                <p:cNvSpPr/>
                <p:nvPr/>
              </p:nvSpPr>
              <p:spPr>
                <a:xfrm>
                  <a:off x="3651" y="1661"/>
                  <a:ext cx="0" cy="45"/>
                </a:xfrm>
                <a:prstGeom prst="line">
                  <a:avLst/>
                </a:prstGeom>
                <a:ln w="28575" cap="flat" cmpd="sng">
                  <a:solidFill>
                    <a:srgbClr val="000000"/>
                  </a:solidFill>
                  <a:prstDash val="solid"/>
                  <a:headEnd type="none" w="med" len="med"/>
                  <a:tailEnd type="none" w="med" len="med"/>
                </a:ln>
              </p:spPr>
              <p:txBody>
                <a:bodyPr/>
                <a:lstStyle/>
                <a:p>
                  <a:endParaRPr lang="zh-CN" altLang="en-US"/>
                </a:p>
              </p:txBody>
            </p:sp>
          </p:grpSp>
          <p:grpSp>
            <p:nvGrpSpPr>
              <p:cNvPr id="31758" name="Group 38"/>
              <p:cNvGrpSpPr/>
              <p:nvPr/>
            </p:nvGrpSpPr>
            <p:grpSpPr>
              <a:xfrm>
                <a:off x="4286" y="1797"/>
                <a:ext cx="499" cy="45"/>
                <a:chOff x="3152" y="1661"/>
                <a:chExt cx="499" cy="45"/>
              </a:xfrm>
            </p:grpSpPr>
            <p:sp>
              <p:nvSpPr>
                <p:cNvPr id="31759" name="Line 39"/>
                <p:cNvSpPr/>
                <p:nvPr/>
              </p:nvSpPr>
              <p:spPr>
                <a:xfrm>
                  <a:off x="3152" y="1706"/>
                  <a:ext cx="499" cy="0"/>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0" name="Line 40"/>
                <p:cNvSpPr/>
                <p:nvPr/>
              </p:nvSpPr>
              <p:spPr>
                <a:xfrm>
                  <a:off x="3152" y="1661"/>
                  <a:ext cx="0" cy="45"/>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1" name="Line 41"/>
                <p:cNvSpPr/>
                <p:nvPr/>
              </p:nvSpPr>
              <p:spPr>
                <a:xfrm>
                  <a:off x="3651" y="1661"/>
                  <a:ext cx="0" cy="0"/>
                </a:xfrm>
                <a:prstGeom prst="line">
                  <a:avLst/>
                </a:prstGeom>
                <a:ln w="28575" cap="flat" cmpd="sng">
                  <a:solidFill>
                    <a:srgbClr val="000000"/>
                  </a:solidFill>
                  <a:prstDash val="solid"/>
                  <a:headEnd type="none" w="med" len="med"/>
                  <a:tailEnd type="none" w="med" len="med"/>
                </a:ln>
              </p:spPr>
              <p:txBody>
                <a:bodyPr/>
                <a:lstStyle/>
                <a:p>
                  <a:endParaRPr lang="zh-CN" altLang="en-US"/>
                </a:p>
              </p:txBody>
            </p:sp>
            <p:sp>
              <p:nvSpPr>
                <p:cNvPr id="31762" name="Line 42"/>
                <p:cNvSpPr/>
                <p:nvPr/>
              </p:nvSpPr>
              <p:spPr>
                <a:xfrm>
                  <a:off x="3651" y="1661"/>
                  <a:ext cx="0" cy="45"/>
                </a:xfrm>
                <a:prstGeom prst="line">
                  <a:avLst/>
                </a:prstGeom>
                <a:ln w="28575" cap="flat" cmpd="sng">
                  <a:solidFill>
                    <a:srgbClr val="000000"/>
                  </a:solidFill>
                  <a:prstDash val="solid"/>
                  <a:headEnd type="none" w="med" len="med"/>
                  <a:tailEnd type="none" w="med" len="med"/>
                </a:ln>
              </p:spPr>
              <p:txBody>
                <a:bodyPr/>
                <a:lstStyle/>
                <a:p>
                  <a:endParaRPr lang="zh-CN" altLang="en-US"/>
                </a:p>
              </p:txBody>
            </p:sp>
          </p:grpSp>
        </p:grpSp>
        <p:sp>
          <p:nvSpPr>
            <p:cNvPr id="31752" name="Text Box 44"/>
            <p:cNvSpPr txBox="1"/>
            <p:nvPr/>
          </p:nvSpPr>
          <p:spPr>
            <a:xfrm>
              <a:off x="2241" y="2840"/>
              <a:ext cx="422" cy="614"/>
            </a:xfrm>
            <a:prstGeom prst="rect">
              <a:avLst/>
            </a:prstGeom>
            <a:noFill/>
            <a:ln w="9525">
              <a:noFill/>
            </a:ln>
          </p:spPr>
          <p:txBody>
            <a:bodyPr/>
            <a:lstStyle/>
            <a:p>
              <a:r>
                <a:rPr lang="en-US" altLang="zh-CN" sz="2800" dirty="0">
                  <a:solidFill>
                    <a:srgbClr val="000000"/>
                  </a:solidFill>
                  <a:latin typeface="Times New Roman" panose="02020603050405020304" charset="0"/>
                  <a:ea typeface="宋体" panose="02010600030101010101" pitchFamily="2" charset="-122"/>
                </a:rPr>
                <a:t>0</a:t>
              </a:r>
              <a:endParaRPr lang="en-US" altLang="zh-CN" dirty="0">
                <a:latin typeface="Arial" panose="020B0604020202020204" pitchFamily="34" charset="0"/>
              </a:endParaRPr>
            </a:p>
          </p:txBody>
        </p:sp>
        <p:sp>
          <p:nvSpPr>
            <p:cNvPr id="31753" name="Text Box 45"/>
            <p:cNvSpPr txBox="1"/>
            <p:nvPr/>
          </p:nvSpPr>
          <p:spPr>
            <a:xfrm>
              <a:off x="3117" y="2865"/>
              <a:ext cx="630" cy="613"/>
            </a:xfrm>
            <a:prstGeom prst="rect">
              <a:avLst/>
            </a:prstGeom>
            <a:noFill/>
            <a:ln w="9525">
              <a:noFill/>
            </a:ln>
          </p:spPr>
          <p:txBody>
            <a:bodyPr/>
            <a:lstStyle/>
            <a:p>
              <a:r>
                <a:rPr lang="en-US" altLang="zh-CN" sz="2800" dirty="0">
                  <a:solidFill>
                    <a:srgbClr val="000000"/>
                  </a:solidFill>
                  <a:latin typeface="Times New Roman" panose="02020603050405020304" charset="0"/>
                  <a:ea typeface="宋体" panose="02010600030101010101" pitchFamily="2" charset="-122"/>
                </a:rPr>
                <a:t>10</a:t>
              </a:r>
              <a:endParaRPr lang="en-US" altLang="zh-CN" dirty="0">
                <a:latin typeface="Arial" panose="020B0604020202020204" pitchFamily="34" charset="0"/>
              </a:endParaRPr>
            </a:p>
          </p:txBody>
        </p:sp>
        <p:sp>
          <p:nvSpPr>
            <p:cNvPr id="31754" name="Text Box 46"/>
            <p:cNvSpPr txBox="1"/>
            <p:nvPr/>
          </p:nvSpPr>
          <p:spPr>
            <a:xfrm>
              <a:off x="3958" y="2865"/>
              <a:ext cx="630" cy="613"/>
            </a:xfrm>
            <a:prstGeom prst="rect">
              <a:avLst/>
            </a:prstGeom>
            <a:noFill/>
            <a:ln w="9525">
              <a:noFill/>
            </a:ln>
          </p:spPr>
          <p:txBody>
            <a:bodyPr/>
            <a:lstStyle/>
            <a:p>
              <a:r>
                <a:rPr lang="en-US" altLang="zh-CN" sz="2800" dirty="0">
                  <a:solidFill>
                    <a:srgbClr val="000000"/>
                  </a:solidFill>
                  <a:latin typeface="Times New Roman" panose="02020603050405020304" charset="0"/>
                  <a:ea typeface="宋体" panose="02010600030101010101" pitchFamily="2" charset="-122"/>
                </a:rPr>
                <a:t>20</a:t>
              </a:r>
              <a:endParaRPr lang="en-US" altLang="zh-CN" dirty="0">
                <a:latin typeface="Arial" panose="020B0604020202020204" pitchFamily="34" charset="0"/>
              </a:endParaRPr>
            </a:p>
          </p:txBody>
        </p:sp>
        <p:sp>
          <p:nvSpPr>
            <p:cNvPr id="31755" name="Text Box 47"/>
            <p:cNvSpPr txBox="1"/>
            <p:nvPr/>
          </p:nvSpPr>
          <p:spPr>
            <a:xfrm>
              <a:off x="4859" y="2900"/>
              <a:ext cx="1047" cy="614"/>
            </a:xfrm>
            <a:prstGeom prst="rect">
              <a:avLst/>
            </a:prstGeom>
            <a:noFill/>
            <a:ln w="9525">
              <a:noFill/>
            </a:ln>
          </p:spPr>
          <p:txBody>
            <a:bodyPr/>
            <a:lstStyle/>
            <a:p>
              <a:r>
                <a:rPr lang="en-US" altLang="zh-CN" sz="2800" dirty="0">
                  <a:solidFill>
                    <a:srgbClr val="000000"/>
                  </a:solidFill>
                  <a:latin typeface="Times New Roman" panose="02020603050405020304" charset="0"/>
                  <a:ea typeface="宋体" panose="02010600030101010101" pitchFamily="2" charset="-122"/>
                </a:rPr>
                <a:t>30</a:t>
              </a:r>
              <a:r>
                <a:rPr lang="zh-CN" altLang="en-US" sz="2800" dirty="0">
                  <a:solidFill>
                    <a:srgbClr val="000000"/>
                  </a:solidFill>
                  <a:latin typeface="Times New Roman" panose="02020603050405020304" charset="0"/>
                  <a:ea typeface="宋体" panose="02010600030101010101" pitchFamily="2" charset="-122"/>
                </a:rPr>
                <a:t>米</a:t>
              </a:r>
              <a:endParaRPr lang="zh-CN" altLang="en-US" dirty="0">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ctrTitle"/>
          </p:nvPr>
        </p:nvSpPr>
        <p:spPr>
          <a:xfrm>
            <a:off x="195263" y="246063"/>
            <a:ext cx="8948737" cy="5072062"/>
          </a:xfrm>
          <a:ln/>
        </p:spPr>
        <p:txBody>
          <a:bodyPr vert="horz" wrap="square" lIns="91440" tIns="45720" rIns="91440" bIns="45720" anchor="ctr" anchorCtr="0"/>
          <a:lstStyle/>
          <a:p>
            <a:pPr algn="l" eaLnBrk="1" fontAlgn="t" hangingPunct="1">
              <a:buClrTx/>
              <a:buSzTx/>
              <a:buFontTx/>
            </a:pPr>
            <a:r>
              <a:rPr lang="zh-CN" altLang="en-US" sz="6000" b="1" dirty="0">
                <a:solidFill>
                  <a:srgbClr val="660033"/>
                </a:solidFill>
                <a:ea typeface="华文新魏" panose="02010800040101010101" pitchFamily="2" charset="-122"/>
              </a:rPr>
              <a:t>你知道吗？</a:t>
            </a:r>
            <a:br>
              <a:rPr lang="zh-CN" altLang="en-US" sz="6000" b="1" dirty="0">
                <a:solidFill>
                  <a:srgbClr val="660033"/>
                </a:solidFill>
                <a:ea typeface="华文新魏" panose="02010800040101010101" pitchFamily="2" charset="-122"/>
              </a:rPr>
            </a:br>
            <a:r>
              <a:rPr lang="zh-CN" altLang="en-US" b="1" dirty="0"/>
              <a:t/>
            </a:r>
            <a:br>
              <a:rPr lang="zh-CN" altLang="en-US" b="1" dirty="0"/>
            </a:br>
            <a:r>
              <a:rPr lang="zh-CN" altLang="en-US" b="1" dirty="0"/>
              <a:t>像比例尺比例尺一百万分之一，四百五十万分之一叫做文字比例尺</a:t>
            </a:r>
          </a:p>
        </p:txBody>
      </p:sp>
      <p:pic>
        <p:nvPicPr>
          <p:cNvPr id="32771" name="Picture 3" descr="0000">
            <a:hlinkClick r:id="" action="ppaction://noaction"/>
          </p:cNvPr>
          <p:cNvPicPr>
            <a:picLocks noChangeAspect="1"/>
          </p:cNvPicPr>
          <p:nvPr/>
        </p:nvPicPr>
        <p:blipFill>
          <a:blip r:embed="rId2"/>
          <a:stretch>
            <a:fillRect/>
          </a:stretch>
        </p:blipFill>
        <p:spPr>
          <a:xfrm>
            <a:off x="-581025" y="5108575"/>
            <a:ext cx="2027238" cy="2092325"/>
          </a:xfrm>
          <a:prstGeom prst="rect">
            <a:avLst/>
          </a:prstGeom>
          <a:noFill/>
          <a:ln w="9525">
            <a:noFill/>
          </a:ln>
        </p:spPr>
      </p:pic>
      <p:sp>
        <p:nvSpPr>
          <p:cNvPr id="32772" name="Rectangle 4"/>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sp>
        <p:nvSpPr>
          <p:cNvPr id="32773" name="Rectangle 5"/>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ln/>
        </p:spPr>
        <p:txBody>
          <a:bodyPr vert="horz" wrap="square" lIns="91440" tIns="45720" rIns="91440" bIns="45720" anchor="ctr" anchorCtr="0"/>
          <a:lstStyle/>
          <a:p>
            <a:pPr eaLnBrk="1" hangingPunct="1"/>
            <a:r>
              <a:rPr lang="zh-CN" altLang="en-US" b="1" dirty="0"/>
              <a:t>比例尺的特征</a:t>
            </a:r>
          </a:p>
        </p:txBody>
      </p:sp>
      <p:sp>
        <p:nvSpPr>
          <p:cNvPr id="33795" name="Rectangle 3"/>
          <p:cNvSpPr>
            <a:spLocks noGrp="1"/>
          </p:cNvSpPr>
          <p:nvPr>
            <p:ph idx="1"/>
          </p:nvPr>
        </p:nvSpPr>
        <p:spPr>
          <a:xfrm>
            <a:off x="442913" y="1554163"/>
            <a:ext cx="8237537" cy="4137025"/>
          </a:xfrm>
          <a:ln/>
        </p:spPr>
        <p:txBody>
          <a:bodyPr vert="horz" wrap="square" lIns="91440" tIns="45720" rIns="91440" bIns="45720" anchor="t" anchorCtr="0"/>
          <a:lstStyle/>
          <a:p>
            <a:pPr eaLnBrk="1" hangingPunct="1">
              <a:lnSpc>
                <a:spcPct val="90000"/>
              </a:lnSpc>
            </a:pPr>
            <a:r>
              <a:rPr lang="zh-CN" altLang="en-US" sz="4400" b="1" dirty="0"/>
              <a:t>比例尺与一般的尺子不同，它是一个比，不带计量单位；</a:t>
            </a:r>
          </a:p>
          <a:p>
            <a:pPr eaLnBrk="1" hangingPunct="1">
              <a:lnSpc>
                <a:spcPct val="90000"/>
              </a:lnSpc>
            </a:pPr>
            <a:r>
              <a:rPr lang="zh-CN" altLang="en-US" sz="4400" b="1" dirty="0"/>
              <a:t>图上距离和实际距离的单位是统一的；</a:t>
            </a:r>
          </a:p>
          <a:p>
            <a:pPr eaLnBrk="1" hangingPunct="1">
              <a:lnSpc>
                <a:spcPct val="90000"/>
              </a:lnSpc>
            </a:pPr>
            <a:r>
              <a:rPr lang="zh-CN" altLang="en-US" sz="4400" b="1" dirty="0"/>
              <a:t>地图上的比例尺一般写成前项是</a:t>
            </a:r>
            <a:r>
              <a:rPr lang="en-US" altLang="zh-CN" sz="4400" b="1" dirty="0"/>
              <a:t>1</a:t>
            </a:r>
            <a:r>
              <a:rPr lang="zh-CN" altLang="en-US" sz="4400" b="1" dirty="0"/>
              <a:t>的比；</a:t>
            </a:r>
            <a:r>
              <a:rPr lang="zh-CN" altLang="en-US" sz="28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p:nvPr/>
        </p:nvSpPr>
        <p:spPr>
          <a:xfrm>
            <a:off x="157163" y="241300"/>
            <a:ext cx="8820150" cy="6281738"/>
          </a:xfrm>
          <a:prstGeom prst="rect">
            <a:avLst/>
          </a:prstGeom>
          <a:solidFill>
            <a:schemeClr val="bg1"/>
          </a:solidFill>
          <a:ln w="9525">
            <a:noFill/>
          </a:ln>
        </p:spPr>
        <p:txBody>
          <a:bodyPr wrap="none" lIns="90000" tIns="46800" rIns="90000" bIns="46800" anchor="ctr" anchorCtr="0"/>
          <a:lstStyle/>
          <a:p>
            <a:endParaRPr lang="zh-CN" altLang="zh-CN" dirty="0">
              <a:latin typeface="Arial" panose="020B0604020202020204" pitchFamily="34" charset="0"/>
            </a:endParaRPr>
          </a:p>
        </p:txBody>
      </p:sp>
      <p:sp>
        <p:nvSpPr>
          <p:cNvPr id="34819" name="AutoShape 3"/>
          <p:cNvSpPr/>
          <p:nvPr/>
        </p:nvSpPr>
        <p:spPr>
          <a:xfrm>
            <a:off x="0" y="550863"/>
            <a:ext cx="3641725" cy="1436687"/>
          </a:xfrm>
          <a:prstGeom prst="cloudCallout">
            <a:avLst>
              <a:gd name="adj1" fmla="val -18963"/>
              <a:gd name="adj2" fmla="val 175083"/>
            </a:avLst>
          </a:prstGeom>
          <a:solidFill>
            <a:srgbClr val="FFFFCC"/>
          </a:solidFill>
          <a:ln w="9525" cap="flat" cmpd="sng">
            <a:solidFill>
              <a:schemeClr val="tx1"/>
            </a:solidFill>
            <a:prstDash val="solid"/>
            <a:headEnd type="none" w="med" len="med"/>
            <a:tailEnd type="none" w="med" len="med"/>
          </a:ln>
        </p:spPr>
        <p:txBody>
          <a:bodyPr lIns="90000" tIns="46800" rIns="90000" bIns="46800" anchor="ctr" anchorCtr="0"/>
          <a:lstStyle/>
          <a:p>
            <a:r>
              <a:rPr lang="zh-CN" altLang="en-US" sz="4000" b="0" dirty="0">
                <a:latin typeface="Arial" panose="020B0604020202020204" pitchFamily="34" charset="0"/>
              </a:rPr>
              <a:t>这是我家的平面图</a:t>
            </a:r>
            <a:r>
              <a:rPr lang="en-US" altLang="zh-CN" sz="4000" b="0" dirty="0">
                <a:latin typeface="Arial" panose="020B0604020202020204" pitchFamily="34" charset="0"/>
              </a:rPr>
              <a:t>.</a:t>
            </a:r>
          </a:p>
        </p:txBody>
      </p:sp>
      <p:pic>
        <p:nvPicPr>
          <p:cNvPr id="34820" name="Picture 4" descr="一"/>
          <p:cNvPicPr>
            <a:picLocks noChangeAspect="1"/>
          </p:cNvPicPr>
          <p:nvPr/>
        </p:nvPicPr>
        <p:blipFill>
          <a:blip r:embed="rId3"/>
          <a:stretch>
            <a:fillRect/>
          </a:stretch>
        </p:blipFill>
        <p:spPr>
          <a:xfrm>
            <a:off x="0" y="4048125"/>
            <a:ext cx="1481138" cy="2419350"/>
          </a:xfrm>
          <a:prstGeom prst="rect">
            <a:avLst/>
          </a:prstGeom>
          <a:noFill/>
          <a:ln w="9525">
            <a:noFill/>
          </a:ln>
        </p:spPr>
      </p:pic>
      <p:grpSp>
        <p:nvGrpSpPr>
          <p:cNvPr id="34821" name="Group 5"/>
          <p:cNvGrpSpPr/>
          <p:nvPr/>
        </p:nvGrpSpPr>
        <p:grpSpPr>
          <a:xfrm>
            <a:off x="2346325" y="1785938"/>
            <a:ext cx="6608763" cy="4549775"/>
            <a:chOff x="1478" y="1125"/>
            <a:chExt cx="4163" cy="2866"/>
          </a:xfrm>
        </p:grpSpPr>
        <p:sp>
          <p:nvSpPr>
            <p:cNvPr id="34822" name="Line 6"/>
            <p:cNvSpPr/>
            <p:nvPr/>
          </p:nvSpPr>
          <p:spPr>
            <a:xfrm>
              <a:off x="1627" y="1234"/>
              <a:ext cx="3475" cy="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3" name="Line 7"/>
            <p:cNvSpPr/>
            <p:nvPr/>
          </p:nvSpPr>
          <p:spPr>
            <a:xfrm flipH="1">
              <a:off x="1618" y="1234"/>
              <a:ext cx="9" cy="214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4" name="Line 8"/>
            <p:cNvSpPr/>
            <p:nvPr/>
          </p:nvSpPr>
          <p:spPr>
            <a:xfrm>
              <a:off x="1618" y="3374"/>
              <a:ext cx="3484" cy="9"/>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5" name="Line 9"/>
            <p:cNvSpPr/>
            <p:nvPr/>
          </p:nvSpPr>
          <p:spPr>
            <a:xfrm>
              <a:off x="5101" y="1226"/>
              <a:ext cx="10" cy="2167"/>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6" name="Line 10"/>
            <p:cNvSpPr/>
            <p:nvPr/>
          </p:nvSpPr>
          <p:spPr>
            <a:xfrm>
              <a:off x="1627" y="2295"/>
              <a:ext cx="3474" cy="9"/>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7" name="Line 11"/>
            <p:cNvSpPr/>
            <p:nvPr/>
          </p:nvSpPr>
          <p:spPr>
            <a:xfrm>
              <a:off x="3410" y="2304"/>
              <a:ext cx="0" cy="1061"/>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8" name="Line 12"/>
            <p:cNvSpPr/>
            <p:nvPr/>
          </p:nvSpPr>
          <p:spPr>
            <a:xfrm flipV="1">
              <a:off x="1627" y="1938"/>
              <a:ext cx="1664" cy="9"/>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29" name="Line 13"/>
            <p:cNvSpPr/>
            <p:nvPr/>
          </p:nvSpPr>
          <p:spPr>
            <a:xfrm>
              <a:off x="3288" y="1234"/>
              <a:ext cx="0" cy="713"/>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30" name="Line 14"/>
            <p:cNvSpPr/>
            <p:nvPr/>
          </p:nvSpPr>
          <p:spPr>
            <a:xfrm>
              <a:off x="2305" y="1225"/>
              <a:ext cx="0" cy="704"/>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4831" name="Text Box 15"/>
            <p:cNvSpPr txBox="1"/>
            <p:nvPr/>
          </p:nvSpPr>
          <p:spPr>
            <a:xfrm>
              <a:off x="1572" y="1377"/>
              <a:ext cx="868" cy="672"/>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卫生间</a:t>
              </a:r>
            </a:p>
          </p:txBody>
        </p:sp>
        <p:sp>
          <p:nvSpPr>
            <p:cNvPr id="34832" name="Text Box 16"/>
            <p:cNvSpPr txBox="1"/>
            <p:nvPr/>
          </p:nvSpPr>
          <p:spPr>
            <a:xfrm>
              <a:off x="2368" y="1440"/>
              <a:ext cx="868" cy="365"/>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厨房</a:t>
              </a:r>
            </a:p>
          </p:txBody>
        </p:sp>
        <p:sp>
          <p:nvSpPr>
            <p:cNvPr id="34833" name="Text Box 17"/>
            <p:cNvSpPr txBox="1"/>
            <p:nvPr/>
          </p:nvSpPr>
          <p:spPr>
            <a:xfrm>
              <a:off x="3537" y="1622"/>
              <a:ext cx="868" cy="365"/>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客厅</a:t>
              </a:r>
            </a:p>
          </p:txBody>
        </p:sp>
        <p:sp>
          <p:nvSpPr>
            <p:cNvPr id="34834" name="Text Box 18"/>
            <p:cNvSpPr txBox="1"/>
            <p:nvPr/>
          </p:nvSpPr>
          <p:spPr>
            <a:xfrm>
              <a:off x="1891" y="2728"/>
              <a:ext cx="1133" cy="672"/>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父母卧室</a:t>
              </a:r>
            </a:p>
          </p:txBody>
        </p:sp>
        <p:sp>
          <p:nvSpPr>
            <p:cNvPr id="34835" name="Text Box 19"/>
            <p:cNvSpPr txBox="1"/>
            <p:nvPr/>
          </p:nvSpPr>
          <p:spPr>
            <a:xfrm>
              <a:off x="3535" y="2662"/>
              <a:ext cx="1133" cy="672"/>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笑笑卧室</a:t>
              </a:r>
            </a:p>
          </p:txBody>
        </p:sp>
        <p:sp>
          <p:nvSpPr>
            <p:cNvPr id="34836" name="Line 20"/>
            <p:cNvSpPr/>
            <p:nvPr/>
          </p:nvSpPr>
          <p:spPr>
            <a:xfrm flipV="1">
              <a:off x="5303" y="1125"/>
              <a:ext cx="0" cy="1197"/>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sp>
          <p:nvSpPr>
            <p:cNvPr id="34837" name="Text Box 21"/>
            <p:cNvSpPr txBox="1"/>
            <p:nvPr/>
          </p:nvSpPr>
          <p:spPr>
            <a:xfrm>
              <a:off x="5270" y="1316"/>
              <a:ext cx="371" cy="365"/>
            </a:xfrm>
            <a:prstGeom prst="rect">
              <a:avLst/>
            </a:prstGeom>
            <a:noFill/>
            <a:ln w="9525">
              <a:noFill/>
            </a:ln>
          </p:spPr>
          <p:txBody>
            <a:bodyPr wrap="none" lIns="90000" tIns="46800" rIns="90000" bIns="46800">
              <a:spAutoFit/>
            </a:bodyPr>
            <a:lstStyle/>
            <a:p>
              <a:r>
                <a:rPr lang="zh-CN" altLang="en-US" sz="3200" b="0" dirty="0">
                  <a:latin typeface="Arial" panose="020B0604020202020204" pitchFamily="34" charset="0"/>
                </a:rPr>
                <a:t>北</a:t>
              </a:r>
            </a:p>
          </p:txBody>
        </p:sp>
        <p:sp>
          <p:nvSpPr>
            <p:cNvPr id="34838" name="Text Box 22"/>
            <p:cNvSpPr txBox="1"/>
            <p:nvPr/>
          </p:nvSpPr>
          <p:spPr>
            <a:xfrm>
              <a:off x="1478" y="3549"/>
              <a:ext cx="2053" cy="442"/>
            </a:xfrm>
            <a:prstGeom prst="rect">
              <a:avLst/>
            </a:prstGeom>
            <a:noFill/>
            <a:ln w="9525">
              <a:noFill/>
            </a:ln>
          </p:spPr>
          <p:txBody>
            <a:bodyPr wrap="none" lIns="90000" tIns="46800" rIns="90000" bIns="46800">
              <a:spAutoFit/>
            </a:bodyPr>
            <a:lstStyle/>
            <a:p>
              <a:r>
                <a:rPr lang="zh-CN" altLang="en-US" sz="4000" b="0" dirty="0">
                  <a:latin typeface="Arial" panose="020B0604020202020204" pitchFamily="34" charset="0"/>
                </a:rPr>
                <a:t>比例尺</a:t>
              </a:r>
              <a:r>
                <a:rPr lang="en-US" altLang="zh-CN" sz="4000" b="0" dirty="0">
                  <a:latin typeface="Arial" panose="020B0604020202020204" pitchFamily="34" charset="0"/>
                </a:rPr>
                <a:t>: </a:t>
              </a:r>
              <a:r>
                <a:rPr lang="en-US" altLang="zh-CN" sz="4000" b="0" dirty="0">
                  <a:solidFill>
                    <a:srgbClr val="FF3300"/>
                  </a:solidFill>
                  <a:latin typeface="Arial" panose="020B0604020202020204" pitchFamily="34" charset="0"/>
                </a:rPr>
                <a:t>1:100</a:t>
              </a:r>
            </a:p>
          </p:txBody>
        </p:sp>
      </p:grpSp>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ctrTitle"/>
          </p:nvPr>
        </p:nvSpPr>
        <p:spPr>
          <a:xfrm>
            <a:off x="471488" y="246063"/>
            <a:ext cx="8139112" cy="5041900"/>
          </a:xfrm>
          <a:ln/>
        </p:spPr>
        <p:txBody>
          <a:bodyPr vert="horz" wrap="square" lIns="91440" tIns="45720" rIns="91440" bIns="45720" anchor="ctr" anchorCtr="0"/>
          <a:lstStyle/>
          <a:p>
            <a:pPr algn="l" eaLnBrk="1" hangingPunct="1">
              <a:buClrTx/>
              <a:buSzTx/>
              <a:buFontTx/>
              <a:buNone/>
            </a:pPr>
            <a:r>
              <a:rPr lang="zh-CN" altLang="en-US" sz="5400" b="1" dirty="0">
                <a:solidFill>
                  <a:srgbClr val="660033"/>
                </a:solidFill>
                <a:latin typeface="Times New Roman" panose="02020603050405020304" charset="0"/>
                <a:ea typeface="华文新魏" panose="02010800040101010101" pitchFamily="2" charset="-122"/>
              </a:rPr>
              <a:t>考考你：</a:t>
            </a:r>
            <a:br>
              <a:rPr lang="zh-CN" altLang="en-US" sz="5400" b="1" dirty="0">
                <a:solidFill>
                  <a:srgbClr val="660033"/>
                </a:solidFill>
                <a:latin typeface="Times New Roman" panose="02020603050405020304" charset="0"/>
                <a:ea typeface="华文新魏" panose="02010800040101010101" pitchFamily="2" charset="-122"/>
              </a:rPr>
            </a:br>
            <a:r>
              <a:rPr lang="zh-CN" altLang="en-US" sz="4800" b="1" dirty="0">
                <a:solidFill>
                  <a:srgbClr val="000000"/>
                </a:solidFill>
                <a:latin typeface="Times New Roman" panose="02020603050405020304" charset="0"/>
                <a:ea typeface="华文新魏" panose="02010800040101010101" pitchFamily="2" charset="-122"/>
              </a:rPr>
              <a:t>南京到北京的实际距离是</a:t>
            </a:r>
            <a:r>
              <a:rPr lang="en-US" altLang="zh-CN" sz="4800" b="1" dirty="0">
                <a:solidFill>
                  <a:srgbClr val="000000"/>
                </a:solidFill>
                <a:latin typeface="Times New Roman" panose="02020603050405020304" charset="0"/>
                <a:ea typeface="华文新魏" panose="02010800040101010101" pitchFamily="2" charset="-122"/>
              </a:rPr>
              <a:t>900</a:t>
            </a:r>
            <a:r>
              <a:rPr lang="zh-CN" altLang="en-US" sz="4800" b="1" dirty="0">
                <a:solidFill>
                  <a:srgbClr val="000000"/>
                </a:solidFill>
                <a:latin typeface="Times New Roman" panose="02020603050405020304" charset="0"/>
                <a:ea typeface="华文新魏" panose="02010800040101010101" pitchFamily="2" charset="-122"/>
              </a:rPr>
              <a:t>千米，一只蚂蚁不到</a:t>
            </a:r>
            <a:r>
              <a:rPr lang="en-US" altLang="zh-CN" sz="4800" b="1" dirty="0">
                <a:solidFill>
                  <a:srgbClr val="000000"/>
                </a:solidFill>
                <a:latin typeface="Times New Roman" panose="02020603050405020304" charset="0"/>
                <a:ea typeface="华文新魏" panose="02010800040101010101" pitchFamily="2" charset="-122"/>
              </a:rPr>
              <a:t>1</a:t>
            </a:r>
            <a:r>
              <a:rPr lang="zh-CN" altLang="en-US" sz="4800" b="1" dirty="0">
                <a:solidFill>
                  <a:srgbClr val="000000"/>
                </a:solidFill>
                <a:latin typeface="Times New Roman" panose="02020603050405020304" charset="0"/>
                <a:ea typeface="华文新魏" panose="02010800040101010101" pitchFamily="2" charset="-122"/>
              </a:rPr>
              <a:t>分钟就从南京爬到了北京，你知道是怎么回事吗？</a:t>
            </a:r>
            <a:r>
              <a:rPr lang="zh-CN" altLang="en-US" sz="6000" b="1" dirty="0">
                <a:solidFill>
                  <a:schemeClr val="tx1"/>
                </a:solidFill>
                <a:ea typeface="华文新魏" panose="02010800040101010101" pitchFamily="2" charset="-122"/>
              </a:rPr>
              <a:t> </a:t>
            </a:r>
          </a:p>
        </p:txBody>
      </p:sp>
      <p:pic>
        <p:nvPicPr>
          <p:cNvPr id="17411" name="Picture 3" descr="0000">
            <a:hlinkClick r:id="" action="ppaction://noaction"/>
          </p:cNvPr>
          <p:cNvPicPr>
            <a:picLocks noChangeAspect="1"/>
          </p:cNvPicPr>
          <p:nvPr/>
        </p:nvPicPr>
        <p:blipFill>
          <a:blip r:embed="rId2"/>
          <a:stretch>
            <a:fillRect/>
          </a:stretch>
        </p:blipFill>
        <p:spPr>
          <a:xfrm>
            <a:off x="-522287" y="4602163"/>
            <a:ext cx="2362200" cy="24384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p:nvPr/>
        </p:nvSpPr>
        <p:spPr>
          <a:xfrm>
            <a:off x="179388" y="620713"/>
            <a:ext cx="8820150" cy="5903912"/>
          </a:xfrm>
          <a:prstGeom prst="rect">
            <a:avLst/>
          </a:prstGeom>
          <a:solidFill>
            <a:schemeClr val="bg1"/>
          </a:solidFill>
          <a:ln w="9525">
            <a:noFill/>
          </a:ln>
        </p:spPr>
        <p:txBody>
          <a:bodyPr wrap="none" lIns="90000" tIns="46800" rIns="90000" bIns="46800" anchor="ctr" anchorCtr="0"/>
          <a:lstStyle/>
          <a:p>
            <a:endParaRPr lang="zh-CN" altLang="zh-CN" dirty="0">
              <a:latin typeface="Arial" panose="020B0604020202020204" pitchFamily="34" charset="0"/>
            </a:endParaRPr>
          </a:p>
        </p:txBody>
      </p:sp>
      <p:sp>
        <p:nvSpPr>
          <p:cNvPr id="35843" name="Text Box 5"/>
          <p:cNvSpPr txBox="1"/>
          <p:nvPr/>
        </p:nvSpPr>
        <p:spPr>
          <a:xfrm>
            <a:off x="839788" y="1327150"/>
            <a:ext cx="7637462" cy="1311275"/>
          </a:xfrm>
          <a:prstGeom prst="rect">
            <a:avLst/>
          </a:prstGeom>
          <a:noFill/>
          <a:ln w="9525">
            <a:noFill/>
          </a:ln>
        </p:spPr>
        <p:txBody>
          <a:bodyPr lIns="90000" tIns="46800" rIns="90000" bIns="46800">
            <a:spAutoFit/>
          </a:bodyPr>
          <a:lstStyle/>
          <a:p>
            <a:pPr algn="l"/>
            <a:r>
              <a:rPr lang="en-US" altLang="zh-CN" sz="4000" dirty="0">
                <a:latin typeface="Arial" panose="020B0604020202020204" pitchFamily="34" charset="0"/>
              </a:rPr>
              <a:t>1</a:t>
            </a:r>
            <a:r>
              <a:rPr lang="zh-CN" altLang="en-US" sz="4000" dirty="0">
                <a:latin typeface="Arial" panose="020B0604020202020204" pitchFamily="34" charset="0"/>
              </a:rPr>
              <a:t>、量一量平面图中笑笑卧室的长是</a:t>
            </a:r>
            <a:r>
              <a:rPr lang="en-US" altLang="zh-CN" sz="4000" dirty="0">
                <a:latin typeface="Arial" panose="020B0604020202020204" pitchFamily="34" charset="0"/>
              </a:rPr>
              <a:t>(      )</a:t>
            </a:r>
            <a:r>
              <a:rPr lang="zh-CN" altLang="en-US" sz="4000" dirty="0">
                <a:latin typeface="Arial" panose="020B0604020202020204" pitchFamily="34" charset="0"/>
              </a:rPr>
              <a:t>厘米</a:t>
            </a:r>
            <a:r>
              <a:rPr lang="en-US" altLang="zh-CN" sz="4000" dirty="0">
                <a:latin typeface="Arial" panose="020B0604020202020204" pitchFamily="34" charset="0"/>
              </a:rPr>
              <a:t>,</a:t>
            </a:r>
            <a:r>
              <a:rPr lang="zh-CN" altLang="en-US" sz="4000" dirty="0">
                <a:latin typeface="Arial" panose="020B0604020202020204" pitchFamily="34" charset="0"/>
              </a:rPr>
              <a:t>宽是</a:t>
            </a:r>
            <a:r>
              <a:rPr lang="en-US" altLang="zh-CN" sz="4000" dirty="0">
                <a:latin typeface="Arial" panose="020B0604020202020204" pitchFamily="34" charset="0"/>
              </a:rPr>
              <a:t>(      )</a:t>
            </a:r>
            <a:r>
              <a:rPr lang="zh-CN" altLang="en-US" sz="4000" dirty="0">
                <a:latin typeface="Arial" panose="020B0604020202020204" pitchFamily="34" charset="0"/>
              </a:rPr>
              <a:t>厘米</a:t>
            </a:r>
            <a:r>
              <a:rPr lang="en-US" altLang="zh-CN" sz="4000" dirty="0">
                <a:latin typeface="Arial" panose="020B0604020202020204" pitchFamily="34" charset="0"/>
              </a:rPr>
              <a:t>.</a:t>
            </a:r>
          </a:p>
        </p:txBody>
      </p:sp>
      <p:sp>
        <p:nvSpPr>
          <p:cNvPr id="35844" name="Text Box 6"/>
          <p:cNvSpPr txBox="1"/>
          <p:nvPr/>
        </p:nvSpPr>
        <p:spPr>
          <a:xfrm>
            <a:off x="869950" y="2987675"/>
            <a:ext cx="7500938" cy="1311275"/>
          </a:xfrm>
          <a:prstGeom prst="rect">
            <a:avLst/>
          </a:prstGeom>
          <a:noFill/>
          <a:ln w="9525">
            <a:noFill/>
          </a:ln>
        </p:spPr>
        <p:txBody>
          <a:bodyPr lIns="90000" tIns="46800" rIns="90000" bIns="46800">
            <a:spAutoFit/>
          </a:bodyPr>
          <a:lstStyle/>
          <a:p>
            <a:pPr algn="l"/>
            <a:r>
              <a:rPr lang="zh-CN" altLang="en-US" sz="4000" dirty="0">
                <a:latin typeface="Arial" panose="020B0604020202020204" pitchFamily="34" charset="0"/>
              </a:rPr>
              <a:t>笑笑卧室实际的长是</a:t>
            </a:r>
            <a:r>
              <a:rPr lang="en-US" altLang="zh-CN" sz="4000" dirty="0">
                <a:latin typeface="Arial" panose="020B0604020202020204" pitchFamily="34" charset="0"/>
              </a:rPr>
              <a:t>(      )</a:t>
            </a:r>
            <a:r>
              <a:rPr lang="zh-CN" altLang="en-US" sz="4000" dirty="0">
                <a:latin typeface="Arial" panose="020B0604020202020204" pitchFamily="34" charset="0"/>
              </a:rPr>
              <a:t>米</a:t>
            </a:r>
            <a:r>
              <a:rPr lang="en-US" altLang="zh-CN" sz="4000" dirty="0">
                <a:latin typeface="Arial" panose="020B0604020202020204" pitchFamily="34" charset="0"/>
              </a:rPr>
              <a:t>,</a:t>
            </a:r>
            <a:r>
              <a:rPr lang="zh-CN" altLang="en-US" sz="4000" dirty="0">
                <a:latin typeface="Arial" panose="020B0604020202020204" pitchFamily="34" charset="0"/>
              </a:rPr>
              <a:t>宽是</a:t>
            </a:r>
            <a:r>
              <a:rPr lang="en-US" altLang="zh-CN" sz="4000" dirty="0">
                <a:latin typeface="Arial" panose="020B0604020202020204" pitchFamily="34" charset="0"/>
              </a:rPr>
              <a:t>(      )</a:t>
            </a:r>
            <a:r>
              <a:rPr lang="zh-CN" altLang="en-US" sz="4000" dirty="0">
                <a:latin typeface="Arial" panose="020B0604020202020204" pitchFamily="34" charset="0"/>
              </a:rPr>
              <a:t>米</a:t>
            </a:r>
            <a:r>
              <a:rPr lang="en-US" altLang="zh-CN" sz="4000" dirty="0">
                <a:latin typeface="Arial" panose="020B0604020202020204" pitchFamily="34" charset="0"/>
              </a:rPr>
              <a:t>,</a:t>
            </a:r>
            <a:r>
              <a:rPr lang="zh-CN" altLang="en-US" sz="4000" dirty="0">
                <a:latin typeface="Arial" panose="020B0604020202020204" pitchFamily="34" charset="0"/>
              </a:rPr>
              <a:t>面积是</a:t>
            </a:r>
            <a:r>
              <a:rPr lang="en-US" altLang="zh-CN" sz="4000" dirty="0">
                <a:latin typeface="Arial" panose="020B0604020202020204" pitchFamily="34" charset="0"/>
              </a:rPr>
              <a:t>(       )</a:t>
            </a:r>
            <a:r>
              <a:rPr lang="zh-CN" altLang="en-US" sz="4000" dirty="0">
                <a:latin typeface="Arial" panose="020B0604020202020204" pitchFamily="34" charset="0"/>
              </a:rPr>
              <a:t>平方米</a:t>
            </a:r>
            <a:r>
              <a:rPr lang="en-US" altLang="zh-CN" sz="4000" dirty="0">
                <a:latin typeface="Arial" panose="020B0604020202020204" pitchFamily="34" charset="0"/>
              </a:rPr>
              <a:t>.</a:t>
            </a:r>
          </a:p>
        </p:txBody>
      </p:sp>
      <p:pic>
        <p:nvPicPr>
          <p:cNvPr id="35845" name="Picture 7" descr="图片1和"/>
          <p:cNvPicPr>
            <a:picLocks noChangeAspect="1"/>
          </p:cNvPicPr>
          <p:nvPr/>
        </p:nvPicPr>
        <p:blipFill>
          <a:blip r:embed="rId3"/>
          <a:stretch>
            <a:fillRect/>
          </a:stretch>
        </p:blipFill>
        <p:spPr>
          <a:xfrm>
            <a:off x="808038" y="4414838"/>
            <a:ext cx="2011362" cy="2001837"/>
          </a:xfrm>
          <a:prstGeom prst="rect">
            <a:avLst/>
          </a:prstGeom>
          <a:noFill/>
          <a:ln w="9525">
            <a:noFill/>
          </a:ln>
        </p:spPr>
      </p:pic>
      <p:sp>
        <p:nvSpPr>
          <p:cNvPr id="35846" name="Rectangle 8"/>
          <p:cNvSpPr/>
          <p:nvPr/>
        </p:nvSpPr>
        <p:spPr>
          <a:xfrm>
            <a:off x="560388" y="300038"/>
            <a:ext cx="5843587" cy="1006475"/>
          </a:xfrm>
          <a:prstGeom prst="rect">
            <a:avLst/>
          </a:prstGeom>
          <a:noFill/>
          <a:ln w="9525">
            <a:noFill/>
          </a:ln>
        </p:spPr>
        <p:txBody>
          <a:bodyPr wrap="none" lIns="90000" tIns="46800" rIns="90000" bIns="46800" anchor="ctr" anchorCtr="0">
            <a:spAutoFit/>
          </a:bodyPr>
          <a:lstStyle/>
          <a:p>
            <a:pPr algn="l"/>
            <a:r>
              <a:rPr lang="zh-CN" altLang="en-US" sz="6000" dirty="0">
                <a:latin typeface="Arial" panose="020B0604020202020204" pitchFamily="34" charset="0"/>
              </a:rPr>
              <a:t>（一）基本练习</a:t>
            </a:r>
          </a:p>
        </p:txBody>
      </p:sp>
    </p:spTree>
  </p:cSld>
  <p:clrMapOvr>
    <a:masterClrMapping/>
  </p:clrMapOvr>
  <p:transition>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p:nvPr/>
        </p:nvGrpSpPr>
        <p:grpSpPr>
          <a:xfrm>
            <a:off x="457200" y="457200"/>
            <a:ext cx="4648200" cy="2895600"/>
            <a:chOff x="624" y="1344"/>
            <a:chExt cx="3984" cy="2688"/>
          </a:xfrm>
        </p:grpSpPr>
        <p:sp>
          <p:nvSpPr>
            <p:cNvPr id="36881" name="Rectangle 3"/>
            <p:cNvSpPr/>
            <p:nvPr/>
          </p:nvSpPr>
          <p:spPr>
            <a:xfrm>
              <a:off x="624" y="1344"/>
              <a:ext cx="3984" cy="268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6882" name="Rectangle 4"/>
            <p:cNvSpPr/>
            <p:nvPr/>
          </p:nvSpPr>
          <p:spPr>
            <a:xfrm>
              <a:off x="624" y="1344"/>
              <a:ext cx="72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6883" name="Rectangle 5"/>
            <p:cNvSpPr/>
            <p:nvPr/>
          </p:nvSpPr>
          <p:spPr>
            <a:xfrm>
              <a:off x="1344" y="1344"/>
              <a:ext cx="120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6884" name="Rectangle 6"/>
            <p:cNvSpPr/>
            <p:nvPr/>
          </p:nvSpPr>
          <p:spPr>
            <a:xfrm>
              <a:off x="624" y="2832"/>
              <a:ext cx="2304"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6885" name="Rectangle 7"/>
            <p:cNvSpPr/>
            <p:nvPr/>
          </p:nvSpPr>
          <p:spPr>
            <a:xfrm>
              <a:off x="2928" y="2832"/>
              <a:ext cx="1680"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grpSp>
      <p:sp>
        <p:nvSpPr>
          <p:cNvPr id="36867" name="Rectangle 8"/>
          <p:cNvSpPr>
            <a:spLocks noGrp="1"/>
          </p:cNvSpPr>
          <p:nvPr>
            <p:ph type="title"/>
          </p:nvPr>
        </p:nvSpPr>
        <p:spPr>
          <a:xfrm>
            <a:off x="3038475" y="274638"/>
            <a:ext cx="1614488" cy="1143000"/>
          </a:xfrm>
          <a:ln/>
        </p:spPr>
        <p:txBody>
          <a:bodyPr vert="horz" wrap="square" lIns="91440" tIns="45720" rIns="91440" bIns="45720" anchor="ctr" anchorCtr="0"/>
          <a:lstStyle/>
          <a:p>
            <a:pPr eaLnBrk="1" hangingPunct="1"/>
            <a:r>
              <a:rPr lang="zh-CN" altLang="en-US" sz="2000" b="1" dirty="0">
                <a:solidFill>
                  <a:srgbClr val="660033"/>
                </a:solidFill>
              </a:rPr>
              <a:t>客厅</a:t>
            </a:r>
          </a:p>
        </p:txBody>
      </p:sp>
      <p:sp>
        <p:nvSpPr>
          <p:cNvPr id="36868" name="Rectangle 9"/>
          <p:cNvSpPr>
            <a:spLocks noGrp="1"/>
          </p:cNvSpPr>
          <p:nvPr>
            <p:ph idx="1"/>
          </p:nvPr>
        </p:nvSpPr>
        <p:spPr>
          <a:xfrm>
            <a:off x="457200" y="838200"/>
            <a:ext cx="1066800" cy="457200"/>
          </a:xfrm>
          <a:ln/>
        </p:spPr>
        <p:txBody>
          <a:bodyPr vert="horz" wrap="square" lIns="91440" tIns="45720" rIns="91440" bIns="45720" anchor="t" anchorCtr="0"/>
          <a:lstStyle/>
          <a:p>
            <a:pPr eaLnBrk="1" hangingPunct="1">
              <a:buNone/>
            </a:pPr>
            <a:r>
              <a:rPr lang="zh-CN" altLang="en-US" sz="2000" b="1" dirty="0">
                <a:solidFill>
                  <a:srgbClr val="660033"/>
                </a:solidFill>
              </a:rPr>
              <a:t>卫生间</a:t>
            </a:r>
          </a:p>
        </p:txBody>
      </p:sp>
      <p:sp>
        <p:nvSpPr>
          <p:cNvPr id="36869" name="Rectangle 10"/>
          <p:cNvSpPr/>
          <p:nvPr/>
        </p:nvSpPr>
        <p:spPr>
          <a:xfrm>
            <a:off x="1676400" y="838200"/>
            <a:ext cx="692150" cy="396875"/>
          </a:xfrm>
          <a:prstGeom prst="rect">
            <a:avLst/>
          </a:prstGeom>
          <a:noFill/>
          <a:ln w="9525">
            <a:noFill/>
          </a:ln>
        </p:spPr>
        <p:txBody>
          <a:bodyPr wrap="none">
            <a:spAutoFit/>
          </a:bodyPr>
          <a:lstStyle/>
          <a:p>
            <a:pPr algn="l"/>
            <a:r>
              <a:rPr lang="zh-CN" altLang="en-US" sz="2000" dirty="0">
                <a:solidFill>
                  <a:srgbClr val="660033"/>
                </a:solidFill>
                <a:latin typeface="Times New Roman" panose="02020603050405020304" charset="0"/>
                <a:ea typeface="宋体" panose="02010600030101010101" pitchFamily="2" charset="-122"/>
              </a:rPr>
              <a:t>厨房</a:t>
            </a:r>
          </a:p>
        </p:txBody>
      </p:sp>
      <p:sp>
        <p:nvSpPr>
          <p:cNvPr id="36870" name="Rectangle 11"/>
          <p:cNvSpPr/>
          <p:nvPr/>
        </p:nvSpPr>
        <p:spPr>
          <a:xfrm>
            <a:off x="3581400" y="2514600"/>
            <a:ext cx="1206500" cy="396875"/>
          </a:xfrm>
          <a:prstGeom prst="rect">
            <a:avLst/>
          </a:prstGeom>
          <a:noFill/>
          <a:ln w="9525">
            <a:noFill/>
          </a:ln>
        </p:spPr>
        <p:txBody>
          <a:bodyPr>
            <a:spAutoFit/>
          </a:bodyPr>
          <a:lstStyle/>
          <a:p>
            <a:pPr algn="l"/>
            <a:r>
              <a:rPr lang="zh-CN" altLang="en-US" sz="2000" dirty="0">
                <a:solidFill>
                  <a:srgbClr val="660033"/>
                </a:solidFill>
                <a:latin typeface="Times New Roman" panose="02020603050405020304" charset="0"/>
                <a:ea typeface="宋体" panose="02010600030101010101" pitchFamily="2" charset="-122"/>
              </a:rPr>
              <a:t>笑笑卧室</a:t>
            </a:r>
          </a:p>
        </p:txBody>
      </p:sp>
      <p:sp>
        <p:nvSpPr>
          <p:cNvPr id="36871" name="Rectangle 12"/>
          <p:cNvSpPr/>
          <p:nvPr/>
        </p:nvSpPr>
        <p:spPr>
          <a:xfrm>
            <a:off x="990600" y="2590800"/>
            <a:ext cx="1200150" cy="396875"/>
          </a:xfrm>
          <a:prstGeom prst="rect">
            <a:avLst/>
          </a:prstGeom>
          <a:noFill/>
          <a:ln w="9525">
            <a:noFill/>
          </a:ln>
        </p:spPr>
        <p:txBody>
          <a:bodyPr wrap="none">
            <a:spAutoFit/>
          </a:bodyPr>
          <a:lstStyle/>
          <a:p>
            <a:pPr algn="l"/>
            <a:r>
              <a:rPr lang="zh-CN" altLang="en-US" sz="2000" dirty="0">
                <a:solidFill>
                  <a:srgbClr val="660033"/>
                </a:solidFill>
                <a:latin typeface="Times New Roman" panose="02020603050405020304" charset="0"/>
                <a:ea typeface="宋体" panose="02010600030101010101" pitchFamily="2" charset="-122"/>
              </a:rPr>
              <a:t>父母卧室</a:t>
            </a:r>
          </a:p>
        </p:txBody>
      </p:sp>
      <p:sp>
        <p:nvSpPr>
          <p:cNvPr id="36872" name="Line 13"/>
          <p:cNvSpPr/>
          <p:nvPr/>
        </p:nvSpPr>
        <p:spPr>
          <a:xfrm flipV="1">
            <a:off x="5943600" y="304800"/>
            <a:ext cx="0" cy="1066800"/>
          </a:xfrm>
          <a:prstGeom prst="line">
            <a:avLst/>
          </a:prstGeom>
          <a:ln w="44450" cap="flat" cmpd="sng">
            <a:solidFill>
              <a:schemeClr val="tx1"/>
            </a:solidFill>
            <a:prstDash val="solid"/>
            <a:headEnd type="none" w="med" len="med"/>
            <a:tailEnd type="triangle" w="med" len="med"/>
          </a:ln>
        </p:spPr>
        <p:txBody>
          <a:bodyPr/>
          <a:lstStyle/>
          <a:p>
            <a:endParaRPr lang="zh-CN" altLang="en-US"/>
          </a:p>
        </p:txBody>
      </p:sp>
      <p:sp>
        <p:nvSpPr>
          <p:cNvPr id="36873" name="Rectangle 14"/>
          <p:cNvSpPr/>
          <p:nvPr/>
        </p:nvSpPr>
        <p:spPr>
          <a:xfrm>
            <a:off x="5943600" y="0"/>
            <a:ext cx="438150" cy="396875"/>
          </a:xfrm>
          <a:prstGeom prst="rect">
            <a:avLst/>
          </a:prstGeom>
          <a:noFill/>
          <a:ln w="9525">
            <a:noFill/>
          </a:ln>
        </p:spPr>
        <p:txBody>
          <a:bodyPr>
            <a:spAutoFit/>
          </a:bodyPr>
          <a:lstStyle/>
          <a:p>
            <a:pPr algn="l"/>
            <a:r>
              <a:rPr lang="zh-CN" altLang="en-US" sz="2000" dirty="0">
                <a:latin typeface="Times New Roman" panose="02020603050405020304" charset="0"/>
                <a:ea typeface="宋体" panose="02010600030101010101" pitchFamily="2" charset="-122"/>
              </a:rPr>
              <a:t>北</a:t>
            </a:r>
          </a:p>
        </p:txBody>
      </p:sp>
      <p:sp>
        <p:nvSpPr>
          <p:cNvPr id="36874" name="Rectangle 15"/>
          <p:cNvSpPr/>
          <p:nvPr/>
        </p:nvSpPr>
        <p:spPr>
          <a:xfrm>
            <a:off x="2971800" y="3429000"/>
            <a:ext cx="2781300" cy="457200"/>
          </a:xfrm>
          <a:prstGeom prst="rect">
            <a:avLst/>
          </a:prstGeom>
          <a:noFill/>
          <a:ln w="9525">
            <a:noFill/>
          </a:ln>
        </p:spPr>
        <p:txBody>
          <a:bodyPr>
            <a:spAutoFit/>
          </a:bodyPr>
          <a:lstStyle/>
          <a:p>
            <a:pPr algn="l"/>
            <a:r>
              <a:rPr lang="zh-CN" altLang="en-US" sz="2400" dirty="0">
                <a:latin typeface="Times New Roman" panose="02020603050405020304" charset="0"/>
                <a:ea typeface="宋体" panose="02010600030101010101" pitchFamily="2" charset="-122"/>
              </a:rPr>
              <a:t>比例尺</a:t>
            </a:r>
            <a:r>
              <a:rPr lang="en-US" altLang="zh-CN" sz="2400" dirty="0">
                <a:latin typeface="Times New Roman" panose="02020603050405020304" charset="0"/>
                <a:ea typeface="宋体" panose="02010600030101010101" pitchFamily="2" charset="-122"/>
              </a:rPr>
              <a:t>1</a:t>
            </a:r>
            <a:r>
              <a:rPr lang="zh-CN" altLang="en-US" sz="2400" dirty="0">
                <a:latin typeface="Times New Roman" panose="02020603050405020304" charset="0"/>
                <a:ea typeface="宋体" panose="02010600030101010101" pitchFamily="2" charset="-122"/>
              </a:rPr>
              <a:t>：</a:t>
            </a:r>
            <a:r>
              <a:rPr lang="en-US" altLang="zh-CN" sz="2400" dirty="0">
                <a:latin typeface="Times New Roman" panose="02020603050405020304" charset="0"/>
                <a:ea typeface="宋体" panose="02010600030101010101" pitchFamily="2" charset="-122"/>
              </a:rPr>
              <a:t>100</a:t>
            </a:r>
          </a:p>
        </p:txBody>
      </p:sp>
      <p:pic>
        <p:nvPicPr>
          <p:cNvPr id="36875" name="Picture 16" descr="笑笑（北师大版数学教材人物）_ABC教育网_"/>
          <p:cNvPicPr>
            <a:picLocks noChangeAspect="1"/>
          </p:cNvPicPr>
          <p:nvPr/>
        </p:nvPicPr>
        <p:blipFill>
          <a:blip r:embed="rId2"/>
          <a:stretch>
            <a:fillRect/>
          </a:stretch>
        </p:blipFill>
        <p:spPr>
          <a:xfrm>
            <a:off x="7813675" y="4005263"/>
            <a:ext cx="1330325" cy="2349500"/>
          </a:xfrm>
          <a:prstGeom prst="rect">
            <a:avLst/>
          </a:prstGeom>
          <a:noFill/>
          <a:ln w="9525">
            <a:noFill/>
          </a:ln>
        </p:spPr>
      </p:pic>
      <p:sp>
        <p:nvSpPr>
          <p:cNvPr id="36876" name="AutoShape 17"/>
          <p:cNvSpPr/>
          <p:nvPr/>
        </p:nvSpPr>
        <p:spPr>
          <a:xfrm>
            <a:off x="5867400" y="2420938"/>
            <a:ext cx="2971800" cy="1447800"/>
          </a:xfrm>
          <a:prstGeom prst="cloudCallout">
            <a:avLst>
              <a:gd name="adj1" fmla="val 16347"/>
              <a:gd name="adj2" fmla="val 22806"/>
            </a:avLst>
          </a:prstGeom>
          <a:solidFill>
            <a:schemeClr val="accent1">
              <a:alpha val="50195"/>
            </a:schemeClr>
          </a:solidFill>
          <a:ln w="9525" cap="flat" cmpd="sng">
            <a:solidFill>
              <a:schemeClr val="tx1"/>
            </a:solidFill>
            <a:prstDash val="solid"/>
            <a:headEnd type="none" w="med" len="med"/>
            <a:tailEnd type="none" w="med" len="med"/>
          </a:ln>
        </p:spPr>
        <p:txBody>
          <a:bodyPr wrap="none" anchor="ctr" anchorCtr="0"/>
          <a:lstStyle/>
          <a:p>
            <a:r>
              <a:rPr lang="zh-CN" altLang="en-US" sz="2000" dirty="0">
                <a:latin typeface="Times New Roman" panose="02020603050405020304" charset="0"/>
                <a:ea typeface="宋体" panose="02010600030101010101" pitchFamily="2" charset="-122"/>
              </a:rPr>
              <a:t>这是我家</a:t>
            </a:r>
          </a:p>
          <a:p>
            <a:r>
              <a:rPr lang="zh-CN" altLang="en-US" sz="2000" dirty="0">
                <a:latin typeface="Times New Roman" panose="02020603050405020304" charset="0"/>
                <a:ea typeface="宋体" panose="02010600030101010101" pitchFamily="2" charset="-122"/>
              </a:rPr>
              <a:t>的平面图</a:t>
            </a:r>
          </a:p>
        </p:txBody>
      </p:sp>
      <p:sp>
        <p:nvSpPr>
          <p:cNvPr id="778258" name="Rectangle 18"/>
          <p:cNvSpPr/>
          <p:nvPr/>
        </p:nvSpPr>
        <p:spPr>
          <a:xfrm>
            <a:off x="260350" y="4641850"/>
            <a:ext cx="8153400" cy="1066800"/>
          </a:xfrm>
          <a:prstGeom prst="rect">
            <a:avLst/>
          </a:prstGeom>
          <a:noFill/>
          <a:ln w="9525">
            <a:noFill/>
          </a:ln>
        </p:spPr>
        <p:txBody>
          <a:bodyPr/>
          <a:lstStyle/>
          <a:p>
            <a:pPr marL="342900" indent="-342900" algn="l">
              <a:spcBef>
                <a:spcPct val="20000"/>
              </a:spcBef>
            </a:pPr>
            <a:r>
              <a:rPr lang="en-US" altLang="zh-CN" sz="4000" dirty="0">
                <a:solidFill>
                  <a:srgbClr val="CC0000"/>
                </a:solidFill>
                <a:latin typeface="Arial" panose="020B0604020202020204" pitchFamily="34" charset="0"/>
                <a:ea typeface="宋体" panose="02010600030101010101" pitchFamily="2" charset="-122"/>
              </a:rPr>
              <a:t>2</a:t>
            </a:r>
            <a:r>
              <a:rPr lang="zh-CN" altLang="en-US" sz="4000" dirty="0">
                <a:solidFill>
                  <a:srgbClr val="CC0000"/>
                </a:solidFill>
                <a:latin typeface="Arial" panose="020B0604020202020204" pitchFamily="34" charset="0"/>
                <a:ea typeface="宋体" panose="02010600030101010101" pitchFamily="2" charset="-122"/>
              </a:rPr>
              <a:t>、笑笑家的总面积是多少平方米？</a:t>
            </a:r>
            <a:endParaRPr lang="zh-CN" altLang="en-US" sz="4000" dirty="0">
              <a:latin typeface="Arial" panose="020B0604020202020204" pitchFamily="34" charset="0"/>
              <a:ea typeface="宋体" panose="02010600030101010101" pitchFamily="2" charset="-122"/>
            </a:endParaRPr>
          </a:p>
        </p:txBody>
      </p:sp>
      <p:sp>
        <p:nvSpPr>
          <p:cNvPr id="778262" name="Rectangle 22"/>
          <p:cNvSpPr/>
          <p:nvPr/>
        </p:nvSpPr>
        <p:spPr>
          <a:xfrm>
            <a:off x="179388" y="5300663"/>
            <a:ext cx="7772400" cy="1143000"/>
          </a:xfrm>
          <a:prstGeom prst="rect">
            <a:avLst/>
          </a:prstGeom>
          <a:noFill/>
          <a:ln w="9525">
            <a:noFill/>
          </a:ln>
        </p:spPr>
        <p:txBody>
          <a:bodyPr anchor="ctr" anchorCtr="0"/>
          <a:lstStyle/>
          <a:p>
            <a:endParaRPr lang="zh-CN" altLang="zh-CN" dirty="0">
              <a:solidFill>
                <a:srgbClr val="CC0000"/>
              </a:solidFill>
              <a:latin typeface="Arial" panose="020B0604020202020204" pitchFamily="34" charset="0"/>
              <a:ea typeface="宋体" panose="02010600030101010101" pitchFamily="2" charset="-122"/>
            </a:endParaRPr>
          </a:p>
        </p:txBody>
      </p:sp>
      <p:sp>
        <p:nvSpPr>
          <p:cNvPr id="778265" name="Rectangle 25"/>
          <p:cNvSpPr/>
          <p:nvPr/>
        </p:nvSpPr>
        <p:spPr>
          <a:xfrm>
            <a:off x="730250" y="5721350"/>
            <a:ext cx="6573838" cy="701675"/>
          </a:xfrm>
          <a:prstGeom prst="rect">
            <a:avLst/>
          </a:prstGeom>
          <a:noFill/>
          <a:ln w="9525">
            <a:noFill/>
          </a:ln>
        </p:spPr>
        <p:txBody>
          <a:bodyPr wrap="none" lIns="90000" tIns="46800" rIns="90000" bIns="46800" anchor="ctr" anchorCtr="0">
            <a:spAutoFit/>
          </a:bodyPr>
          <a:lstStyle/>
          <a:p>
            <a:pPr algn="l"/>
            <a:r>
              <a:rPr lang="zh-CN" altLang="en-US" sz="4000" b="0" dirty="0">
                <a:latin typeface="Arial" panose="020B0604020202020204" pitchFamily="34" charset="0"/>
              </a:rPr>
              <a:t>实际距离</a:t>
            </a:r>
            <a:r>
              <a:rPr lang="en-US" altLang="zh-CN" sz="4000" b="0" dirty="0">
                <a:latin typeface="Arial" panose="020B0604020202020204" pitchFamily="34" charset="0"/>
              </a:rPr>
              <a:t>=</a:t>
            </a:r>
            <a:r>
              <a:rPr lang="zh-CN" altLang="en-US" sz="4000" b="0" dirty="0">
                <a:latin typeface="Arial" panose="020B0604020202020204" pitchFamily="34" charset="0"/>
              </a:rPr>
              <a:t>图上距离</a:t>
            </a:r>
            <a:r>
              <a:rPr lang="en-US" altLang="zh-CN" sz="4000" b="0" dirty="0">
                <a:latin typeface="Arial" panose="020B0604020202020204" pitchFamily="34" charset="0"/>
              </a:rPr>
              <a:t>÷</a:t>
            </a:r>
            <a:r>
              <a:rPr lang="zh-CN" altLang="en-US" sz="4000" b="0" dirty="0">
                <a:latin typeface="Arial" panose="020B0604020202020204" pitchFamily="34" charset="0"/>
              </a:rPr>
              <a:t>比例尺</a:t>
            </a:r>
            <a:endParaRPr lang="zh-CN" altLang="en-US" sz="4000" dirty="0">
              <a:latin typeface="Arial" panose="020B0604020202020204" pitchFamily="34" charset="0"/>
            </a:endParaRPr>
          </a:p>
        </p:txBody>
      </p:sp>
      <p:sp>
        <p:nvSpPr>
          <p:cNvPr id="36880" name="Rectangle 26"/>
          <p:cNvSpPr/>
          <p:nvPr/>
        </p:nvSpPr>
        <p:spPr>
          <a:xfrm>
            <a:off x="0" y="3865563"/>
            <a:ext cx="4335463" cy="641350"/>
          </a:xfrm>
          <a:prstGeom prst="rect">
            <a:avLst/>
          </a:prstGeom>
          <a:noFill/>
          <a:ln w="9525">
            <a:noFill/>
          </a:ln>
        </p:spPr>
        <p:txBody>
          <a:bodyPr lIns="90000" tIns="46800" rIns="90000" bIns="46800" anchor="ctr" anchorCtr="0">
            <a:spAutoFit/>
          </a:bodyPr>
          <a:lstStyle/>
          <a:p>
            <a:pPr algn="l"/>
            <a:r>
              <a:rPr lang="zh-CN" altLang="en-US" dirty="0">
                <a:latin typeface="Arial" panose="020B0604020202020204" pitchFamily="34" charset="0"/>
              </a:rPr>
              <a:t>（一）基本练习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58"/>
                                        </p:tgtEl>
                                        <p:attrNameLst>
                                          <p:attrName>style.visibility</p:attrName>
                                        </p:attrNameLst>
                                      </p:cBhvr>
                                      <p:to>
                                        <p:strVal val="visible"/>
                                      </p:to>
                                    </p:set>
                                    <p:anim calcmode="lin" valueType="num">
                                      <p:cBhvr additive="base">
                                        <p:cTn id="7" dur="500" fill="hold"/>
                                        <p:tgtEl>
                                          <p:spTgt spid="778258"/>
                                        </p:tgtEl>
                                        <p:attrNameLst>
                                          <p:attrName>ppt_x</p:attrName>
                                        </p:attrNameLst>
                                      </p:cBhvr>
                                      <p:tavLst>
                                        <p:tav tm="0">
                                          <p:val>
                                            <p:strVal val="#ppt_x"/>
                                          </p:val>
                                        </p:tav>
                                        <p:tav tm="100000">
                                          <p:val>
                                            <p:strVal val="#ppt_x"/>
                                          </p:val>
                                        </p:tav>
                                      </p:tavLst>
                                    </p:anim>
                                    <p:anim calcmode="lin" valueType="num">
                                      <p:cBhvr additive="base">
                                        <p:cTn id="8" dur="500" fill="hold"/>
                                        <p:tgtEl>
                                          <p:spTgt spid="7782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778262"/>
                                        </p:tgtEl>
                                        <p:attrNameLst>
                                          <p:attrName>style.visibility</p:attrName>
                                        </p:attrNameLst>
                                      </p:cBhvr>
                                      <p:to>
                                        <p:strVal val="visible"/>
                                      </p:to>
                                    </p:set>
                                    <p:anim calcmode="lin" valueType="num">
                                      <p:cBhvr additive="base">
                                        <p:cTn id="13" dur="500" fill="hold"/>
                                        <p:tgtEl>
                                          <p:spTgt spid="778262"/>
                                        </p:tgtEl>
                                        <p:attrNameLst>
                                          <p:attrName>ppt_x</p:attrName>
                                        </p:attrNameLst>
                                      </p:cBhvr>
                                      <p:tavLst>
                                        <p:tav tm="0">
                                          <p:val>
                                            <p:strVal val="#ppt_x"/>
                                          </p:val>
                                        </p:tav>
                                        <p:tav tm="100000">
                                          <p:val>
                                            <p:strVal val="#ppt_x"/>
                                          </p:val>
                                        </p:tav>
                                      </p:tavLst>
                                    </p:anim>
                                    <p:anim calcmode="lin" valueType="num">
                                      <p:cBhvr additive="base">
                                        <p:cTn id="14" dur="500" fill="hold"/>
                                        <p:tgtEl>
                                          <p:spTgt spid="7782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78265"/>
                                        </p:tgtEl>
                                        <p:attrNameLst>
                                          <p:attrName>style.visibility</p:attrName>
                                        </p:attrNameLst>
                                      </p:cBhvr>
                                      <p:to>
                                        <p:strVal val="visible"/>
                                      </p:to>
                                    </p:set>
                                    <p:animEffect transition="in" filter="blinds(horizontal)">
                                      <p:cBhvr>
                                        <p:cTn id="19" dur="500"/>
                                        <p:tgtEl>
                                          <p:spTgt spid="778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8" grpId="0"/>
      <p:bldP spid="778262" grpId="0"/>
      <p:bldP spid="7782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p:nvPr/>
        </p:nvGrpSpPr>
        <p:grpSpPr>
          <a:xfrm>
            <a:off x="692150" y="2703513"/>
            <a:ext cx="4648200" cy="2895600"/>
            <a:chOff x="624" y="1344"/>
            <a:chExt cx="3984" cy="2688"/>
          </a:xfrm>
        </p:grpSpPr>
        <p:sp>
          <p:nvSpPr>
            <p:cNvPr id="37903" name="Rectangle 3"/>
            <p:cNvSpPr/>
            <p:nvPr/>
          </p:nvSpPr>
          <p:spPr>
            <a:xfrm>
              <a:off x="624" y="1344"/>
              <a:ext cx="3984" cy="268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7904" name="Rectangle 4"/>
            <p:cNvSpPr/>
            <p:nvPr/>
          </p:nvSpPr>
          <p:spPr>
            <a:xfrm>
              <a:off x="624" y="1344"/>
              <a:ext cx="72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7905" name="Rectangle 5"/>
            <p:cNvSpPr/>
            <p:nvPr/>
          </p:nvSpPr>
          <p:spPr>
            <a:xfrm>
              <a:off x="1344" y="1344"/>
              <a:ext cx="120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7906" name="Rectangle 6"/>
            <p:cNvSpPr/>
            <p:nvPr/>
          </p:nvSpPr>
          <p:spPr>
            <a:xfrm>
              <a:off x="624" y="2832"/>
              <a:ext cx="2304"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7907" name="Rectangle 7"/>
            <p:cNvSpPr/>
            <p:nvPr/>
          </p:nvSpPr>
          <p:spPr>
            <a:xfrm>
              <a:off x="2928" y="2832"/>
              <a:ext cx="1680"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grpSp>
      <p:sp>
        <p:nvSpPr>
          <p:cNvPr id="37891" name="Rectangle 8"/>
          <p:cNvSpPr>
            <a:spLocks noGrp="1"/>
          </p:cNvSpPr>
          <p:nvPr>
            <p:ph type="title"/>
          </p:nvPr>
        </p:nvSpPr>
        <p:spPr>
          <a:xfrm>
            <a:off x="0" y="784225"/>
            <a:ext cx="8686800" cy="1614488"/>
          </a:xfrm>
          <a:ln/>
        </p:spPr>
        <p:txBody>
          <a:bodyPr vert="horz" wrap="square" lIns="91440" tIns="45720" rIns="91440" bIns="45720" anchor="ctr" anchorCtr="0"/>
          <a:lstStyle/>
          <a:p>
            <a:pPr algn="l" eaLnBrk="1" hangingPunct="1"/>
            <a:r>
              <a:rPr lang="en-US" altLang="zh-CN" sz="3600" b="1" dirty="0">
                <a:latin typeface="宋体" panose="02010600030101010101" pitchFamily="2" charset="-122"/>
              </a:rPr>
              <a:t>1</a:t>
            </a:r>
            <a:r>
              <a:rPr lang="zh-CN" altLang="en-US" sz="3600" b="1" dirty="0">
                <a:latin typeface="宋体" panose="02010600030101010101" pitchFamily="2" charset="-122"/>
              </a:rPr>
              <a:t>、笑笑的父母卧室的南墙正中有一扇宽为</a:t>
            </a:r>
            <a:r>
              <a:rPr lang="en-US" altLang="zh-CN" sz="3600" b="1" dirty="0"/>
              <a:t>2</a:t>
            </a:r>
            <a:r>
              <a:rPr lang="zh-CN" altLang="en-US" sz="3600" b="1" dirty="0">
                <a:latin typeface="宋体" panose="02010600030101010101" pitchFamily="2" charset="-122"/>
              </a:rPr>
              <a:t>米的窗户，你能在平面图上标出来吗？</a:t>
            </a:r>
            <a:r>
              <a:rPr lang="zh-CN" altLang="en-US" dirty="0"/>
              <a:t> </a:t>
            </a:r>
          </a:p>
        </p:txBody>
      </p:sp>
      <p:sp>
        <p:nvSpPr>
          <p:cNvPr id="37892" name="Rectangle 9"/>
          <p:cNvSpPr>
            <a:spLocks noGrp="1"/>
          </p:cNvSpPr>
          <p:nvPr>
            <p:ph idx="1"/>
          </p:nvPr>
        </p:nvSpPr>
        <p:spPr>
          <a:xfrm>
            <a:off x="457200" y="2819400"/>
            <a:ext cx="1066800" cy="457200"/>
          </a:xfrm>
          <a:ln/>
        </p:spPr>
        <p:txBody>
          <a:bodyPr vert="horz" wrap="square" lIns="91440" tIns="45720" rIns="91440" bIns="45720" anchor="t" anchorCtr="0"/>
          <a:lstStyle/>
          <a:p>
            <a:pPr eaLnBrk="1" hangingPunct="1">
              <a:buNone/>
            </a:pPr>
            <a:r>
              <a:rPr lang="zh-CN" altLang="en-US" sz="2000" b="1" dirty="0"/>
              <a:t>卫生间</a:t>
            </a:r>
          </a:p>
        </p:txBody>
      </p:sp>
      <p:sp>
        <p:nvSpPr>
          <p:cNvPr id="37893" name="Rectangle 10"/>
          <p:cNvSpPr/>
          <p:nvPr/>
        </p:nvSpPr>
        <p:spPr>
          <a:xfrm>
            <a:off x="1676400" y="2743200"/>
            <a:ext cx="69215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厨房</a:t>
            </a:r>
          </a:p>
        </p:txBody>
      </p:sp>
      <p:sp>
        <p:nvSpPr>
          <p:cNvPr id="37894" name="Rectangle 11"/>
          <p:cNvSpPr/>
          <p:nvPr/>
        </p:nvSpPr>
        <p:spPr>
          <a:xfrm>
            <a:off x="3276600" y="2590800"/>
            <a:ext cx="1524000" cy="1143000"/>
          </a:xfrm>
          <a:prstGeom prst="rect">
            <a:avLst/>
          </a:prstGeom>
          <a:noFill/>
          <a:ln w="9525">
            <a:noFill/>
          </a:ln>
        </p:spPr>
        <p:txBody>
          <a:bodyPr anchor="ctr" anchorCtr="0"/>
          <a:lstStyle/>
          <a:p>
            <a:r>
              <a:rPr lang="zh-CN" altLang="en-US" sz="2000" dirty="0">
                <a:solidFill>
                  <a:schemeClr val="tx2"/>
                </a:solidFill>
                <a:latin typeface="Arial" panose="020B0604020202020204" pitchFamily="34" charset="0"/>
                <a:ea typeface="宋体" panose="02010600030101010101" pitchFamily="2" charset="-122"/>
              </a:rPr>
              <a:t>客厅</a:t>
            </a:r>
          </a:p>
        </p:txBody>
      </p:sp>
      <p:sp>
        <p:nvSpPr>
          <p:cNvPr id="37895" name="Rectangle 12"/>
          <p:cNvSpPr/>
          <p:nvPr/>
        </p:nvSpPr>
        <p:spPr>
          <a:xfrm>
            <a:off x="1143000" y="4572000"/>
            <a:ext cx="120015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父母卧室</a:t>
            </a:r>
          </a:p>
        </p:txBody>
      </p:sp>
      <p:sp>
        <p:nvSpPr>
          <p:cNvPr id="37896" name="Rectangle 13"/>
          <p:cNvSpPr/>
          <p:nvPr/>
        </p:nvSpPr>
        <p:spPr>
          <a:xfrm>
            <a:off x="3581400" y="4495800"/>
            <a:ext cx="120015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笑笑卧室</a:t>
            </a:r>
          </a:p>
        </p:txBody>
      </p:sp>
      <p:sp>
        <p:nvSpPr>
          <p:cNvPr id="37897" name="Rectangle 14"/>
          <p:cNvSpPr/>
          <p:nvPr/>
        </p:nvSpPr>
        <p:spPr>
          <a:xfrm>
            <a:off x="3028950" y="5862638"/>
            <a:ext cx="2667000" cy="457200"/>
          </a:xfrm>
          <a:prstGeom prst="rect">
            <a:avLst/>
          </a:prstGeom>
          <a:noFill/>
          <a:ln w="9525">
            <a:noFill/>
          </a:ln>
        </p:spPr>
        <p:txBody>
          <a:bodyPr>
            <a:spAutoFit/>
          </a:bodyPr>
          <a:lstStyle/>
          <a:p>
            <a:pPr algn="l"/>
            <a:r>
              <a:rPr lang="zh-CN" altLang="en-US" sz="2400" dirty="0">
                <a:latin typeface="Times New Roman" panose="02020603050405020304" charset="0"/>
                <a:ea typeface="宋体" panose="02010600030101010101" pitchFamily="2" charset="-122"/>
              </a:rPr>
              <a:t>比例尺</a:t>
            </a:r>
            <a:r>
              <a:rPr lang="en-US" altLang="zh-CN" sz="2400" dirty="0">
                <a:latin typeface="Times New Roman" panose="02020603050405020304" charset="0"/>
                <a:ea typeface="宋体" panose="02010600030101010101" pitchFamily="2" charset="-122"/>
              </a:rPr>
              <a:t>1</a:t>
            </a:r>
            <a:r>
              <a:rPr lang="zh-CN" altLang="en-US" sz="2400" dirty="0">
                <a:latin typeface="Times New Roman" panose="02020603050405020304" charset="0"/>
                <a:ea typeface="宋体" panose="02010600030101010101" pitchFamily="2" charset="-122"/>
              </a:rPr>
              <a:t>：</a:t>
            </a:r>
            <a:r>
              <a:rPr lang="en-US" altLang="zh-CN" sz="2400" dirty="0">
                <a:latin typeface="Times New Roman" panose="02020603050405020304" charset="0"/>
                <a:ea typeface="宋体" panose="02010600030101010101" pitchFamily="2" charset="-122"/>
              </a:rPr>
              <a:t>100</a:t>
            </a:r>
          </a:p>
        </p:txBody>
      </p:sp>
      <p:pic>
        <p:nvPicPr>
          <p:cNvPr id="37898" name="Picture 15" descr="笑笑（北师大版数学教材人物）_ABC教育网_"/>
          <p:cNvPicPr>
            <a:picLocks noChangeAspect="1"/>
          </p:cNvPicPr>
          <p:nvPr/>
        </p:nvPicPr>
        <p:blipFill>
          <a:blip r:embed="rId2"/>
          <a:stretch>
            <a:fillRect/>
          </a:stretch>
        </p:blipFill>
        <p:spPr>
          <a:xfrm>
            <a:off x="6934200" y="3849688"/>
            <a:ext cx="1703388" cy="3008312"/>
          </a:xfrm>
          <a:prstGeom prst="rect">
            <a:avLst/>
          </a:prstGeom>
          <a:noFill/>
          <a:ln w="9525">
            <a:noFill/>
          </a:ln>
        </p:spPr>
      </p:pic>
      <p:sp>
        <p:nvSpPr>
          <p:cNvPr id="37899" name="AutoShape 16"/>
          <p:cNvSpPr/>
          <p:nvPr/>
        </p:nvSpPr>
        <p:spPr>
          <a:xfrm>
            <a:off x="5940425" y="2286000"/>
            <a:ext cx="3203575" cy="1430338"/>
          </a:xfrm>
          <a:prstGeom prst="cloudCallout">
            <a:avLst>
              <a:gd name="adj1" fmla="val 6889"/>
              <a:gd name="adj2" fmla="val 38458"/>
            </a:avLst>
          </a:prstGeom>
          <a:solidFill>
            <a:schemeClr val="accent1">
              <a:alpha val="50195"/>
            </a:schemeClr>
          </a:solidFill>
          <a:ln w="9525" cap="flat" cmpd="sng">
            <a:solidFill>
              <a:schemeClr val="tx1"/>
            </a:solidFill>
            <a:prstDash val="solid"/>
            <a:headEnd type="none" w="med" len="med"/>
            <a:tailEnd type="none" w="med" len="med"/>
          </a:ln>
        </p:spPr>
        <p:txBody>
          <a:bodyPr wrap="none" anchor="ctr" anchorCtr="0"/>
          <a:lstStyle/>
          <a:p>
            <a:r>
              <a:rPr lang="zh-CN" altLang="en-US" sz="2000" dirty="0">
                <a:latin typeface="Times New Roman" panose="02020603050405020304" charset="0"/>
                <a:ea typeface="宋体" panose="02010600030101010101" pitchFamily="2" charset="-122"/>
              </a:rPr>
              <a:t>这是我家</a:t>
            </a:r>
          </a:p>
          <a:p>
            <a:r>
              <a:rPr lang="zh-CN" altLang="en-US" sz="2000" dirty="0">
                <a:latin typeface="Times New Roman" panose="02020603050405020304" charset="0"/>
                <a:ea typeface="宋体" panose="02010600030101010101" pitchFamily="2" charset="-122"/>
              </a:rPr>
              <a:t>的平面图</a:t>
            </a:r>
          </a:p>
        </p:txBody>
      </p:sp>
      <p:sp>
        <p:nvSpPr>
          <p:cNvPr id="37900" name="Line 17"/>
          <p:cNvSpPr/>
          <p:nvPr/>
        </p:nvSpPr>
        <p:spPr>
          <a:xfrm flipV="1">
            <a:off x="5664200" y="3124200"/>
            <a:ext cx="0" cy="1066800"/>
          </a:xfrm>
          <a:prstGeom prst="line">
            <a:avLst/>
          </a:prstGeom>
          <a:ln w="44450" cap="flat" cmpd="sng">
            <a:solidFill>
              <a:schemeClr val="tx1"/>
            </a:solidFill>
            <a:prstDash val="solid"/>
            <a:headEnd type="none" w="med" len="med"/>
            <a:tailEnd type="triangle" w="med" len="med"/>
          </a:ln>
        </p:spPr>
        <p:txBody>
          <a:bodyPr/>
          <a:lstStyle/>
          <a:p>
            <a:endParaRPr lang="zh-CN" altLang="en-US"/>
          </a:p>
        </p:txBody>
      </p:sp>
      <p:sp>
        <p:nvSpPr>
          <p:cNvPr id="37901" name="Rectangle 18"/>
          <p:cNvSpPr/>
          <p:nvPr/>
        </p:nvSpPr>
        <p:spPr>
          <a:xfrm>
            <a:off x="5711825" y="3052763"/>
            <a:ext cx="438150" cy="396875"/>
          </a:xfrm>
          <a:prstGeom prst="rect">
            <a:avLst/>
          </a:prstGeom>
          <a:noFill/>
          <a:ln w="9525">
            <a:noFill/>
          </a:ln>
        </p:spPr>
        <p:txBody>
          <a:bodyPr>
            <a:spAutoFit/>
          </a:bodyPr>
          <a:lstStyle/>
          <a:p>
            <a:pPr algn="l"/>
            <a:r>
              <a:rPr lang="zh-CN" altLang="en-US" sz="2000" dirty="0">
                <a:latin typeface="Times New Roman" panose="02020603050405020304" charset="0"/>
                <a:ea typeface="宋体" panose="02010600030101010101" pitchFamily="2" charset="-122"/>
              </a:rPr>
              <a:t>北</a:t>
            </a:r>
          </a:p>
        </p:txBody>
      </p:sp>
      <p:sp>
        <p:nvSpPr>
          <p:cNvPr id="37902" name="Rectangle 19"/>
          <p:cNvSpPr/>
          <p:nvPr/>
        </p:nvSpPr>
        <p:spPr>
          <a:xfrm>
            <a:off x="398463" y="261938"/>
            <a:ext cx="3698875" cy="641350"/>
          </a:xfrm>
          <a:prstGeom prst="rect">
            <a:avLst/>
          </a:prstGeom>
          <a:noFill/>
          <a:ln w="9525">
            <a:noFill/>
          </a:ln>
        </p:spPr>
        <p:txBody>
          <a:bodyPr wrap="none" lIns="90000" tIns="46800" rIns="90000" bIns="46800" anchor="ctr" anchorCtr="0">
            <a:spAutoFit/>
          </a:bodyPr>
          <a:lstStyle/>
          <a:p>
            <a:pPr algn="l"/>
            <a:r>
              <a:rPr lang="zh-CN" altLang="en-US" dirty="0">
                <a:latin typeface="Arial" panose="020B0604020202020204" pitchFamily="34" charset="0"/>
              </a:rPr>
              <a:t>（二）变式练习</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p:nvPr/>
        </p:nvGrpSpPr>
        <p:grpSpPr>
          <a:xfrm>
            <a:off x="692150" y="2703513"/>
            <a:ext cx="4648200" cy="2895600"/>
            <a:chOff x="624" y="1344"/>
            <a:chExt cx="3984" cy="2688"/>
          </a:xfrm>
        </p:grpSpPr>
        <p:sp>
          <p:nvSpPr>
            <p:cNvPr id="38927" name="Rectangle 3"/>
            <p:cNvSpPr/>
            <p:nvPr/>
          </p:nvSpPr>
          <p:spPr>
            <a:xfrm>
              <a:off x="624" y="1344"/>
              <a:ext cx="3984" cy="268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8928" name="Rectangle 4"/>
            <p:cNvSpPr/>
            <p:nvPr/>
          </p:nvSpPr>
          <p:spPr>
            <a:xfrm>
              <a:off x="624" y="1344"/>
              <a:ext cx="72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8929" name="Rectangle 5"/>
            <p:cNvSpPr/>
            <p:nvPr/>
          </p:nvSpPr>
          <p:spPr>
            <a:xfrm>
              <a:off x="1344" y="1344"/>
              <a:ext cx="120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8930" name="Rectangle 6"/>
            <p:cNvSpPr/>
            <p:nvPr/>
          </p:nvSpPr>
          <p:spPr>
            <a:xfrm>
              <a:off x="624" y="2832"/>
              <a:ext cx="2304"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8931" name="Rectangle 7"/>
            <p:cNvSpPr/>
            <p:nvPr/>
          </p:nvSpPr>
          <p:spPr>
            <a:xfrm>
              <a:off x="2928" y="2832"/>
              <a:ext cx="1680"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grpSp>
      <p:sp>
        <p:nvSpPr>
          <p:cNvPr id="38915" name="Rectangle 8"/>
          <p:cNvSpPr>
            <a:spLocks noGrp="1"/>
          </p:cNvSpPr>
          <p:nvPr>
            <p:ph type="title"/>
          </p:nvPr>
        </p:nvSpPr>
        <p:spPr>
          <a:xfrm>
            <a:off x="0" y="784225"/>
            <a:ext cx="8686800" cy="1614488"/>
          </a:xfrm>
          <a:ln/>
        </p:spPr>
        <p:txBody>
          <a:bodyPr vert="horz" wrap="square" lIns="91440" tIns="45720" rIns="91440" bIns="45720" anchor="ctr" anchorCtr="0"/>
          <a:lstStyle/>
          <a:p>
            <a:pPr algn="l" eaLnBrk="1" hangingPunct="1"/>
            <a:r>
              <a:rPr lang="en-US" altLang="zh-CN" sz="3600" b="1" dirty="0">
                <a:latin typeface="宋体" panose="02010600030101010101" pitchFamily="2" charset="-122"/>
              </a:rPr>
              <a:t>1</a:t>
            </a:r>
            <a:r>
              <a:rPr lang="zh-CN" altLang="en-US" sz="3600" b="1" dirty="0">
                <a:latin typeface="宋体" panose="02010600030101010101" pitchFamily="2" charset="-122"/>
              </a:rPr>
              <a:t>、笑笑的父母卧室的南墙正中有一扇宽为</a:t>
            </a:r>
            <a:r>
              <a:rPr lang="en-US" altLang="zh-CN" sz="3600" b="1" dirty="0"/>
              <a:t>2</a:t>
            </a:r>
            <a:r>
              <a:rPr lang="zh-CN" altLang="en-US" sz="3600" b="1" dirty="0">
                <a:latin typeface="宋体" panose="02010600030101010101" pitchFamily="2" charset="-122"/>
              </a:rPr>
              <a:t>米的窗户，你能在平面图上标出来吗？</a:t>
            </a:r>
            <a:r>
              <a:rPr lang="zh-CN" altLang="en-US" dirty="0"/>
              <a:t> </a:t>
            </a:r>
          </a:p>
        </p:txBody>
      </p:sp>
      <p:sp>
        <p:nvSpPr>
          <p:cNvPr id="38916" name="Rectangle 9"/>
          <p:cNvSpPr>
            <a:spLocks noGrp="1"/>
          </p:cNvSpPr>
          <p:nvPr>
            <p:ph idx="1"/>
          </p:nvPr>
        </p:nvSpPr>
        <p:spPr>
          <a:xfrm>
            <a:off x="457200" y="2819400"/>
            <a:ext cx="1066800" cy="457200"/>
          </a:xfrm>
          <a:ln/>
        </p:spPr>
        <p:txBody>
          <a:bodyPr vert="horz" wrap="square" lIns="91440" tIns="45720" rIns="91440" bIns="45720" anchor="t" anchorCtr="0"/>
          <a:lstStyle/>
          <a:p>
            <a:pPr eaLnBrk="1" hangingPunct="1">
              <a:buNone/>
            </a:pPr>
            <a:r>
              <a:rPr lang="zh-CN" altLang="en-US" sz="2000" b="1" dirty="0"/>
              <a:t>卫生间</a:t>
            </a:r>
          </a:p>
        </p:txBody>
      </p:sp>
      <p:sp>
        <p:nvSpPr>
          <p:cNvPr id="38917" name="Rectangle 10"/>
          <p:cNvSpPr/>
          <p:nvPr/>
        </p:nvSpPr>
        <p:spPr>
          <a:xfrm>
            <a:off x="1676400" y="2743200"/>
            <a:ext cx="69215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厨房</a:t>
            </a:r>
          </a:p>
        </p:txBody>
      </p:sp>
      <p:sp>
        <p:nvSpPr>
          <p:cNvPr id="38918" name="Rectangle 11"/>
          <p:cNvSpPr/>
          <p:nvPr/>
        </p:nvSpPr>
        <p:spPr>
          <a:xfrm>
            <a:off x="3276600" y="2590800"/>
            <a:ext cx="1524000" cy="1143000"/>
          </a:xfrm>
          <a:prstGeom prst="rect">
            <a:avLst/>
          </a:prstGeom>
          <a:noFill/>
          <a:ln w="9525">
            <a:noFill/>
          </a:ln>
        </p:spPr>
        <p:txBody>
          <a:bodyPr anchor="ctr" anchorCtr="0"/>
          <a:lstStyle/>
          <a:p>
            <a:r>
              <a:rPr lang="zh-CN" altLang="en-US" sz="2000" dirty="0">
                <a:solidFill>
                  <a:schemeClr val="tx2"/>
                </a:solidFill>
                <a:latin typeface="Arial" panose="020B0604020202020204" pitchFamily="34" charset="0"/>
                <a:ea typeface="宋体" panose="02010600030101010101" pitchFamily="2" charset="-122"/>
              </a:rPr>
              <a:t>客厅</a:t>
            </a:r>
          </a:p>
        </p:txBody>
      </p:sp>
      <p:sp>
        <p:nvSpPr>
          <p:cNvPr id="38919" name="Rectangle 12"/>
          <p:cNvSpPr/>
          <p:nvPr/>
        </p:nvSpPr>
        <p:spPr>
          <a:xfrm>
            <a:off x="1143000" y="4572000"/>
            <a:ext cx="120015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父母卧室</a:t>
            </a:r>
          </a:p>
        </p:txBody>
      </p:sp>
      <p:sp>
        <p:nvSpPr>
          <p:cNvPr id="38920" name="Rectangle 13"/>
          <p:cNvSpPr/>
          <p:nvPr/>
        </p:nvSpPr>
        <p:spPr>
          <a:xfrm>
            <a:off x="3581400" y="4495800"/>
            <a:ext cx="120015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笑笑卧室</a:t>
            </a:r>
          </a:p>
        </p:txBody>
      </p:sp>
      <p:sp>
        <p:nvSpPr>
          <p:cNvPr id="38921" name="Rectangle 14"/>
          <p:cNvSpPr/>
          <p:nvPr/>
        </p:nvSpPr>
        <p:spPr>
          <a:xfrm>
            <a:off x="3028950" y="5862638"/>
            <a:ext cx="2667000" cy="457200"/>
          </a:xfrm>
          <a:prstGeom prst="rect">
            <a:avLst/>
          </a:prstGeom>
          <a:noFill/>
          <a:ln w="9525">
            <a:noFill/>
          </a:ln>
        </p:spPr>
        <p:txBody>
          <a:bodyPr>
            <a:spAutoFit/>
          </a:bodyPr>
          <a:lstStyle/>
          <a:p>
            <a:pPr algn="l"/>
            <a:r>
              <a:rPr lang="zh-CN" altLang="en-US" sz="2400" dirty="0">
                <a:latin typeface="Times New Roman" panose="02020603050405020304" charset="0"/>
                <a:ea typeface="宋体" panose="02010600030101010101" pitchFamily="2" charset="-122"/>
              </a:rPr>
              <a:t>比例尺</a:t>
            </a:r>
            <a:r>
              <a:rPr lang="en-US" altLang="zh-CN" sz="2400" dirty="0">
                <a:latin typeface="Times New Roman" panose="02020603050405020304" charset="0"/>
                <a:ea typeface="宋体" panose="02010600030101010101" pitchFamily="2" charset="-122"/>
              </a:rPr>
              <a:t>1</a:t>
            </a:r>
            <a:r>
              <a:rPr lang="zh-CN" altLang="en-US" sz="2400" dirty="0">
                <a:latin typeface="Times New Roman" panose="02020603050405020304" charset="0"/>
                <a:ea typeface="宋体" panose="02010600030101010101" pitchFamily="2" charset="-122"/>
              </a:rPr>
              <a:t>：</a:t>
            </a:r>
            <a:r>
              <a:rPr lang="en-US" altLang="zh-CN" sz="2400" dirty="0">
                <a:latin typeface="Times New Roman" panose="02020603050405020304" charset="0"/>
                <a:ea typeface="宋体" panose="02010600030101010101" pitchFamily="2" charset="-122"/>
              </a:rPr>
              <a:t>100</a:t>
            </a:r>
          </a:p>
        </p:txBody>
      </p:sp>
      <p:pic>
        <p:nvPicPr>
          <p:cNvPr id="38922" name="Picture 15" descr="笑笑（北师大版数学教材人物）_ABC教育网_"/>
          <p:cNvPicPr>
            <a:picLocks noChangeAspect="1"/>
          </p:cNvPicPr>
          <p:nvPr/>
        </p:nvPicPr>
        <p:blipFill>
          <a:blip r:embed="rId2"/>
          <a:stretch>
            <a:fillRect/>
          </a:stretch>
        </p:blipFill>
        <p:spPr>
          <a:xfrm>
            <a:off x="6934200" y="3849688"/>
            <a:ext cx="1703388" cy="3008312"/>
          </a:xfrm>
          <a:prstGeom prst="rect">
            <a:avLst/>
          </a:prstGeom>
          <a:noFill/>
          <a:ln w="9525">
            <a:noFill/>
          </a:ln>
        </p:spPr>
      </p:pic>
      <p:sp>
        <p:nvSpPr>
          <p:cNvPr id="38923" name="AutoShape 16"/>
          <p:cNvSpPr/>
          <p:nvPr/>
        </p:nvSpPr>
        <p:spPr>
          <a:xfrm>
            <a:off x="5940425" y="2286000"/>
            <a:ext cx="3203575" cy="1430338"/>
          </a:xfrm>
          <a:prstGeom prst="cloudCallout">
            <a:avLst>
              <a:gd name="adj1" fmla="val 6889"/>
              <a:gd name="adj2" fmla="val 38458"/>
            </a:avLst>
          </a:prstGeom>
          <a:solidFill>
            <a:schemeClr val="accent1">
              <a:alpha val="50195"/>
            </a:schemeClr>
          </a:solidFill>
          <a:ln w="9525" cap="flat" cmpd="sng">
            <a:solidFill>
              <a:schemeClr val="tx1"/>
            </a:solidFill>
            <a:prstDash val="solid"/>
            <a:headEnd type="none" w="med" len="med"/>
            <a:tailEnd type="none" w="med" len="med"/>
          </a:ln>
        </p:spPr>
        <p:txBody>
          <a:bodyPr wrap="none" anchor="ctr" anchorCtr="0"/>
          <a:lstStyle/>
          <a:p>
            <a:r>
              <a:rPr lang="zh-CN" altLang="en-US" sz="2000" dirty="0">
                <a:latin typeface="Times New Roman" panose="02020603050405020304" charset="0"/>
                <a:ea typeface="宋体" panose="02010600030101010101" pitchFamily="2" charset="-122"/>
              </a:rPr>
              <a:t>这是我家</a:t>
            </a:r>
          </a:p>
          <a:p>
            <a:r>
              <a:rPr lang="zh-CN" altLang="en-US" sz="2000" dirty="0">
                <a:latin typeface="Times New Roman" panose="02020603050405020304" charset="0"/>
                <a:ea typeface="宋体" panose="02010600030101010101" pitchFamily="2" charset="-122"/>
              </a:rPr>
              <a:t>的平面图</a:t>
            </a:r>
          </a:p>
        </p:txBody>
      </p:sp>
      <p:sp>
        <p:nvSpPr>
          <p:cNvPr id="38924" name="Line 17"/>
          <p:cNvSpPr/>
          <p:nvPr/>
        </p:nvSpPr>
        <p:spPr>
          <a:xfrm flipV="1">
            <a:off x="5664200" y="3124200"/>
            <a:ext cx="0" cy="1066800"/>
          </a:xfrm>
          <a:prstGeom prst="line">
            <a:avLst/>
          </a:prstGeom>
          <a:ln w="44450" cap="flat" cmpd="sng">
            <a:solidFill>
              <a:schemeClr val="tx1"/>
            </a:solidFill>
            <a:prstDash val="solid"/>
            <a:headEnd type="none" w="med" len="med"/>
            <a:tailEnd type="triangle" w="med" len="med"/>
          </a:ln>
        </p:spPr>
        <p:txBody>
          <a:bodyPr/>
          <a:lstStyle/>
          <a:p>
            <a:endParaRPr lang="zh-CN" altLang="en-US"/>
          </a:p>
        </p:txBody>
      </p:sp>
      <p:sp>
        <p:nvSpPr>
          <p:cNvPr id="38925" name="Rectangle 18"/>
          <p:cNvSpPr/>
          <p:nvPr/>
        </p:nvSpPr>
        <p:spPr>
          <a:xfrm>
            <a:off x="5711825" y="3052763"/>
            <a:ext cx="438150" cy="396875"/>
          </a:xfrm>
          <a:prstGeom prst="rect">
            <a:avLst/>
          </a:prstGeom>
          <a:noFill/>
          <a:ln w="9525">
            <a:noFill/>
          </a:ln>
        </p:spPr>
        <p:txBody>
          <a:bodyPr>
            <a:spAutoFit/>
          </a:bodyPr>
          <a:lstStyle/>
          <a:p>
            <a:pPr algn="l"/>
            <a:r>
              <a:rPr lang="zh-CN" altLang="en-US" sz="2000" dirty="0">
                <a:latin typeface="Times New Roman" panose="02020603050405020304" charset="0"/>
                <a:ea typeface="宋体" panose="02010600030101010101" pitchFamily="2" charset="-122"/>
              </a:rPr>
              <a:t>北</a:t>
            </a:r>
          </a:p>
        </p:txBody>
      </p:sp>
      <p:sp>
        <p:nvSpPr>
          <p:cNvPr id="38926" name="Rectangle 19"/>
          <p:cNvSpPr/>
          <p:nvPr/>
        </p:nvSpPr>
        <p:spPr>
          <a:xfrm>
            <a:off x="398463" y="261938"/>
            <a:ext cx="3698875" cy="641350"/>
          </a:xfrm>
          <a:prstGeom prst="rect">
            <a:avLst/>
          </a:prstGeom>
          <a:noFill/>
          <a:ln w="9525">
            <a:noFill/>
          </a:ln>
        </p:spPr>
        <p:txBody>
          <a:bodyPr wrap="none" lIns="90000" tIns="46800" rIns="90000" bIns="46800" anchor="ctr" anchorCtr="0">
            <a:spAutoFit/>
          </a:bodyPr>
          <a:lstStyle/>
          <a:p>
            <a:pPr algn="l"/>
            <a:r>
              <a:rPr lang="zh-CN" altLang="en-US" dirty="0">
                <a:latin typeface="Arial" panose="020B0604020202020204" pitchFamily="34" charset="0"/>
              </a:rPr>
              <a:t>（二）变式练习</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p:nvPr/>
        </p:nvGrpSpPr>
        <p:grpSpPr>
          <a:xfrm>
            <a:off x="619125" y="2906713"/>
            <a:ext cx="4648200" cy="2895600"/>
            <a:chOff x="624" y="1344"/>
            <a:chExt cx="3984" cy="2688"/>
          </a:xfrm>
        </p:grpSpPr>
        <p:sp>
          <p:nvSpPr>
            <p:cNvPr id="39950" name="Rectangle 3"/>
            <p:cNvSpPr/>
            <p:nvPr/>
          </p:nvSpPr>
          <p:spPr>
            <a:xfrm>
              <a:off x="624" y="1344"/>
              <a:ext cx="3984" cy="268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9951" name="Rectangle 4"/>
            <p:cNvSpPr/>
            <p:nvPr/>
          </p:nvSpPr>
          <p:spPr>
            <a:xfrm>
              <a:off x="624" y="1344"/>
              <a:ext cx="72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9952" name="Rectangle 5"/>
            <p:cNvSpPr/>
            <p:nvPr/>
          </p:nvSpPr>
          <p:spPr>
            <a:xfrm>
              <a:off x="1344" y="1344"/>
              <a:ext cx="1200" cy="1008"/>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9953" name="Rectangle 6"/>
            <p:cNvSpPr/>
            <p:nvPr/>
          </p:nvSpPr>
          <p:spPr>
            <a:xfrm>
              <a:off x="624" y="2832"/>
              <a:ext cx="2304"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9954" name="Rectangle 7"/>
            <p:cNvSpPr/>
            <p:nvPr/>
          </p:nvSpPr>
          <p:spPr>
            <a:xfrm>
              <a:off x="2928" y="2832"/>
              <a:ext cx="1680" cy="1200"/>
            </a:xfrm>
            <a:prstGeom prst="rect">
              <a:avLst/>
            </a:prstGeom>
            <a:solidFill>
              <a:srgbClr val="FFCC99"/>
            </a:solidFill>
            <a:ln w="222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grpSp>
      <p:sp>
        <p:nvSpPr>
          <p:cNvPr id="39939" name="Rectangle 9"/>
          <p:cNvSpPr>
            <a:spLocks noGrp="1"/>
          </p:cNvSpPr>
          <p:nvPr>
            <p:ph idx="1"/>
          </p:nvPr>
        </p:nvSpPr>
        <p:spPr>
          <a:xfrm>
            <a:off x="473075" y="3398838"/>
            <a:ext cx="1066800" cy="457200"/>
          </a:xfrm>
          <a:ln/>
        </p:spPr>
        <p:txBody>
          <a:bodyPr vert="horz" wrap="square" lIns="91440" tIns="45720" rIns="91440" bIns="45720" anchor="t" anchorCtr="0"/>
          <a:lstStyle/>
          <a:p>
            <a:pPr eaLnBrk="1" hangingPunct="1">
              <a:buNone/>
            </a:pPr>
            <a:r>
              <a:rPr lang="zh-CN" altLang="en-US" sz="2000" b="1" dirty="0"/>
              <a:t>卫生间</a:t>
            </a:r>
          </a:p>
        </p:txBody>
      </p:sp>
      <p:sp>
        <p:nvSpPr>
          <p:cNvPr id="39940" name="Rectangle 10"/>
          <p:cNvSpPr/>
          <p:nvPr/>
        </p:nvSpPr>
        <p:spPr>
          <a:xfrm>
            <a:off x="1676400" y="3411538"/>
            <a:ext cx="695325"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厨房</a:t>
            </a:r>
          </a:p>
        </p:txBody>
      </p:sp>
      <p:sp>
        <p:nvSpPr>
          <p:cNvPr id="39941" name="Rectangle 11"/>
          <p:cNvSpPr/>
          <p:nvPr/>
        </p:nvSpPr>
        <p:spPr>
          <a:xfrm>
            <a:off x="3262313" y="3155950"/>
            <a:ext cx="1524000" cy="1143000"/>
          </a:xfrm>
          <a:prstGeom prst="rect">
            <a:avLst/>
          </a:prstGeom>
          <a:noFill/>
          <a:ln w="9525">
            <a:noFill/>
          </a:ln>
        </p:spPr>
        <p:txBody>
          <a:bodyPr anchor="ctr" anchorCtr="0"/>
          <a:lstStyle/>
          <a:p>
            <a:r>
              <a:rPr lang="zh-CN" altLang="en-US" sz="2000" dirty="0">
                <a:solidFill>
                  <a:schemeClr val="tx2"/>
                </a:solidFill>
                <a:latin typeface="Arial" panose="020B0604020202020204" pitchFamily="34" charset="0"/>
                <a:ea typeface="宋体" panose="02010600030101010101" pitchFamily="2" charset="-122"/>
              </a:rPr>
              <a:t>客厅</a:t>
            </a:r>
          </a:p>
        </p:txBody>
      </p:sp>
      <p:sp>
        <p:nvSpPr>
          <p:cNvPr id="39942" name="Rectangle 12"/>
          <p:cNvSpPr/>
          <p:nvPr/>
        </p:nvSpPr>
        <p:spPr>
          <a:xfrm>
            <a:off x="1128713" y="4919663"/>
            <a:ext cx="120650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父母卧室</a:t>
            </a:r>
          </a:p>
        </p:txBody>
      </p:sp>
      <p:sp>
        <p:nvSpPr>
          <p:cNvPr id="39943" name="Rectangle 13"/>
          <p:cNvSpPr/>
          <p:nvPr/>
        </p:nvSpPr>
        <p:spPr>
          <a:xfrm>
            <a:off x="3552825" y="4916488"/>
            <a:ext cx="1206500" cy="396875"/>
          </a:xfrm>
          <a:prstGeom prst="rect">
            <a:avLst/>
          </a:prstGeom>
          <a:noFill/>
          <a:ln w="9525">
            <a:noFill/>
          </a:ln>
        </p:spPr>
        <p:txBody>
          <a:bodyPr wrap="none">
            <a:spAutoFit/>
          </a:bodyPr>
          <a:lstStyle/>
          <a:p>
            <a:pPr algn="l"/>
            <a:r>
              <a:rPr lang="zh-CN" altLang="en-US" sz="2000" dirty="0">
                <a:latin typeface="Times New Roman" panose="02020603050405020304" charset="0"/>
                <a:ea typeface="宋体" panose="02010600030101010101" pitchFamily="2" charset="-122"/>
              </a:rPr>
              <a:t>笑笑卧室</a:t>
            </a:r>
          </a:p>
        </p:txBody>
      </p:sp>
      <p:sp>
        <p:nvSpPr>
          <p:cNvPr id="39944" name="Rectangle 14"/>
          <p:cNvSpPr/>
          <p:nvPr/>
        </p:nvSpPr>
        <p:spPr>
          <a:xfrm>
            <a:off x="3028950" y="6153150"/>
            <a:ext cx="2667000" cy="457200"/>
          </a:xfrm>
          <a:prstGeom prst="rect">
            <a:avLst/>
          </a:prstGeom>
          <a:noFill/>
          <a:ln w="9525">
            <a:noFill/>
          </a:ln>
        </p:spPr>
        <p:txBody>
          <a:bodyPr>
            <a:spAutoFit/>
          </a:bodyPr>
          <a:lstStyle/>
          <a:p>
            <a:pPr algn="l"/>
            <a:r>
              <a:rPr lang="zh-CN" altLang="en-US" sz="2400" dirty="0">
                <a:latin typeface="Times New Roman" panose="02020603050405020304" charset="0"/>
                <a:ea typeface="宋体" panose="02010600030101010101" pitchFamily="2" charset="-122"/>
              </a:rPr>
              <a:t>比例尺</a:t>
            </a:r>
            <a:r>
              <a:rPr lang="en-US" altLang="zh-CN" sz="2400" dirty="0">
                <a:latin typeface="Times New Roman" panose="02020603050405020304" charset="0"/>
                <a:ea typeface="宋体" panose="02010600030101010101" pitchFamily="2" charset="-122"/>
              </a:rPr>
              <a:t>1</a:t>
            </a:r>
            <a:r>
              <a:rPr lang="zh-CN" altLang="en-US" sz="2400" dirty="0">
                <a:latin typeface="Times New Roman" panose="02020603050405020304" charset="0"/>
                <a:ea typeface="宋体" panose="02010600030101010101" pitchFamily="2" charset="-122"/>
              </a:rPr>
              <a:t>：</a:t>
            </a:r>
            <a:r>
              <a:rPr lang="en-US" altLang="zh-CN" sz="2400" dirty="0">
                <a:latin typeface="Times New Roman" panose="02020603050405020304" charset="0"/>
                <a:ea typeface="宋体" panose="02010600030101010101" pitchFamily="2" charset="-122"/>
              </a:rPr>
              <a:t>100</a:t>
            </a:r>
          </a:p>
        </p:txBody>
      </p:sp>
      <p:pic>
        <p:nvPicPr>
          <p:cNvPr id="39945" name="Picture 15" descr="笑笑（北师大版数学教材人物）_ABC教育网_"/>
          <p:cNvPicPr>
            <a:picLocks noChangeAspect="1"/>
          </p:cNvPicPr>
          <p:nvPr/>
        </p:nvPicPr>
        <p:blipFill>
          <a:blip r:embed="rId2"/>
          <a:stretch>
            <a:fillRect/>
          </a:stretch>
        </p:blipFill>
        <p:spPr>
          <a:xfrm>
            <a:off x="6934200" y="3849688"/>
            <a:ext cx="1703388" cy="3008312"/>
          </a:xfrm>
          <a:prstGeom prst="rect">
            <a:avLst/>
          </a:prstGeom>
          <a:noFill/>
          <a:ln w="9525">
            <a:noFill/>
          </a:ln>
        </p:spPr>
      </p:pic>
      <p:sp>
        <p:nvSpPr>
          <p:cNvPr id="39946" name="AutoShape 16"/>
          <p:cNvSpPr/>
          <p:nvPr/>
        </p:nvSpPr>
        <p:spPr>
          <a:xfrm>
            <a:off x="5940425" y="2286000"/>
            <a:ext cx="3203575" cy="1430338"/>
          </a:xfrm>
          <a:prstGeom prst="cloudCallout">
            <a:avLst>
              <a:gd name="adj1" fmla="val 6889"/>
              <a:gd name="adj2" fmla="val 38458"/>
            </a:avLst>
          </a:prstGeom>
          <a:solidFill>
            <a:schemeClr val="accent1">
              <a:alpha val="50195"/>
            </a:schemeClr>
          </a:solidFill>
          <a:ln w="9525" cap="flat" cmpd="sng">
            <a:solidFill>
              <a:schemeClr val="tx1"/>
            </a:solidFill>
            <a:prstDash val="solid"/>
            <a:headEnd type="none" w="med" len="med"/>
            <a:tailEnd type="none" w="med" len="med"/>
          </a:ln>
        </p:spPr>
        <p:txBody>
          <a:bodyPr wrap="none" anchor="ctr" anchorCtr="0"/>
          <a:lstStyle/>
          <a:p>
            <a:r>
              <a:rPr lang="zh-CN" altLang="en-US" sz="2000" dirty="0">
                <a:latin typeface="Times New Roman" panose="02020603050405020304" charset="0"/>
                <a:ea typeface="宋体" panose="02010600030101010101" pitchFamily="2" charset="-122"/>
              </a:rPr>
              <a:t>这是我家</a:t>
            </a:r>
          </a:p>
          <a:p>
            <a:r>
              <a:rPr lang="zh-CN" altLang="en-US" sz="2000" dirty="0">
                <a:latin typeface="Times New Roman" panose="02020603050405020304" charset="0"/>
                <a:ea typeface="宋体" panose="02010600030101010101" pitchFamily="2" charset="-122"/>
              </a:rPr>
              <a:t>的平面图</a:t>
            </a:r>
          </a:p>
        </p:txBody>
      </p:sp>
      <p:sp>
        <p:nvSpPr>
          <p:cNvPr id="39947" name="Line 17"/>
          <p:cNvSpPr/>
          <p:nvPr/>
        </p:nvSpPr>
        <p:spPr>
          <a:xfrm flipV="1">
            <a:off x="5664200" y="3124200"/>
            <a:ext cx="0" cy="1066800"/>
          </a:xfrm>
          <a:prstGeom prst="line">
            <a:avLst/>
          </a:prstGeom>
          <a:ln w="44450" cap="flat" cmpd="sng">
            <a:solidFill>
              <a:schemeClr val="tx1"/>
            </a:solidFill>
            <a:prstDash val="solid"/>
            <a:headEnd type="none" w="med" len="med"/>
            <a:tailEnd type="triangle" w="med" len="med"/>
          </a:ln>
        </p:spPr>
        <p:txBody>
          <a:bodyPr/>
          <a:lstStyle/>
          <a:p>
            <a:endParaRPr lang="zh-CN" altLang="en-US"/>
          </a:p>
        </p:txBody>
      </p:sp>
      <p:sp>
        <p:nvSpPr>
          <p:cNvPr id="39948" name="Rectangle 18"/>
          <p:cNvSpPr/>
          <p:nvPr/>
        </p:nvSpPr>
        <p:spPr>
          <a:xfrm>
            <a:off x="5711825" y="3052763"/>
            <a:ext cx="438150" cy="396875"/>
          </a:xfrm>
          <a:prstGeom prst="rect">
            <a:avLst/>
          </a:prstGeom>
          <a:noFill/>
          <a:ln w="9525">
            <a:noFill/>
          </a:ln>
        </p:spPr>
        <p:txBody>
          <a:bodyPr>
            <a:spAutoFit/>
          </a:bodyPr>
          <a:lstStyle/>
          <a:p>
            <a:pPr algn="l"/>
            <a:r>
              <a:rPr lang="zh-CN" altLang="en-US" sz="2000" dirty="0">
                <a:latin typeface="Times New Roman" panose="02020603050405020304" charset="0"/>
                <a:ea typeface="宋体" panose="02010600030101010101" pitchFamily="2" charset="-122"/>
              </a:rPr>
              <a:t>北</a:t>
            </a:r>
          </a:p>
        </p:txBody>
      </p:sp>
      <p:sp>
        <p:nvSpPr>
          <p:cNvPr id="39949" name="Rectangle 19"/>
          <p:cNvSpPr/>
          <p:nvPr/>
        </p:nvSpPr>
        <p:spPr>
          <a:xfrm>
            <a:off x="0" y="-36512"/>
            <a:ext cx="8850313" cy="2530475"/>
          </a:xfrm>
          <a:prstGeom prst="rect">
            <a:avLst/>
          </a:prstGeom>
          <a:noFill/>
          <a:ln w="9525">
            <a:noFill/>
          </a:ln>
        </p:spPr>
        <p:txBody>
          <a:bodyPr lIns="90000" tIns="46800" rIns="90000" bIns="46800" anchor="ctr" anchorCtr="0">
            <a:spAutoFit/>
          </a:bodyPr>
          <a:lstStyle/>
          <a:p>
            <a:pPr algn="l"/>
            <a:r>
              <a:rPr lang="zh-CN" altLang="en-US" sz="4000" dirty="0">
                <a:solidFill>
                  <a:srgbClr val="660033"/>
                </a:solidFill>
                <a:latin typeface="Arial" panose="020B0604020202020204" pitchFamily="34" charset="0"/>
              </a:rPr>
              <a:t>请同学们先认真审题，然后再四人一小组互相交流，说说自己的做法，然后再在发给你们的平面图中找出正南方向，标出窗户位置及长度。</a:t>
            </a:r>
            <a:r>
              <a:rPr lang="zh-CN" altLang="en-US" dirty="0">
                <a:latin typeface="Arial" panose="020B060402020202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95" name="Rectangle 19"/>
          <p:cNvSpPr/>
          <p:nvPr/>
        </p:nvSpPr>
        <p:spPr>
          <a:xfrm>
            <a:off x="179388" y="5300663"/>
            <a:ext cx="7772400" cy="1143000"/>
          </a:xfrm>
          <a:prstGeom prst="rect">
            <a:avLst/>
          </a:prstGeom>
          <a:noFill/>
          <a:ln w="9525">
            <a:noFill/>
          </a:ln>
        </p:spPr>
        <p:txBody>
          <a:bodyPr anchor="ctr" anchorCtr="0"/>
          <a:lstStyle/>
          <a:p>
            <a:endParaRPr lang="zh-CN" altLang="zh-CN" dirty="0">
              <a:solidFill>
                <a:srgbClr val="CC0000"/>
              </a:solidFill>
              <a:latin typeface="Arial" panose="020B0604020202020204" pitchFamily="34" charset="0"/>
              <a:ea typeface="宋体" panose="02010600030101010101" pitchFamily="2" charset="-122"/>
            </a:endParaRPr>
          </a:p>
        </p:txBody>
      </p:sp>
      <p:sp>
        <p:nvSpPr>
          <p:cNvPr id="792596" name="Rectangle 20"/>
          <p:cNvSpPr/>
          <p:nvPr/>
        </p:nvSpPr>
        <p:spPr>
          <a:xfrm>
            <a:off x="742950" y="2354263"/>
            <a:ext cx="7213600" cy="762000"/>
          </a:xfrm>
          <a:prstGeom prst="rect">
            <a:avLst/>
          </a:prstGeom>
          <a:noFill/>
          <a:ln w="9525">
            <a:noFill/>
          </a:ln>
        </p:spPr>
        <p:txBody>
          <a:bodyPr wrap="none" lIns="90000" tIns="46800" rIns="90000" bIns="46800" anchor="ctr" anchorCtr="0">
            <a:spAutoFit/>
          </a:bodyPr>
          <a:lstStyle/>
          <a:p>
            <a:pPr algn="l"/>
            <a:r>
              <a:rPr lang="zh-CN" altLang="en-US" sz="4400" dirty="0">
                <a:latin typeface="Arial" panose="020B0604020202020204" pitchFamily="34" charset="0"/>
              </a:rPr>
              <a:t>实际距离</a:t>
            </a:r>
            <a:r>
              <a:rPr lang="en-US" altLang="zh-CN" sz="4400" dirty="0">
                <a:latin typeface="Arial" panose="020B0604020202020204" pitchFamily="34" charset="0"/>
              </a:rPr>
              <a:t>=</a:t>
            </a:r>
            <a:r>
              <a:rPr lang="zh-CN" altLang="en-US" sz="4400" dirty="0">
                <a:latin typeface="Arial" panose="020B0604020202020204" pitchFamily="34" charset="0"/>
              </a:rPr>
              <a:t>图上距离</a:t>
            </a:r>
            <a:r>
              <a:rPr lang="en-US" altLang="zh-CN" sz="4400" dirty="0">
                <a:latin typeface="Arial" panose="020B0604020202020204" pitchFamily="34" charset="0"/>
              </a:rPr>
              <a:t>÷</a:t>
            </a:r>
            <a:r>
              <a:rPr lang="zh-CN" altLang="en-US" sz="4400" dirty="0">
                <a:latin typeface="Arial" panose="020B0604020202020204" pitchFamily="34" charset="0"/>
              </a:rPr>
              <a:t>比例尺</a:t>
            </a:r>
          </a:p>
        </p:txBody>
      </p:sp>
      <p:sp>
        <p:nvSpPr>
          <p:cNvPr id="792600" name="Rectangle 24"/>
          <p:cNvSpPr/>
          <p:nvPr/>
        </p:nvSpPr>
        <p:spPr>
          <a:xfrm>
            <a:off x="711200" y="4016375"/>
            <a:ext cx="8153400" cy="1066800"/>
          </a:xfrm>
          <a:prstGeom prst="rect">
            <a:avLst/>
          </a:prstGeom>
          <a:noFill/>
          <a:ln w="9525">
            <a:noFill/>
          </a:ln>
        </p:spPr>
        <p:txBody>
          <a:bodyPr/>
          <a:lstStyle/>
          <a:p>
            <a:pPr marL="342900" indent="-342900" algn="l">
              <a:spcBef>
                <a:spcPct val="20000"/>
              </a:spcBef>
            </a:pPr>
            <a:r>
              <a:rPr lang="zh-CN" altLang="en-US" sz="4400" dirty="0">
                <a:latin typeface="Arial" panose="020B0604020202020204" pitchFamily="34" charset="0"/>
              </a:rPr>
              <a:t>图上距离</a:t>
            </a:r>
            <a:r>
              <a:rPr lang="en-US" altLang="zh-CN" sz="4400" dirty="0">
                <a:latin typeface="Arial" panose="020B0604020202020204" pitchFamily="34" charset="0"/>
              </a:rPr>
              <a:t>=</a:t>
            </a:r>
            <a:r>
              <a:rPr lang="zh-CN" altLang="en-US" sz="4400" dirty="0">
                <a:latin typeface="Arial" panose="020B0604020202020204" pitchFamily="34" charset="0"/>
              </a:rPr>
              <a:t>实际距离</a:t>
            </a:r>
            <a:r>
              <a:rPr lang="en-US" altLang="zh-CN" sz="4400" dirty="0">
                <a:latin typeface="Arial" panose="020B0604020202020204" pitchFamily="34" charset="0"/>
                <a:ea typeface="宋体" panose="02010600030101010101" pitchFamily="2" charset="-122"/>
              </a:rPr>
              <a:t>×</a:t>
            </a:r>
            <a:r>
              <a:rPr lang="zh-CN" altLang="en-US" sz="4400" dirty="0">
                <a:latin typeface="Arial" panose="020B0604020202020204" pitchFamily="34" charset="0"/>
              </a:rPr>
              <a:t>比例尺</a:t>
            </a:r>
          </a:p>
        </p:txBody>
      </p:sp>
      <p:sp>
        <p:nvSpPr>
          <p:cNvPr id="40965" name="Rectangle 25"/>
          <p:cNvSpPr/>
          <p:nvPr/>
        </p:nvSpPr>
        <p:spPr>
          <a:xfrm>
            <a:off x="749300" y="1089025"/>
            <a:ext cx="7445375" cy="762000"/>
          </a:xfrm>
          <a:prstGeom prst="rect">
            <a:avLst/>
          </a:prstGeom>
          <a:noFill/>
          <a:ln w="9525">
            <a:noFill/>
          </a:ln>
        </p:spPr>
        <p:txBody>
          <a:bodyPr wrap="none" lIns="90000" tIns="46800" rIns="90000" bIns="46800">
            <a:spAutoFit/>
          </a:bodyPr>
          <a:lstStyle/>
          <a:p>
            <a:r>
              <a:rPr lang="zh-CN" altLang="en-US" sz="4400" dirty="0">
                <a:latin typeface="Arial" panose="020B0604020202020204" pitchFamily="34" charset="0"/>
              </a:rPr>
              <a:t>比例尺＝图上距离</a:t>
            </a:r>
            <a:r>
              <a:rPr lang="en-US" altLang="zh-CN" sz="4400" dirty="0">
                <a:latin typeface="Arial" panose="020B0604020202020204" pitchFamily="34" charset="0"/>
              </a:rPr>
              <a:t>︰</a:t>
            </a:r>
            <a:r>
              <a:rPr lang="zh-CN" altLang="en-US" sz="4400" dirty="0">
                <a:latin typeface="Arial" panose="020B0604020202020204" pitchFamily="34" charset="0"/>
              </a:rPr>
              <a:t>实际距离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92595"/>
                                        </p:tgtEl>
                                        <p:attrNameLst>
                                          <p:attrName>style.visibility</p:attrName>
                                        </p:attrNameLst>
                                      </p:cBhvr>
                                      <p:to>
                                        <p:strVal val="visible"/>
                                      </p:to>
                                    </p:set>
                                    <p:anim calcmode="lin" valueType="num">
                                      <p:cBhvr additive="base">
                                        <p:cTn id="7" dur="500" fill="hold"/>
                                        <p:tgtEl>
                                          <p:spTgt spid="792595"/>
                                        </p:tgtEl>
                                        <p:attrNameLst>
                                          <p:attrName>ppt_x</p:attrName>
                                        </p:attrNameLst>
                                      </p:cBhvr>
                                      <p:tavLst>
                                        <p:tav tm="0">
                                          <p:val>
                                            <p:strVal val="#ppt_x"/>
                                          </p:val>
                                        </p:tav>
                                        <p:tav tm="100000">
                                          <p:val>
                                            <p:strVal val="#ppt_x"/>
                                          </p:val>
                                        </p:tav>
                                      </p:tavLst>
                                    </p:anim>
                                    <p:anim calcmode="lin" valueType="num">
                                      <p:cBhvr additive="base">
                                        <p:cTn id="8" dur="500" fill="hold"/>
                                        <p:tgtEl>
                                          <p:spTgt spid="7925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92596"/>
                                        </p:tgtEl>
                                        <p:attrNameLst>
                                          <p:attrName>style.visibility</p:attrName>
                                        </p:attrNameLst>
                                      </p:cBhvr>
                                      <p:to>
                                        <p:strVal val="visible"/>
                                      </p:to>
                                    </p:set>
                                    <p:animEffect transition="in" filter="blinds(horizontal)">
                                      <p:cBhvr>
                                        <p:cTn id="13" dur="500"/>
                                        <p:tgtEl>
                                          <p:spTgt spid="7925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92600"/>
                                        </p:tgtEl>
                                        <p:attrNameLst>
                                          <p:attrName>style.visibility</p:attrName>
                                        </p:attrNameLst>
                                      </p:cBhvr>
                                      <p:to>
                                        <p:strVal val="visible"/>
                                      </p:to>
                                    </p:set>
                                    <p:anim calcmode="lin" valueType="num">
                                      <p:cBhvr additive="base">
                                        <p:cTn id="18" dur="500" fill="hold"/>
                                        <p:tgtEl>
                                          <p:spTgt spid="792600"/>
                                        </p:tgtEl>
                                        <p:attrNameLst>
                                          <p:attrName>ppt_x</p:attrName>
                                        </p:attrNameLst>
                                      </p:cBhvr>
                                      <p:tavLst>
                                        <p:tav tm="0">
                                          <p:val>
                                            <p:strVal val="#ppt_x"/>
                                          </p:val>
                                        </p:tav>
                                        <p:tav tm="100000">
                                          <p:val>
                                            <p:strVal val="#ppt_x"/>
                                          </p:val>
                                        </p:tav>
                                      </p:tavLst>
                                    </p:anim>
                                    <p:anim calcmode="lin" valueType="num">
                                      <p:cBhvr additive="base">
                                        <p:cTn id="19" dur="500" fill="hold"/>
                                        <p:tgtEl>
                                          <p:spTgt spid="7926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95" grpId="0"/>
      <p:bldP spid="792596" grpId="0"/>
      <p:bldP spid="7926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p:nvPr/>
        </p:nvSpPr>
        <p:spPr>
          <a:xfrm>
            <a:off x="323850" y="606425"/>
            <a:ext cx="8820150" cy="5903913"/>
          </a:xfrm>
          <a:prstGeom prst="rect">
            <a:avLst/>
          </a:prstGeom>
          <a:solidFill>
            <a:schemeClr val="bg1"/>
          </a:solidFill>
          <a:ln w="9525">
            <a:noFill/>
          </a:ln>
        </p:spPr>
        <p:txBody>
          <a:bodyPr wrap="none" lIns="90000" tIns="46800" rIns="90000" bIns="46800" anchor="ctr" anchorCtr="0"/>
          <a:lstStyle/>
          <a:p>
            <a:endParaRPr lang="zh-CN" altLang="zh-CN" dirty="0">
              <a:latin typeface="Arial" panose="020B0604020202020204" pitchFamily="34" charset="0"/>
            </a:endParaRPr>
          </a:p>
        </p:txBody>
      </p:sp>
      <p:sp>
        <p:nvSpPr>
          <p:cNvPr id="41987" name="Text Box 5"/>
          <p:cNvSpPr txBox="1"/>
          <p:nvPr/>
        </p:nvSpPr>
        <p:spPr>
          <a:xfrm>
            <a:off x="250825" y="690563"/>
            <a:ext cx="8440738" cy="1311275"/>
          </a:xfrm>
          <a:prstGeom prst="rect">
            <a:avLst/>
          </a:prstGeom>
          <a:noFill/>
          <a:ln w="9525">
            <a:noFill/>
          </a:ln>
        </p:spPr>
        <p:txBody>
          <a:bodyPr lIns="90000" tIns="46800" rIns="90000" bIns="46800">
            <a:spAutoFit/>
          </a:bodyPr>
          <a:lstStyle/>
          <a:p>
            <a:pPr algn="l"/>
            <a:r>
              <a:rPr lang="en-US" altLang="zh-CN" sz="4000" dirty="0">
                <a:solidFill>
                  <a:srgbClr val="660033"/>
                </a:solidFill>
                <a:latin typeface="Arial" panose="020B0604020202020204" pitchFamily="34" charset="0"/>
              </a:rPr>
              <a:t>2</a:t>
            </a:r>
            <a:r>
              <a:rPr lang="zh-CN" altLang="en-US" sz="4000" dirty="0">
                <a:solidFill>
                  <a:srgbClr val="660033"/>
                </a:solidFill>
                <a:latin typeface="Arial" panose="020B0604020202020204" pitchFamily="34" charset="0"/>
              </a:rPr>
              <a:t>、笑笑想在本子上画自己卧室的平面图</a:t>
            </a:r>
            <a:r>
              <a:rPr lang="en-US" altLang="zh-CN" sz="4000" dirty="0">
                <a:solidFill>
                  <a:srgbClr val="660033"/>
                </a:solidFill>
                <a:latin typeface="Arial" panose="020B0604020202020204" pitchFamily="34" charset="0"/>
              </a:rPr>
              <a:t>,</a:t>
            </a:r>
            <a:r>
              <a:rPr lang="zh-CN" altLang="en-US" sz="4000" dirty="0">
                <a:solidFill>
                  <a:srgbClr val="660033"/>
                </a:solidFill>
                <a:latin typeface="Arial" panose="020B0604020202020204" pitchFamily="34" charset="0"/>
              </a:rPr>
              <a:t>她用</a:t>
            </a:r>
            <a:r>
              <a:rPr lang="en-US" altLang="zh-CN" sz="4000" dirty="0">
                <a:solidFill>
                  <a:srgbClr val="660033"/>
                </a:solidFill>
                <a:latin typeface="Arial" panose="020B0604020202020204" pitchFamily="34" charset="0"/>
              </a:rPr>
              <a:t>8</a:t>
            </a:r>
            <a:r>
              <a:rPr lang="zh-CN" altLang="en-US" sz="4000" dirty="0">
                <a:solidFill>
                  <a:srgbClr val="660033"/>
                </a:solidFill>
                <a:latin typeface="Arial" panose="020B0604020202020204" pitchFamily="34" charset="0"/>
              </a:rPr>
              <a:t>厘米表示自己卧室的长</a:t>
            </a:r>
            <a:r>
              <a:rPr lang="en-US" altLang="zh-CN" sz="4000" dirty="0">
                <a:solidFill>
                  <a:srgbClr val="660033"/>
                </a:solidFill>
                <a:latin typeface="Arial" panose="020B0604020202020204" pitchFamily="34" charset="0"/>
              </a:rPr>
              <a:t>.</a:t>
            </a:r>
          </a:p>
        </p:txBody>
      </p:sp>
      <p:sp>
        <p:nvSpPr>
          <p:cNvPr id="680966" name="Text Box 6"/>
          <p:cNvSpPr txBox="1"/>
          <p:nvPr/>
        </p:nvSpPr>
        <p:spPr>
          <a:xfrm>
            <a:off x="0" y="1987550"/>
            <a:ext cx="8815388" cy="5214938"/>
          </a:xfrm>
          <a:prstGeom prst="rect">
            <a:avLst/>
          </a:prstGeom>
          <a:noFill/>
          <a:ln w="9525">
            <a:noFill/>
          </a:ln>
        </p:spPr>
        <p:txBody>
          <a:bodyPr lIns="90000" tIns="46800" rIns="90000" bIns="46800">
            <a:spAutoFit/>
          </a:bodyPr>
          <a:lstStyle/>
          <a:p>
            <a:pPr algn="l"/>
            <a:r>
              <a:rPr lang="en-US" altLang="zh-CN" sz="4800" dirty="0">
                <a:solidFill>
                  <a:srgbClr val="660033"/>
                </a:solidFill>
                <a:latin typeface="Arial" panose="020B0604020202020204" pitchFamily="34" charset="0"/>
              </a:rPr>
              <a:t>(1)</a:t>
            </a:r>
            <a:r>
              <a:rPr lang="zh-CN" altLang="en-US" sz="4800" dirty="0">
                <a:solidFill>
                  <a:srgbClr val="660033"/>
                </a:solidFill>
                <a:latin typeface="Arial" panose="020B0604020202020204" pitchFamily="34" charset="0"/>
              </a:rPr>
              <a:t>图上</a:t>
            </a:r>
            <a:r>
              <a:rPr lang="en-US" altLang="zh-CN" sz="4800" dirty="0">
                <a:solidFill>
                  <a:srgbClr val="660033"/>
                </a:solidFill>
                <a:latin typeface="Arial" panose="020B0604020202020204" pitchFamily="34" charset="0"/>
              </a:rPr>
              <a:t>1</a:t>
            </a:r>
            <a:r>
              <a:rPr lang="zh-CN" altLang="en-US" sz="4800" dirty="0">
                <a:solidFill>
                  <a:srgbClr val="660033"/>
                </a:solidFill>
                <a:latin typeface="Arial" panose="020B0604020202020204" pitchFamily="34" charset="0"/>
              </a:rPr>
              <a:t>厘米表示的实际距离是多少厘米</a:t>
            </a:r>
            <a:r>
              <a:rPr lang="en-US" altLang="zh-CN" sz="4800" dirty="0">
                <a:solidFill>
                  <a:srgbClr val="660033"/>
                </a:solidFill>
                <a:latin typeface="Arial" panose="020B0604020202020204" pitchFamily="34" charset="0"/>
              </a:rPr>
              <a:t>?</a:t>
            </a:r>
          </a:p>
          <a:p>
            <a:pPr algn="l"/>
            <a:r>
              <a:rPr lang="en-US" altLang="zh-CN" sz="4800" dirty="0">
                <a:solidFill>
                  <a:srgbClr val="660033"/>
                </a:solidFill>
                <a:latin typeface="Arial" panose="020B0604020202020204" pitchFamily="34" charset="0"/>
              </a:rPr>
              <a:t>(2)</a:t>
            </a:r>
            <a:r>
              <a:rPr lang="zh-CN" altLang="en-US" sz="4800" dirty="0">
                <a:solidFill>
                  <a:srgbClr val="660033"/>
                </a:solidFill>
                <a:latin typeface="Arial" panose="020B0604020202020204" pitchFamily="34" charset="0"/>
              </a:rPr>
              <a:t>她画的平面图的比例尺是多少</a:t>
            </a:r>
            <a:r>
              <a:rPr lang="en-US" altLang="zh-CN" sz="4800" dirty="0">
                <a:solidFill>
                  <a:srgbClr val="660033"/>
                </a:solidFill>
                <a:latin typeface="Arial" panose="020B0604020202020204" pitchFamily="34" charset="0"/>
              </a:rPr>
              <a:t>? </a:t>
            </a:r>
          </a:p>
          <a:p>
            <a:pPr algn="l"/>
            <a:r>
              <a:rPr lang="zh-CN" altLang="en-US" sz="4800" dirty="0">
                <a:solidFill>
                  <a:srgbClr val="660033"/>
                </a:solidFill>
                <a:latin typeface="Arial" panose="020B0604020202020204" pitchFamily="34" charset="0"/>
              </a:rPr>
              <a:t>（</a:t>
            </a:r>
            <a:r>
              <a:rPr lang="en-US" altLang="zh-CN" sz="4800" dirty="0">
                <a:solidFill>
                  <a:srgbClr val="660033"/>
                </a:solidFill>
                <a:latin typeface="Arial" panose="020B0604020202020204" pitchFamily="34" charset="0"/>
              </a:rPr>
              <a:t>3</a:t>
            </a:r>
            <a:r>
              <a:rPr lang="zh-CN" altLang="en-US" sz="4800" dirty="0">
                <a:solidFill>
                  <a:srgbClr val="660033"/>
                </a:solidFill>
                <a:latin typeface="Arial" panose="020B0604020202020204" pitchFamily="34" charset="0"/>
              </a:rPr>
              <a:t>）请在给定的方框内帮笑笑画出她的卧室平面图。</a:t>
            </a:r>
          </a:p>
          <a:p>
            <a:pPr algn="l"/>
            <a:endParaRPr lang="en-US" altLang="zh-CN" sz="4800" dirty="0">
              <a:solidFill>
                <a:srgbClr val="660033"/>
              </a:solidFill>
              <a:latin typeface="Arial" panose="020B0604020202020204" pitchFamily="34" charset="0"/>
            </a:endParaRPr>
          </a:p>
        </p:txBody>
      </p:sp>
      <p:sp>
        <p:nvSpPr>
          <p:cNvPr id="41989" name="Rectangle 8"/>
          <p:cNvSpPr/>
          <p:nvPr/>
        </p:nvSpPr>
        <p:spPr>
          <a:xfrm>
            <a:off x="195263" y="0"/>
            <a:ext cx="4410075" cy="762000"/>
          </a:xfrm>
          <a:prstGeom prst="rect">
            <a:avLst/>
          </a:prstGeom>
          <a:noFill/>
          <a:ln w="9525">
            <a:noFill/>
          </a:ln>
        </p:spPr>
        <p:txBody>
          <a:bodyPr wrap="none" lIns="90000" tIns="46800" rIns="90000" bIns="46800" anchor="ctr" anchorCtr="0">
            <a:spAutoFit/>
          </a:bodyPr>
          <a:lstStyle/>
          <a:p>
            <a:pPr algn="l"/>
            <a:r>
              <a:rPr lang="zh-CN" altLang="en-US" sz="4400" dirty="0">
                <a:latin typeface="Arial" panose="020B0604020202020204" pitchFamily="34" charset="0"/>
              </a:rPr>
              <a:t>（二）变式练习</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0966"/>
                                        </p:tgtEl>
                                        <p:attrNameLst>
                                          <p:attrName>style.visibility</p:attrName>
                                        </p:attrNameLst>
                                      </p:cBhvr>
                                      <p:to>
                                        <p:strVal val="visible"/>
                                      </p:to>
                                    </p:set>
                                    <p:anim calcmode="lin" valueType="num">
                                      <p:cBhvr additive="base">
                                        <p:cTn id="7" dur="500" fill="hold"/>
                                        <p:tgtEl>
                                          <p:spTgt spid="680966"/>
                                        </p:tgtEl>
                                        <p:attrNameLst>
                                          <p:attrName>ppt_x</p:attrName>
                                        </p:attrNameLst>
                                      </p:cBhvr>
                                      <p:tavLst>
                                        <p:tav tm="0">
                                          <p:val>
                                            <p:strVal val="#ppt_x"/>
                                          </p:val>
                                        </p:tav>
                                        <p:tav tm="100000">
                                          <p:val>
                                            <p:strVal val="#ppt_x"/>
                                          </p:val>
                                        </p:tav>
                                      </p:tavLst>
                                    </p:anim>
                                    <p:anim calcmode="lin" valueType="num">
                                      <p:cBhvr additive="base">
                                        <p:cTn id="8" dur="500" fill="hold"/>
                                        <p:tgtEl>
                                          <p:spTgt spid="68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p:nvPr/>
        </p:nvSpPr>
        <p:spPr>
          <a:xfrm>
            <a:off x="323850" y="954088"/>
            <a:ext cx="8820150" cy="5903912"/>
          </a:xfrm>
          <a:prstGeom prst="rect">
            <a:avLst/>
          </a:prstGeom>
          <a:solidFill>
            <a:schemeClr val="bg1"/>
          </a:solidFill>
          <a:ln w="9525">
            <a:noFill/>
          </a:ln>
        </p:spPr>
        <p:txBody>
          <a:bodyPr wrap="none" lIns="90000" tIns="46800" rIns="90000" bIns="46800" anchor="ctr" anchorCtr="0"/>
          <a:lstStyle/>
          <a:p>
            <a:endParaRPr lang="zh-CN" altLang="zh-CN" dirty="0">
              <a:latin typeface="Arial" panose="020B0604020202020204" pitchFamily="34" charset="0"/>
            </a:endParaRPr>
          </a:p>
        </p:txBody>
      </p:sp>
      <p:sp>
        <p:nvSpPr>
          <p:cNvPr id="43011" name="Text Box 3"/>
          <p:cNvSpPr txBox="1"/>
          <p:nvPr/>
        </p:nvSpPr>
        <p:spPr>
          <a:xfrm>
            <a:off x="234950" y="952500"/>
            <a:ext cx="8440738" cy="2101850"/>
          </a:xfrm>
          <a:prstGeom prst="rect">
            <a:avLst/>
          </a:prstGeom>
          <a:noFill/>
          <a:ln w="9525">
            <a:noFill/>
          </a:ln>
        </p:spPr>
        <p:txBody>
          <a:bodyPr lIns="90000" tIns="46800" rIns="90000" bIns="46800">
            <a:spAutoFit/>
          </a:bodyPr>
          <a:lstStyle/>
          <a:p>
            <a:pPr algn="l"/>
            <a:r>
              <a:rPr lang="en-US" altLang="zh-CN" sz="4400" dirty="0">
                <a:solidFill>
                  <a:srgbClr val="660033"/>
                </a:solidFill>
                <a:latin typeface="Arial" panose="020B0604020202020204" pitchFamily="34" charset="0"/>
              </a:rPr>
              <a:t>3</a:t>
            </a:r>
            <a:r>
              <a:rPr lang="zh-CN" altLang="en-US" sz="4400" dirty="0">
                <a:solidFill>
                  <a:srgbClr val="660033"/>
                </a:solidFill>
                <a:latin typeface="Arial" panose="020B0604020202020204" pitchFamily="34" charset="0"/>
              </a:rPr>
              <a:t>、一栋楼房东西方向长</a:t>
            </a:r>
            <a:r>
              <a:rPr lang="en-US" altLang="zh-CN" sz="4400" dirty="0">
                <a:solidFill>
                  <a:srgbClr val="660033"/>
                </a:solidFill>
                <a:latin typeface="Arial" panose="020B0604020202020204" pitchFamily="34" charset="0"/>
              </a:rPr>
              <a:t>40</a:t>
            </a:r>
            <a:r>
              <a:rPr lang="zh-CN" altLang="en-US" sz="4400" dirty="0">
                <a:solidFill>
                  <a:srgbClr val="660033"/>
                </a:solidFill>
                <a:latin typeface="Arial" panose="020B0604020202020204" pitchFamily="34" charset="0"/>
              </a:rPr>
              <a:t>米，在图纸上的长度是</a:t>
            </a:r>
            <a:r>
              <a:rPr lang="en-US" altLang="zh-CN" sz="4400" dirty="0">
                <a:solidFill>
                  <a:srgbClr val="660033"/>
                </a:solidFill>
                <a:latin typeface="Arial" panose="020B0604020202020204" pitchFamily="34" charset="0"/>
              </a:rPr>
              <a:t>50</a:t>
            </a:r>
            <a:r>
              <a:rPr lang="zh-CN" altLang="en-US" sz="4400" dirty="0">
                <a:solidFill>
                  <a:srgbClr val="660033"/>
                </a:solidFill>
                <a:latin typeface="Arial" panose="020B0604020202020204" pitchFamily="34" charset="0"/>
              </a:rPr>
              <a:t>厘米。这幅图纸的比例尺是多少？</a:t>
            </a:r>
          </a:p>
        </p:txBody>
      </p:sp>
      <p:sp>
        <p:nvSpPr>
          <p:cNvPr id="780292" name="Text Box 4"/>
          <p:cNvSpPr txBox="1"/>
          <p:nvPr/>
        </p:nvSpPr>
        <p:spPr>
          <a:xfrm>
            <a:off x="0" y="3948113"/>
            <a:ext cx="9144000" cy="2101850"/>
          </a:xfrm>
          <a:prstGeom prst="rect">
            <a:avLst/>
          </a:prstGeom>
          <a:noFill/>
          <a:ln w="9525">
            <a:noFill/>
          </a:ln>
        </p:spPr>
        <p:txBody>
          <a:bodyPr lIns="90000" tIns="46800" rIns="90000" bIns="46800">
            <a:spAutoFit/>
          </a:bodyPr>
          <a:lstStyle/>
          <a:p>
            <a:pPr algn="l"/>
            <a:r>
              <a:rPr lang="en-US" altLang="zh-CN" sz="4400" dirty="0">
                <a:solidFill>
                  <a:srgbClr val="660033"/>
                </a:solidFill>
                <a:latin typeface="Arial" panose="020B0604020202020204" pitchFamily="34" charset="0"/>
              </a:rPr>
              <a:t>4</a:t>
            </a:r>
            <a:r>
              <a:rPr lang="zh-CN" altLang="en-US" sz="4400" dirty="0">
                <a:solidFill>
                  <a:srgbClr val="660033"/>
                </a:solidFill>
                <a:latin typeface="Arial" panose="020B0604020202020204" pitchFamily="34" charset="0"/>
              </a:rPr>
              <a:t>、一个精密零件的长度只有</a:t>
            </a:r>
            <a:r>
              <a:rPr lang="en-US" altLang="zh-CN" sz="4400" dirty="0">
                <a:solidFill>
                  <a:srgbClr val="660033"/>
                </a:solidFill>
                <a:latin typeface="Arial" panose="020B0604020202020204" pitchFamily="34" charset="0"/>
              </a:rPr>
              <a:t>3.5</a:t>
            </a:r>
            <a:r>
              <a:rPr lang="zh-CN" altLang="en-US" sz="4400" dirty="0">
                <a:solidFill>
                  <a:srgbClr val="660033"/>
                </a:solidFill>
                <a:latin typeface="Arial" panose="020B0604020202020204" pitchFamily="34" charset="0"/>
              </a:rPr>
              <a:t>毫米，画在一张图纸上是</a:t>
            </a:r>
            <a:r>
              <a:rPr lang="en-US" altLang="zh-CN" sz="4400" dirty="0">
                <a:solidFill>
                  <a:srgbClr val="660033"/>
                </a:solidFill>
                <a:latin typeface="Arial" panose="020B0604020202020204" pitchFamily="34" charset="0"/>
              </a:rPr>
              <a:t>70</a:t>
            </a:r>
            <a:r>
              <a:rPr lang="zh-CN" altLang="en-US" sz="4400" dirty="0">
                <a:solidFill>
                  <a:srgbClr val="660033"/>
                </a:solidFill>
                <a:latin typeface="Arial" panose="020B0604020202020204" pitchFamily="34" charset="0"/>
              </a:rPr>
              <a:t>毫米，这幅设计图纸的比例尺是多少？</a:t>
            </a:r>
          </a:p>
        </p:txBody>
      </p:sp>
      <p:sp>
        <p:nvSpPr>
          <p:cNvPr id="43013" name="Rectangle 6"/>
          <p:cNvSpPr/>
          <p:nvPr/>
        </p:nvSpPr>
        <p:spPr>
          <a:xfrm>
            <a:off x="0" y="-60325"/>
            <a:ext cx="5114925" cy="762000"/>
          </a:xfrm>
          <a:prstGeom prst="rect">
            <a:avLst/>
          </a:prstGeom>
          <a:noFill/>
          <a:ln w="9525">
            <a:noFill/>
          </a:ln>
        </p:spPr>
        <p:txBody>
          <a:bodyPr lIns="90000" tIns="46800" rIns="90000" bIns="46800" anchor="ctr" anchorCtr="0">
            <a:spAutoFit/>
          </a:bodyPr>
          <a:lstStyle/>
          <a:p>
            <a:pPr algn="l"/>
            <a:r>
              <a:rPr lang="zh-CN" altLang="en-US" sz="4400" dirty="0">
                <a:latin typeface="Arial" panose="020B0604020202020204" pitchFamily="34" charset="0"/>
              </a:rPr>
              <a:t>（二）变式练习</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0292"/>
                                        </p:tgtEl>
                                        <p:attrNameLst>
                                          <p:attrName>style.visibility</p:attrName>
                                        </p:attrNameLst>
                                      </p:cBhvr>
                                      <p:to>
                                        <p:strVal val="visible"/>
                                      </p:to>
                                    </p:set>
                                    <p:anim calcmode="lin" valueType="num">
                                      <p:cBhvr additive="base">
                                        <p:cTn id="7" dur="500" fill="hold"/>
                                        <p:tgtEl>
                                          <p:spTgt spid="780292"/>
                                        </p:tgtEl>
                                        <p:attrNameLst>
                                          <p:attrName>ppt_x</p:attrName>
                                        </p:attrNameLst>
                                      </p:cBhvr>
                                      <p:tavLst>
                                        <p:tav tm="0">
                                          <p:val>
                                            <p:strVal val="#ppt_x"/>
                                          </p:val>
                                        </p:tav>
                                        <p:tav tm="100000">
                                          <p:val>
                                            <p:strVal val="#ppt_x"/>
                                          </p:val>
                                        </p:tav>
                                      </p:tavLst>
                                    </p:anim>
                                    <p:anim calcmode="lin" valueType="num">
                                      <p:cBhvr additive="base">
                                        <p:cTn id="8" dur="500" fill="hold"/>
                                        <p:tgtEl>
                                          <p:spTgt spid="78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ctrTitle"/>
          </p:nvPr>
        </p:nvSpPr>
        <p:spPr>
          <a:xfrm>
            <a:off x="195263" y="246063"/>
            <a:ext cx="8948737" cy="5072062"/>
          </a:xfrm>
          <a:ln/>
        </p:spPr>
        <p:txBody>
          <a:bodyPr vert="horz" wrap="square" lIns="91440" tIns="45720" rIns="91440" bIns="45720" anchor="ctr" anchorCtr="0"/>
          <a:lstStyle/>
          <a:p>
            <a:pPr algn="l" eaLnBrk="1" fontAlgn="t" hangingPunct="1">
              <a:buClrTx/>
              <a:buSzTx/>
              <a:buFontTx/>
            </a:pPr>
            <a:r>
              <a:rPr lang="zh-CN" altLang="en-US" sz="6000" b="1" dirty="0">
                <a:solidFill>
                  <a:srgbClr val="660033"/>
                </a:solidFill>
                <a:ea typeface="华文新魏" panose="02010800040101010101" pitchFamily="2" charset="-122"/>
              </a:rPr>
              <a:t>你知道吗？</a:t>
            </a:r>
            <a:br>
              <a:rPr lang="zh-CN" altLang="en-US" sz="6000" b="1" dirty="0">
                <a:solidFill>
                  <a:srgbClr val="660033"/>
                </a:solidFill>
                <a:ea typeface="华文新魏" panose="02010800040101010101" pitchFamily="2" charset="-122"/>
              </a:rPr>
            </a:br>
            <a:r>
              <a:rPr lang="zh-CN" altLang="en-US" b="1" dirty="0"/>
              <a:t/>
            </a:r>
            <a:br>
              <a:rPr lang="zh-CN" altLang="en-US" b="1" dirty="0"/>
            </a:br>
            <a:r>
              <a:rPr lang="zh-CN" altLang="en-US" b="1" dirty="0"/>
              <a:t>精密零件图纸上的比例尺，一般都写成后项是</a:t>
            </a:r>
            <a:r>
              <a:rPr lang="en-US" altLang="zh-CN" b="1" dirty="0"/>
              <a:t>1</a:t>
            </a:r>
            <a:r>
              <a:rPr lang="zh-CN" altLang="en-US" b="1" dirty="0"/>
              <a:t>的比，如，在一张精密零件图纸上，用</a:t>
            </a:r>
            <a:r>
              <a:rPr lang="en-US" altLang="zh-CN" b="1" dirty="0"/>
              <a:t>1</a:t>
            </a:r>
            <a:r>
              <a:rPr lang="zh-CN" altLang="en-US" b="1" dirty="0"/>
              <a:t>厘米表示实际长度</a:t>
            </a:r>
            <a:r>
              <a:rPr lang="en-US" altLang="zh-CN" b="1" dirty="0"/>
              <a:t>1</a:t>
            </a:r>
            <a:r>
              <a:rPr lang="zh-CN" altLang="en-US" b="1" dirty="0"/>
              <a:t>毫米，这张精密零件图纸的比例尺就是</a:t>
            </a:r>
            <a:r>
              <a:rPr lang="en-US" altLang="zh-CN" b="1" dirty="0"/>
              <a:t>10:1</a:t>
            </a:r>
          </a:p>
        </p:txBody>
      </p:sp>
      <p:pic>
        <p:nvPicPr>
          <p:cNvPr id="44035" name="Picture 3" descr="0000">
            <a:hlinkClick r:id="" action="ppaction://noaction"/>
          </p:cNvPr>
          <p:cNvPicPr>
            <a:picLocks noChangeAspect="1"/>
          </p:cNvPicPr>
          <p:nvPr/>
        </p:nvPicPr>
        <p:blipFill>
          <a:blip r:embed="rId2"/>
          <a:stretch>
            <a:fillRect/>
          </a:stretch>
        </p:blipFill>
        <p:spPr>
          <a:xfrm>
            <a:off x="-581025" y="5108575"/>
            <a:ext cx="2027238" cy="2092325"/>
          </a:xfrm>
          <a:prstGeom prst="rect">
            <a:avLst/>
          </a:prstGeom>
          <a:noFill/>
          <a:ln w="9525">
            <a:noFill/>
          </a:ln>
        </p:spPr>
      </p:pic>
      <p:sp>
        <p:nvSpPr>
          <p:cNvPr id="44036" name="Rectangle 4"/>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sp>
        <p:nvSpPr>
          <p:cNvPr id="44037" name="Rectangle 5"/>
          <p:cNvSpPr/>
          <p:nvPr/>
        </p:nvSpPr>
        <p:spPr>
          <a:xfrm>
            <a:off x="0" y="0"/>
            <a:ext cx="9144000" cy="0"/>
          </a:xfrm>
          <a:prstGeom prst="rect">
            <a:avLst/>
          </a:prstGeom>
          <a:noFill/>
          <a:ln w="9525">
            <a:noFill/>
          </a:ln>
        </p:spPr>
        <p:txBody>
          <a:bodyPr wrap="none" lIns="90000" tIns="46800" rIns="90000" bIns="46800" anchor="ctr" anchorCtr="0">
            <a:spAutoFit/>
          </a:bodyPr>
          <a:lstStyle/>
          <a:p>
            <a:endParaRPr lang="zh-CN" altLang="en-US"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p:nvPr/>
        </p:nvGrpSpPr>
        <p:grpSpPr>
          <a:xfrm>
            <a:off x="468313" y="404813"/>
            <a:ext cx="8424862" cy="6324600"/>
            <a:chOff x="295" y="255"/>
            <a:chExt cx="5307" cy="3984"/>
          </a:xfrm>
        </p:grpSpPr>
        <p:pic>
          <p:nvPicPr>
            <p:cNvPr id="45061" name="Picture 3" descr="zgdt"/>
            <p:cNvPicPr>
              <a:picLocks noChangeAspect="1"/>
            </p:cNvPicPr>
            <p:nvPr/>
          </p:nvPicPr>
          <p:blipFill>
            <a:blip r:embed="rId2"/>
            <a:stretch>
              <a:fillRect/>
            </a:stretch>
          </p:blipFill>
          <p:spPr>
            <a:xfrm>
              <a:off x="295" y="255"/>
              <a:ext cx="5307" cy="3984"/>
            </a:xfrm>
            <a:prstGeom prst="rect">
              <a:avLst/>
            </a:prstGeom>
            <a:noFill/>
            <a:ln w="9525">
              <a:noFill/>
            </a:ln>
          </p:spPr>
        </p:pic>
        <p:sp>
          <p:nvSpPr>
            <p:cNvPr id="45062" name="Line 4"/>
            <p:cNvSpPr/>
            <p:nvPr/>
          </p:nvSpPr>
          <p:spPr>
            <a:xfrm>
              <a:off x="3833" y="1797"/>
              <a:ext cx="453" cy="817"/>
            </a:xfrm>
            <a:prstGeom prst="line">
              <a:avLst/>
            </a:prstGeom>
            <a:ln w="41275" cap="flat" cmpd="sng">
              <a:solidFill>
                <a:srgbClr val="FF0000"/>
              </a:solidFill>
              <a:prstDash val="solid"/>
              <a:headEnd type="none" w="med" len="med"/>
              <a:tailEnd type="none" w="med" len="med"/>
            </a:ln>
          </p:spPr>
          <p:txBody>
            <a:bodyPr/>
            <a:lstStyle/>
            <a:p>
              <a:endParaRPr lang="zh-CN" altLang="en-US"/>
            </a:p>
          </p:txBody>
        </p:sp>
      </p:grpSp>
      <p:sp>
        <p:nvSpPr>
          <p:cNvPr id="784389" name="Text Box 5"/>
          <p:cNvSpPr txBox="1"/>
          <p:nvPr/>
        </p:nvSpPr>
        <p:spPr>
          <a:xfrm>
            <a:off x="179388" y="4724400"/>
            <a:ext cx="8496300" cy="1739900"/>
          </a:xfrm>
          <a:prstGeom prst="rect">
            <a:avLst/>
          </a:prstGeom>
          <a:solidFill>
            <a:srgbClr val="FFFF00"/>
          </a:solidFill>
          <a:ln w="9525">
            <a:noFill/>
          </a:ln>
        </p:spPr>
        <p:txBody>
          <a:bodyPr>
            <a:spAutoFit/>
          </a:bodyPr>
          <a:lstStyle/>
          <a:p>
            <a:pPr algn="l">
              <a:spcBef>
                <a:spcPct val="50000"/>
              </a:spcBef>
            </a:pPr>
            <a:r>
              <a:rPr lang="zh-CN" altLang="en-US" dirty="0">
                <a:solidFill>
                  <a:srgbClr val="FF0000"/>
                </a:solidFill>
                <a:latin typeface="黑体" panose="02010609060101010101" pitchFamily="49" charset="-122"/>
                <a:ea typeface="黑体" panose="02010609060101010101" pitchFamily="49" charset="-122"/>
              </a:rPr>
              <a:t>在这副图中，量得南京到北京的图上距离是</a:t>
            </a:r>
            <a:r>
              <a:rPr lang="en-US" altLang="zh-CN" dirty="0">
                <a:solidFill>
                  <a:srgbClr val="FF0000"/>
                </a:solidFill>
                <a:latin typeface="黑体" panose="02010609060101010101" pitchFamily="49" charset="-122"/>
                <a:ea typeface="黑体" panose="02010609060101010101" pitchFamily="49" charset="-122"/>
              </a:rPr>
              <a:t>4.5</a:t>
            </a:r>
            <a:r>
              <a:rPr lang="zh-CN" altLang="en-US" dirty="0">
                <a:solidFill>
                  <a:srgbClr val="FF0000"/>
                </a:solidFill>
                <a:latin typeface="黑体" panose="02010609060101010101" pitchFamily="49" charset="-122"/>
                <a:ea typeface="黑体" panose="02010609060101010101" pitchFamily="49" charset="-122"/>
              </a:rPr>
              <a:t>厘米，表示实际距离</a:t>
            </a:r>
            <a:r>
              <a:rPr lang="en-US" altLang="zh-CN" dirty="0">
                <a:solidFill>
                  <a:srgbClr val="FF0000"/>
                </a:solidFill>
                <a:latin typeface="黑体" panose="02010609060101010101" pitchFamily="49" charset="-122"/>
                <a:ea typeface="黑体" panose="02010609060101010101" pitchFamily="49" charset="-122"/>
              </a:rPr>
              <a:t>900</a:t>
            </a:r>
            <a:r>
              <a:rPr lang="zh-CN" altLang="en-US" dirty="0">
                <a:solidFill>
                  <a:srgbClr val="FF0000"/>
                </a:solidFill>
                <a:latin typeface="黑体" panose="02010609060101010101" pitchFamily="49" charset="-122"/>
                <a:ea typeface="黑体" panose="02010609060101010101" pitchFamily="49" charset="-122"/>
              </a:rPr>
              <a:t>千米。你能计算出这副图的比例尺吗？</a:t>
            </a:r>
          </a:p>
        </p:txBody>
      </p:sp>
      <p:sp>
        <p:nvSpPr>
          <p:cNvPr id="45060" name="Rectangle 7"/>
          <p:cNvSpPr/>
          <p:nvPr/>
        </p:nvSpPr>
        <p:spPr>
          <a:xfrm>
            <a:off x="0" y="1100138"/>
            <a:ext cx="5114925" cy="762000"/>
          </a:xfrm>
          <a:prstGeom prst="rect">
            <a:avLst/>
          </a:prstGeom>
          <a:noFill/>
          <a:ln w="9525">
            <a:noFill/>
          </a:ln>
        </p:spPr>
        <p:txBody>
          <a:bodyPr lIns="90000" tIns="46800" rIns="90000" bIns="46800" anchor="ctr" anchorCtr="0">
            <a:spAutoFit/>
          </a:bodyPr>
          <a:lstStyle/>
          <a:p>
            <a:r>
              <a:rPr lang="zh-CN" altLang="en-US" sz="4400" b="0" dirty="0">
                <a:solidFill>
                  <a:srgbClr val="660033"/>
                </a:solidFill>
                <a:latin typeface="Arial" panose="020B0604020202020204" pitchFamily="34" charset="0"/>
              </a:rPr>
              <a:t>（三）拓展练习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4389"/>
                                        </p:tgtEl>
                                        <p:attrNameLst>
                                          <p:attrName>style.visibility</p:attrName>
                                        </p:attrNameLst>
                                      </p:cBhvr>
                                      <p:to>
                                        <p:strVal val="visible"/>
                                      </p:to>
                                    </p:set>
                                    <p:anim calcmode="lin" valueType="num">
                                      <p:cBhvr additive="base">
                                        <p:cTn id="7" dur="500" fill="hold"/>
                                        <p:tgtEl>
                                          <p:spTgt spid="784389"/>
                                        </p:tgtEl>
                                        <p:attrNameLst>
                                          <p:attrName>ppt_x</p:attrName>
                                        </p:attrNameLst>
                                      </p:cBhvr>
                                      <p:tavLst>
                                        <p:tav tm="0">
                                          <p:val>
                                            <p:strVal val="0-#ppt_w/2"/>
                                          </p:val>
                                        </p:tav>
                                        <p:tav tm="100000">
                                          <p:val>
                                            <p:strVal val="#ppt_x"/>
                                          </p:val>
                                        </p:tav>
                                      </p:tavLst>
                                    </p:anim>
                                    <p:anim calcmode="lin" valueType="num">
                                      <p:cBhvr additive="base">
                                        <p:cTn id="8" dur="500" fill="hold"/>
                                        <p:tgtEl>
                                          <p:spTgt spid="784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ctrTitle"/>
          </p:nvPr>
        </p:nvSpPr>
        <p:spPr>
          <a:xfrm>
            <a:off x="428625" y="0"/>
            <a:ext cx="8139113" cy="5070475"/>
          </a:xfrm>
          <a:ln/>
        </p:spPr>
        <p:txBody>
          <a:bodyPr vert="horz" wrap="square" lIns="91440" tIns="45720" rIns="91440" bIns="45720" anchor="ctr" anchorCtr="0"/>
          <a:lstStyle/>
          <a:p>
            <a:pPr algn="l" eaLnBrk="1" fontAlgn="t" hangingPunct="1">
              <a:buClrTx/>
              <a:buSzTx/>
              <a:buFontTx/>
              <a:buNone/>
            </a:pPr>
            <a:r>
              <a:rPr lang="zh-CN" altLang="en-US" sz="6000" b="1" dirty="0">
                <a:solidFill>
                  <a:srgbClr val="660033"/>
                </a:solidFill>
                <a:latin typeface="Times New Roman" panose="02020603050405020304" charset="0"/>
                <a:ea typeface="华文新魏" panose="02010800040101010101" pitchFamily="2" charset="-122"/>
              </a:rPr>
              <a:t>考考你：</a:t>
            </a:r>
            <a:r>
              <a:rPr lang="zh-CN" altLang="en-US" sz="4800" b="1" dirty="0">
                <a:solidFill>
                  <a:srgbClr val="000000"/>
                </a:solidFill>
                <a:latin typeface="Times New Roman" panose="02020603050405020304" charset="0"/>
                <a:ea typeface="华文新魏" panose="02010800040101010101" pitchFamily="2" charset="-122"/>
              </a:rPr>
              <a:t/>
            </a:r>
            <a:br>
              <a:rPr lang="zh-CN" altLang="en-US" sz="4800" b="1" dirty="0">
                <a:solidFill>
                  <a:srgbClr val="000000"/>
                </a:solidFill>
                <a:latin typeface="Times New Roman" panose="02020603050405020304" charset="0"/>
                <a:ea typeface="华文新魏" panose="02010800040101010101" pitchFamily="2" charset="-122"/>
              </a:rPr>
            </a:br>
            <a:r>
              <a:rPr lang="zh-CN" altLang="en-US" sz="4800" b="1" dirty="0">
                <a:ea typeface="华文新魏" panose="02010800040101010101" pitchFamily="2" charset="-122"/>
              </a:rPr>
              <a:t>在一幅地图上测得广州到北京的直线距离是</a:t>
            </a:r>
            <a:r>
              <a:rPr lang="en-US" altLang="zh-CN" sz="4800" b="1" dirty="0">
                <a:ea typeface="华文新魏" panose="02010800040101010101" pitchFamily="2" charset="-122"/>
              </a:rPr>
              <a:t>32</a:t>
            </a:r>
            <a:r>
              <a:rPr lang="zh-CN" altLang="en-US" sz="4800" b="1" dirty="0">
                <a:ea typeface="华文新魏" panose="02010800040101010101" pitchFamily="2" charset="-122"/>
              </a:rPr>
              <a:t>厘米，一位老师从广州坐飞机到北京开会，却用了</a:t>
            </a:r>
            <a:r>
              <a:rPr lang="en-US" altLang="zh-CN" sz="4800" b="1" dirty="0">
                <a:ea typeface="华文新魏" panose="02010800040101010101" pitchFamily="2" charset="-122"/>
              </a:rPr>
              <a:t>2</a:t>
            </a:r>
            <a:r>
              <a:rPr lang="zh-CN" altLang="en-US" sz="4800" b="1" dirty="0">
                <a:ea typeface="华文新魏" panose="02010800040101010101" pitchFamily="2" charset="-122"/>
              </a:rPr>
              <a:t>小时，这又是怎么回事呢？</a:t>
            </a:r>
            <a:r>
              <a:rPr lang="zh-CN" altLang="en-US" dirty="0">
                <a:ea typeface="华文新魏" panose="02010800040101010101" pitchFamily="2" charset="-122"/>
              </a:rPr>
              <a:t> </a:t>
            </a:r>
          </a:p>
        </p:txBody>
      </p:sp>
      <p:pic>
        <p:nvPicPr>
          <p:cNvPr id="18435" name="Picture 3" descr="0000">
            <a:hlinkClick r:id="" action="ppaction://noaction"/>
          </p:cNvPr>
          <p:cNvPicPr>
            <a:picLocks noChangeAspect="1"/>
          </p:cNvPicPr>
          <p:nvPr/>
        </p:nvPicPr>
        <p:blipFill>
          <a:blip r:embed="rId2"/>
          <a:stretch>
            <a:fillRect/>
          </a:stretch>
        </p:blipFill>
        <p:spPr>
          <a:xfrm>
            <a:off x="-522287" y="4602163"/>
            <a:ext cx="2362200" cy="24384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p:nvPr/>
        </p:nvSpPr>
        <p:spPr>
          <a:xfrm>
            <a:off x="250825" y="620713"/>
            <a:ext cx="8758238" cy="1066800"/>
          </a:xfrm>
          <a:prstGeom prst="rect">
            <a:avLst/>
          </a:prstGeom>
          <a:noFill/>
          <a:ln w="9525">
            <a:noFill/>
          </a:ln>
        </p:spPr>
        <p:txBody>
          <a:bodyPr wrap="none">
            <a:spAutoFit/>
          </a:bodyPr>
          <a:lstStyle/>
          <a:p>
            <a:pPr algn="l"/>
            <a:r>
              <a:rPr lang="en-US" altLang="zh-CN" sz="3200" dirty="0">
                <a:solidFill>
                  <a:srgbClr val="000000"/>
                </a:solidFill>
                <a:latin typeface="黑体" panose="02010609060101010101" pitchFamily="49" charset="-122"/>
                <a:ea typeface="黑体" panose="02010609060101010101" pitchFamily="49" charset="-122"/>
              </a:rPr>
              <a:t>1.</a:t>
            </a:r>
            <a:r>
              <a:rPr lang="zh-CN" altLang="en-US" sz="3200" dirty="0">
                <a:solidFill>
                  <a:srgbClr val="000000"/>
                </a:solidFill>
                <a:latin typeface="黑体" panose="02010609060101010101" pitchFamily="49" charset="-122"/>
                <a:ea typeface="黑体" panose="02010609060101010101" pitchFamily="49" charset="-122"/>
              </a:rPr>
              <a:t>在比例尺是</a:t>
            </a:r>
            <a:r>
              <a:rPr lang="en-US" altLang="zh-CN" sz="3200" dirty="0">
                <a:solidFill>
                  <a:srgbClr val="000000"/>
                </a:solidFill>
                <a:latin typeface="黑体" panose="02010609060101010101" pitchFamily="49" charset="-122"/>
                <a:ea typeface="黑体" panose="02010609060101010101" pitchFamily="49" charset="-122"/>
              </a:rPr>
              <a:t>1</a:t>
            </a:r>
            <a:r>
              <a:rPr lang="zh-CN" altLang="en-US" sz="3200" dirty="0">
                <a:solidFill>
                  <a:srgbClr val="000000"/>
                </a:solidFill>
                <a:latin typeface="黑体" panose="02010609060101010101" pitchFamily="49" charset="-122"/>
                <a:ea typeface="黑体" panose="02010609060101010101" pitchFamily="49" charset="-122"/>
              </a:rPr>
              <a:t>：</a:t>
            </a:r>
            <a:r>
              <a:rPr lang="en-US" altLang="zh-CN" sz="3200" dirty="0">
                <a:solidFill>
                  <a:srgbClr val="000000"/>
                </a:solidFill>
                <a:latin typeface="黑体" panose="02010609060101010101" pitchFamily="49" charset="-122"/>
                <a:ea typeface="黑体" panose="02010609060101010101" pitchFamily="49" charset="-122"/>
              </a:rPr>
              <a:t>2000</a:t>
            </a:r>
            <a:r>
              <a:rPr lang="zh-CN" altLang="en-US" sz="3200" dirty="0">
                <a:solidFill>
                  <a:srgbClr val="000000"/>
                </a:solidFill>
                <a:latin typeface="黑体" panose="02010609060101010101" pitchFamily="49" charset="-122"/>
                <a:ea typeface="黑体" panose="02010609060101010101" pitchFamily="49" charset="-122"/>
              </a:rPr>
              <a:t>的地图上，图上距离</a:t>
            </a:r>
            <a:r>
              <a:rPr lang="en-US" altLang="zh-CN" sz="3200" dirty="0">
                <a:solidFill>
                  <a:srgbClr val="000000"/>
                </a:solidFill>
                <a:latin typeface="黑体" panose="02010609060101010101" pitchFamily="49" charset="-122"/>
                <a:ea typeface="黑体" panose="02010609060101010101" pitchFamily="49" charset="-122"/>
              </a:rPr>
              <a:t>1</a:t>
            </a:r>
            <a:r>
              <a:rPr lang="zh-CN" altLang="en-US" sz="3200" dirty="0">
                <a:solidFill>
                  <a:srgbClr val="000000"/>
                </a:solidFill>
                <a:latin typeface="黑体" panose="02010609060101010101" pitchFamily="49" charset="-122"/>
                <a:ea typeface="黑体" panose="02010609060101010101" pitchFamily="49" charset="-122"/>
              </a:rPr>
              <a:t>厘米</a:t>
            </a:r>
          </a:p>
          <a:p>
            <a:pPr algn="l"/>
            <a:r>
              <a:rPr lang="zh-CN" altLang="en-US" sz="3200" dirty="0">
                <a:solidFill>
                  <a:srgbClr val="000000"/>
                </a:solidFill>
                <a:latin typeface="黑体" panose="02010609060101010101" pitchFamily="49" charset="-122"/>
                <a:ea typeface="黑体" panose="02010609060101010101" pitchFamily="49" charset="-122"/>
              </a:rPr>
              <a:t>表示实际距离（    ）米。</a:t>
            </a:r>
          </a:p>
        </p:txBody>
      </p:sp>
      <p:sp>
        <p:nvSpPr>
          <p:cNvPr id="785411" name="Text Box 3"/>
          <p:cNvSpPr txBox="1"/>
          <p:nvPr/>
        </p:nvSpPr>
        <p:spPr>
          <a:xfrm>
            <a:off x="180975" y="3213100"/>
            <a:ext cx="8759825" cy="2063750"/>
          </a:xfrm>
          <a:prstGeom prst="rect">
            <a:avLst/>
          </a:prstGeom>
          <a:noFill/>
          <a:ln w="9525">
            <a:noFill/>
          </a:ln>
        </p:spPr>
        <p:txBody>
          <a:bodyPr wrap="none">
            <a:spAutoFit/>
          </a:bodyPr>
          <a:lstStyle/>
          <a:p>
            <a:pPr algn="l">
              <a:lnSpc>
                <a:spcPct val="135000"/>
              </a:lnSpc>
            </a:pPr>
            <a:r>
              <a:rPr lang="en-US" altLang="zh-CN" sz="3200" dirty="0">
                <a:solidFill>
                  <a:srgbClr val="000000"/>
                </a:solidFill>
                <a:latin typeface="黑体" panose="02010609060101010101" pitchFamily="49" charset="-122"/>
                <a:ea typeface="黑体" panose="02010609060101010101" pitchFamily="49" charset="-122"/>
              </a:rPr>
              <a:t>3.</a:t>
            </a:r>
            <a:r>
              <a:rPr lang="zh-CN" altLang="en-US" sz="3200" dirty="0">
                <a:solidFill>
                  <a:srgbClr val="000000"/>
                </a:solidFill>
                <a:latin typeface="黑体" panose="02010609060101010101" pitchFamily="49" charset="-122"/>
                <a:ea typeface="黑体" panose="02010609060101010101" pitchFamily="49" charset="-122"/>
              </a:rPr>
              <a:t>在比例尺是</a:t>
            </a:r>
            <a:r>
              <a:rPr lang="en-US" altLang="zh-CN" sz="3200" dirty="0">
                <a:solidFill>
                  <a:srgbClr val="000000"/>
                </a:solidFill>
                <a:latin typeface="黑体" panose="02010609060101010101" pitchFamily="49" charset="-122"/>
                <a:ea typeface="黑体" panose="02010609060101010101" pitchFamily="49" charset="-122"/>
              </a:rPr>
              <a:t>1</a:t>
            </a:r>
            <a:r>
              <a:rPr lang="zh-CN" altLang="en-US" sz="3200" dirty="0">
                <a:solidFill>
                  <a:srgbClr val="000000"/>
                </a:solidFill>
                <a:latin typeface="黑体" panose="02010609060101010101" pitchFamily="49" charset="-122"/>
                <a:ea typeface="黑体" panose="02010609060101010101" pitchFamily="49" charset="-122"/>
              </a:rPr>
              <a:t>：</a:t>
            </a:r>
            <a:r>
              <a:rPr lang="en-US" altLang="zh-CN" sz="3200" dirty="0">
                <a:solidFill>
                  <a:srgbClr val="000000"/>
                </a:solidFill>
                <a:latin typeface="黑体" panose="02010609060101010101" pitchFamily="49" charset="-122"/>
                <a:ea typeface="黑体" panose="02010609060101010101" pitchFamily="49" charset="-122"/>
              </a:rPr>
              <a:t>4000000</a:t>
            </a:r>
            <a:r>
              <a:rPr lang="zh-CN" altLang="en-US" sz="3200" dirty="0">
                <a:solidFill>
                  <a:srgbClr val="000000"/>
                </a:solidFill>
                <a:latin typeface="黑体" panose="02010609060101010101" pitchFamily="49" charset="-122"/>
                <a:ea typeface="黑体" panose="02010609060101010101" pitchFamily="49" charset="-122"/>
              </a:rPr>
              <a:t>的地图上，图上距离是</a:t>
            </a:r>
          </a:p>
          <a:p>
            <a:pPr algn="l">
              <a:lnSpc>
                <a:spcPct val="135000"/>
              </a:lnSpc>
            </a:pPr>
            <a:r>
              <a:rPr lang="zh-CN" altLang="en-US" sz="3200" dirty="0">
                <a:solidFill>
                  <a:srgbClr val="000000"/>
                </a:solidFill>
                <a:latin typeface="黑体" panose="02010609060101010101" pitchFamily="49" charset="-122"/>
                <a:ea typeface="黑体" panose="02010609060101010101" pitchFamily="49" charset="-122"/>
              </a:rPr>
              <a:t>实际距离的（        ），实际距离是图上距离</a:t>
            </a:r>
          </a:p>
          <a:p>
            <a:pPr algn="l">
              <a:lnSpc>
                <a:spcPct val="135000"/>
              </a:lnSpc>
            </a:pPr>
            <a:r>
              <a:rPr lang="zh-CN" altLang="en-US" sz="3200" dirty="0">
                <a:solidFill>
                  <a:srgbClr val="000000"/>
                </a:solidFill>
                <a:latin typeface="黑体" panose="02010609060101010101" pitchFamily="49" charset="-122"/>
                <a:ea typeface="黑体" panose="02010609060101010101" pitchFamily="49" charset="-122"/>
              </a:rPr>
              <a:t>的（         ）倍。</a:t>
            </a:r>
          </a:p>
        </p:txBody>
      </p:sp>
      <p:sp>
        <p:nvSpPr>
          <p:cNvPr id="785412" name="Line 4"/>
          <p:cNvSpPr/>
          <p:nvPr/>
        </p:nvSpPr>
        <p:spPr>
          <a:xfrm>
            <a:off x="2916238" y="4365625"/>
            <a:ext cx="1368425" cy="0"/>
          </a:xfrm>
          <a:prstGeom prst="line">
            <a:avLst/>
          </a:prstGeom>
          <a:ln w="25400" cap="flat" cmpd="sng">
            <a:solidFill>
              <a:srgbClr val="FF0000"/>
            </a:solidFill>
            <a:prstDash val="solid"/>
            <a:headEnd type="none" w="med" len="med"/>
            <a:tailEnd type="none" w="med" len="med"/>
          </a:ln>
        </p:spPr>
        <p:txBody>
          <a:bodyPr/>
          <a:lstStyle/>
          <a:p>
            <a:endParaRPr lang="zh-CN" altLang="en-US"/>
          </a:p>
        </p:txBody>
      </p:sp>
      <p:grpSp>
        <p:nvGrpSpPr>
          <p:cNvPr id="785413" name="Group 5"/>
          <p:cNvGrpSpPr/>
          <p:nvPr/>
        </p:nvGrpSpPr>
        <p:grpSpPr>
          <a:xfrm>
            <a:off x="2771775" y="3860800"/>
            <a:ext cx="1573213" cy="1023938"/>
            <a:chOff x="1746" y="1434"/>
            <a:chExt cx="991" cy="645"/>
          </a:xfrm>
        </p:grpSpPr>
        <p:sp>
          <p:nvSpPr>
            <p:cNvPr id="46091" name="Text Box 6"/>
            <p:cNvSpPr txBox="1"/>
            <p:nvPr/>
          </p:nvSpPr>
          <p:spPr>
            <a:xfrm>
              <a:off x="2109" y="1434"/>
              <a:ext cx="241" cy="327"/>
            </a:xfrm>
            <a:prstGeom prst="rect">
              <a:avLst/>
            </a:prstGeom>
            <a:noFill/>
            <a:ln w="9525">
              <a:noFill/>
            </a:ln>
          </p:spPr>
          <p:txBody>
            <a:bodyPr wrap="none">
              <a:spAutoFit/>
            </a:bodyPr>
            <a:lstStyle/>
            <a:p>
              <a:r>
                <a:rPr lang="en-US" altLang="zh-CN" sz="2800" dirty="0">
                  <a:solidFill>
                    <a:srgbClr val="FF0000"/>
                  </a:solidFill>
                  <a:latin typeface="Arial" panose="020B0604020202020204" pitchFamily="34" charset="0"/>
                  <a:ea typeface="宋体" panose="02010600030101010101" pitchFamily="2" charset="-122"/>
                </a:rPr>
                <a:t>1</a:t>
              </a:r>
            </a:p>
          </p:txBody>
        </p:sp>
        <p:sp>
          <p:nvSpPr>
            <p:cNvPr id="46092" name="Text Box 7"/>
            <p:cNvSpPr txBox="1"/>
            <p:nvPr/>
          </p:nvSpPr>
          <p:spPr>
            <a:xfrm>
              <a:off x="1746" y="1752"/>
              <a:ext cx="991" cy="327"/>
            </a:xfrm>
            <a:prstGeom prst="rect">
              <a:avLst/>
            </a:prstGeom>
            <a:noFill/>
            <a:ln w="9525">
              <a:noFill/>
            </a:ln>
          </p:spPr>
          <p:txBody>
            <a:bodyPr wrap="none">
              <a:spAutoFit/>
            </a:bodyPr>
            <a:lstStyle/>
            <a:p>
              <a:r>
                <a:rPr lang="en-US" altLang="zh-CN" sz="2800" dirty="0">
                  <a:solidFill>
                    <a:srgbClr val="FF0000"/>
                  </a:solidFill>
                  <a:latin typeface="Arial" panose="020B0604020202020204" pitchFamily="34" charset="0"/>
                  <a:ea typeface="宋体" panose="02010600030101010101" pitchFamily="2" charset="-122"/>
                </a:rPr>
                <a:t>4000000</a:t>
              </a:r>
            </a:p>
          </p:txBody>
        </p:sp>
      </p:grpSp>
      <p:sp>
        <p:nvSpPr>
          <p:cNvPr id="46086" name="Text Box 8"/>
          <p:cNvSpPr txBox="1"/>
          <p:nvPr/>
        </p:nvSpPr>
        <p:spPr>
          <a:xfrm>
            <a:off x="231775" y="4083050"/>
            <a:ext cx="184150" cy="366713"/>
          </a:xfrm>
          <a:prstGeom prst="rect">
            <a:avLst/>
          </a:prstGeom>
          <a:noFill/>
          <a:ln w="9525">
            <a:noFill/>
          </a:ln>
        </p:spPr>
        <p:txBody>
          <a:bodyPr wrap="none">
            <a:spAutoFit/>
          </a:bodyPr>
          <a:lstStyle/>
          <a:p>
            <a:endParaRPr lang="zh-CN" altLang="zh-CN" sz="1800" b="0" dirty="0">
              <a:latin typeface="Arial" panose="020B0604020202020204" pitchFamily="34" charset="0"/>
              <a:ea typeface="宋体" panose="02010600030101010101" pitchFamily="2" charset="-122"/>
            </a:endParaRPr>
          </a:p>
        </p:txBody>
      </p:sp>
      <p:sp>
        <p:nvSpPr>
          <p:cNvPr id="785417" name="Text Box 9"/>
          <p:cNvSpPr txBox="1"/>
          <p:nvPr/>
        </p:nvSpPr>
        <p:spPr>
          <a:xfrm>
            <a:off x="250825" y="1916113"/>
            <a:ext cx="8147050" cy="1066800"/>
          </a:xfrm>
          <a:prstGeom prst="rect">
            <a:avLst/>
          </a:prstGeom>
          <a:noFill/>
          <a:ln w="9525">
            <a:noFill/>
          </a:ln>
        </p:spPr>
        <p:txBody>
          <a:bodyPr wrap="none">
            <a:spAutoFit/>
          </a:bodyPr>
          <a:lstStyle/>
          <a:p>
            <a:pPr algn="l"/>
            <a:r>
              <a:rPr lang="en-US" altLang="zh-CN" sz="3200" dirty="0">
                <a:solidFill>
                  <a:srgbClr val="000000"/>
                </a:solidFill>
                <a:latin typeface="黑体" panose="02010609060101010101" pitchFamily="49" charset="-122"/>
                <a:ea typeface="黑体" panose="02010609060101010101" pitchFamily="49" charset="-122"/>
              </a:rPr>
              <a:t>2.</a:t>
            </a:r>
            <a:r>
              <a:rPr lang="zh-CN" altLang="en-US" sz="3200" dirty="0">
                <a:solidFill>
                  <a:srgbClr val="000000"/>
                </a:solidFill>
                <a:latin typeface="黑体" panose="02010609060101010101" pitchFamily="49" charset="-122"/>
                <a:ea typeface="黑体" panose="02010609060101010101" pitchFamily="49" charset="-122"/>
              </a:rPr>
              <a:t>在比例尺是１：</a:t>
            </a:r>
            <a:r>
              <a:rPr lang="en-US" altLang="zh-CN" sz="3200" dirty="0">
                <a:solidFill>
                  <a:srgbClr val="000000"/>
                </a:solidFill>
                <a:latin typeface="黑体" panose="02010609060101010101" pitchFamily="49" charset="-122"/>
                <a:ea typeface="黑体" panose="02010609060101010101" pitchFamily="49" charset="-122"/>
              </a:rPr>
              <a:t>250000</a:t>
            </a:r>
            <a:r>
              <a:rPr lang="zh-CN" altLang="en-US" sz="3200" dirty="0">
                <a:solidFill>
                  <a:srgbClr val="000000"/>
                </a:solidFill>
                <a:latin typeface="黑体" panose="02010609060101010101" pitchFamily="49" charset="-122"/>
                <a:ea typeface="黑体" panose="02010609060101010101" pitchFamily="49" charset="-122"/>
              </a:rPr>
              <a:t>的地图上</a:t>
            </a:r>
            <a:r>
              <a:rPr lang="en-US" altLang="zh-CN" sz="3200" dirty="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图上距离</a:t>
            </a:r>
          </a:p>
          <a:p>
            <a:pPr algn="l"/>
            <a:r>
              <a:rPr lang="en-US" altLang="zh-CN" sz="3200" dirty="0">
                <a:solidFill>
                  <a:srgbClr val="000000"/>
                </a:solidFill>
                <a:latin typeface="黑体" panose="02010609060101010101" pitchFamily="49" charset="-122"/>
                <a:ea typeface="黑体" panose="02010609060101010101" pitchFamily="49" charset="-122"/>
              </a:rPr>
              <a:t>1</a:t>
            </a:r>
            <a:r>
              <a:rPr lang="zh-CN" altLang="en-US" sz="3200" dirty="0">
                <a:solidFill>
                  <a:srgbClr val="000000"/>
                </a:solidFill>
                <a:latin typeface="黑体" panose="02010609060101010101" pitchFamily="49" charset="-122"/>
                <a:ea typeface="黑体" panose="02010609060101010101" pitchFamily="49" charset="-122"/>
              </a:rPr>
              <a:t>厘米表示实际距离</a:t>
            </a:r>
            <a:r>
              <a:rPr lang="en-US" altLang="zh-CN" sz="3200" dirty="0">
                <a:solidFill>
                  <a:srgbClr val="000000"/>
                </a:solidFill>
                <a:latin typeface="黑体" panose="02010609060101010101" pitchFamily="49" charset="-122"/>
                <a:ea typeface="黑体" panose="02010609060101010101" pitchFamily="49" charset="-122"/>
              </a:rPr>
              <a:t>(     )</a:t>
            </a:r>
            <a:r>
              <a:rPr lang="zh-CN" altLang="en-US" sz="3200" dirty="0">
                <a:solidFill>
                  <a:srgbClr val="000000"/>
                </a:solidFill>
                <a:latin typeface="黑体" panose="02010609060101010101" pitchFamily="49" charset="-122"/>
                <a:ea typeface="黑体" panose="02010609060101010101" pitchFamily="49" charset="-122"/>
              </a:rPr>
              <a:t>千米。</a:t>
            </a:r>
          </a:p>
        </p:txBody>
      </p:sp>
      <p:sp>
        <p:nvSpPr>
          <p:cNvPr id="785418" name="Text Box 10"/>
          <p:cNvSpPr txBox="1"/>
          <p:nvPr/>
        </p:nvSpPr>
        <p:spPr>
          <a:xfrm>
            <a:off x="4140200" y="2492375"/>
            <a:ext cx="747713" cy="579438"/>
          </a:xfrm>
          <a:prstGeom prst="rect">
            <a:avLst/>
          </a:prstGeom>
          <a:noFill/>
          <a:ln w="9525">
            <a:noFill/>
          </a:ln>
        </p:spPr>
        <p:txBody>
          <a:bodyPr wrap="none">
            <a:spAutoFit/>
          </a:bodyPr>
          <a:lstStyle/>
          <a:p>
            <a:r>
              <a:rPr lang="en-US" altLang="zh-CN" sz="3200" dirty="0">
                <a:solidFill>
                  <a:srgbClr val="FF0000"/>
                </a:solidFill>
                <a:latin typeface="Arial" panose="020B0604020202020204" pitchFamily="34" charset="0"/>
                <a:ea typeface="宋体" panose="02010600030101010101" pitchFamily="2" charset="-122"/>
              </a:rPr>
              <a:t>2.5</a:t>
            </a:r>
          </a:p>
        </p:txBody>
      </p:sp>
      <p:sp>
        <p:nvSpPr>
          <p:cNvPr id="785419" name="Text Box 11"/>
          <p:cNvSpPr txBox="1"/>
          <p:nvPr/>
        </p:nvSpPr>
        <p:spPr>
          <a:xfrm>
            <a:off x="3276600" y="1125538"/>
            <a:ext cx="635000" cy="579437"/>
          </a:xfrm>
          <a:prstGeom prst="rect">
            <a:avLst/>
          </a:prstGeom>
          <a:noFill/>
          <a:ln w="9525">
            <a:noFill/>
          </a:ln>
        </p:spPr>
        <p:txBody>
          <a:bodyPr wrap="none">
            <a:spAutoFit/>
          </a:bodyPr>
          <a:lstStyle/>
          <a:p>
            <a:r>
              <a:rPr lang="en-US" altLang="zh-CN" sz="3200" dirty="0">
                <a:solidFill>
                  <a:srgbClr val="FF0000"/>
                </a:solidFill>
                <a:latin typeface="Arial" panose="020B0604020202020204" pitchFamily="34" charset="0"/>
                <a:ea typeface="宋体" panose="02010600030101010101" pitchFamily="2" charset="-122"/>
              </a:rPr>
              <a:t>20</a:t>
            </a:r>
          </a:p>
        </p:txBody>
      </p:sp>
      <p:sp>
        <p:nvSpPr>
          <p:cNvPr id="785420" name="Text Box 12"/>
          <p:cNvSpPr txBox="1"/>
          <p:nvPr/>
        </p:nvSpPr>
        <p:spPr>
          <a:xfrm>
            <a:off x="1187450" y="4652963"/>
            <a:ext cx="1762125" cy="579437"/>
          </a:xfrm>
          <a:prstGeom prst="rect">
            <a:avLst/>
          </a:prstGeom>
          <a:noFill/>
          <a:ln w="9525">
            <a:noFill/>
          </a:ln>
        </p:spPr>
        <p:txBody>
          <a:bodyPr wrap="none">
            <a:spAutoFit/>
          </a:bodyPr>
          <a:lstStyle/>
          <a:p>
            <a:r>
              <a:rPr lang="en-US" altLang="zh-CN" sz="3200" dirty="0">
                <a:solidFill>
                  <a:srgbClr val="FF0000"/>
                </a:solidFill>
                <a:latin typeface="Arial" panose="020B0604020202020204" pitchFamily="34" charset="0"/>
                <a:ea typeface="宋体" panose="02010600030101010101" pitchFamily="2" charset="-122"/>
              </a:rPr>
              <a:t>4000000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5410"/>
                                        </p:tgtEl>
                                        <p:attrNameLst>
                                          <p:attrName>style.visibility</p:attrName>
                                        </p:attrNameLst>
                                      </p:cBhvr>
                                      <p:to>
                                        <p:strVal val="visible"/>
                                      </p:to>
                                    </p:set>
                                    <p:animEffect transition="in" filter="blinds(horizontal)">
                                      <p:cBhvr>
                                        <p:cTn id="7" dur="500"/>
                                        <p:tgtEl>
                                          <p:spTgt spid="785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5419"/>
                                        </p:tgtEl>
                                        <p:attrNameLst>
                                          <p:attrName>style.visibility</p:attrName>
                                        </p:attrNameLst>
                                      </p:cBhvr>
                                      <p:to>
                                        <p:strVal val="visible"/>
                                      </p:to>
                                    </p:set>
                                    <p:animEffect transition="in" filter="blinds(horizontal)">
                                      <p:cBhvr>
                                        <p:cTn id="12" dur="500"/>
                                        <p:tgtEl>
                                          <p:spTgt spid="7854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5417"/>
                                        </p:tgtEl>
                                        <p:attrNameLst>
                                          <p:attrName>style.visibility</p:attrName>
                                        </p:attrNameLst>
                                      </p:cBhvr>
                                      <p:to>
                                        <p:strVal val="visible"/>
                                      </p:to>
                                    </p:set>
                                    <p:animEffect transition="in" filter="blinds(horizontal)">
                                      <p:cBhvr>
                                        <p:cTn id="17" dur="500"/>
                                        <p:tgtEl>
                                          <p:spTgt spid="7854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5418"/>
                                        </p:tgtEl>
                                        <p:attrNameLst>
                                          <p:attrName>style.visibility</p:attrName>
                                        </p:attrNameLst>
                                      </p:cBhvr>
                                      <p:to>
                                        <p:strVal val="visible"/>
                                      </p:to>
                                    </p:set>
                                    <p:animEffect transition="in" filter="blinds(horizontal)">
                                      <p:cBhvr>
                                        <p:cTn id="22" dur="500"/>
                                        <p:tgtEl>
                                          <p:spTgt spid="7854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5411"/>
                                        </p:tgtEl>
                                        <p:attrNameLst>
                                          <p:attrName>style.visibility</p:attrName>
                                        </p:attrNameLst>
                                      </p:cBhvr>
                                      <p:to>
                                        <p:strVal val="visible"/>
                                      </p:to>
                                    </p:set>
                                    <p:animEffect transition="in" filter="blinds(horizontal)">
                                      <p:cBhvr>
                                        <p:cTn id="27" dur="500"/>
                                        <p:tgtEl>
                                          <p:spTgt spid="7854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85412"/>
                                        </p:tgtEl>
                                        <p:attrNameLst>
                                          <p:attrName>style.visibility</p:attrName>
                                        </p:attrNameLst>
                                      </p:cBhvr>
                                      <p:to>
                                        <p:strVal val="visible"/>
                                      </p:to>
                                    </p:set>
                                    <p:animEffect transition="in" filter="blinds(horizontal)">
                                      <p:cBhvr>
                                        <p:cTn id="32" dur="500"/>
                                        <p:tgtEl>
                                          <p:spTgt spid="7854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85413"/>
                                        </p:tgtEl>
                                        <p:attrNameLst>
                                          <p:attrName>style.visibility</p:attrName>
                                        </p:attrNameLst>
                                      </p:cBhvr>
                                      <p:to>
                                        <p:strVal val="visible"/>
                                      </p:to>
                                    </p:set>
                                    <p:animEffect transition="in" filter="blinds(horizontal)">
                                      <p:cBhvr>
                                        <p:cTn id="37" dur="500"/>
                                        <p:tgtEl>
                                          <p:spTgt spid="7854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85420"/>
                                        </p:tgtEl>
                                        <p:attrNameLst>
                                          <p:attrName>style.visibility</p:attrName>
                                        </p:attrNameLst>
                                      </p:cBhvr>
                                      <p:to>
                                        <p:strVal val="visible"/>
                                      </p:to>
                                    </p:set>
                                    <p:animEffect transition="in" filter="blinds(horizontal)">
                                      <p:cBhvr>
                                        <p:cTn id="42" dur="500"/>
                                        <p:tgtEl>
                                          <p:spTgt spid="785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0" grpId="0"/>
      <p:bldP spid="785411" grpId="0"/>
      <p:bldP spid="785417" grpId="0"/>
      <p:bldP spid="785418" grpId="0"/>
      <p:bldP spid="785419" grpId="0"/>
      <p:bldP spid="7854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p:nvPr/>
        </p:nvSpPr>
        <p:spPr>
          <a:xfrm>
            <a:off x="179388" y="333375"/>
            <a:ext cx="8820150" cy="2563813"/>
          </a:xfrm>
          <a:prstGeom prst="rect">
            <a:avLst/>
          </a:prstGeom>
          <a:noFill/>
          <a:ln w="9525">
            <a:noFill/>
          </a:ln>
        </p:spPr>
        <p:txBody>
          <a:bodyPr>
            <a:spAutoFit/>
          </a:bodyPr>
          <a:lstStyle/>
          <a:p>
            <a:pPr algn="l">
              <a:spcBef>
                <a:spcPct val="50000"/>
              </a:spcBef>
            </a:pPr>
            <a:r>
              <a:rPr lang="zh-CN" altLang="en-US" dirty="0">
                <a:solidFill>
                  <a:srgbClr val="FF3300"/>
                </a:solidFill>
                <a:latin typeface="黑体" panose="02010609060101010101" pitchFamily="49" charset="-122"/>
                <a:ea typeface="黑体" panose="02010609060101010101" pitchFamily="49" charset="-122"/>
              </a:rPr>
              <a:t>判断题：</a:t>
            </a:r>
          </a:p>
          <a:p>
            <a:pPr algn="l">
              <a:spcBef>
                <a:spcPct val="50000"/>
              </a:spcBef>
            </a:pPr>
            <a:r>
              <a:rPr lang="en-US" altLang="zh-CN" dirty="0">
                <a:latin typeface="Times New Roman" panose="02020603050405020304" charset="0"/>
                <a:ea typeface="宋体" panose="02010600030101010101" pitchFamily="2" charset="-122"/>
              </a:rPr>
              <a:t>1</a:t>
            </a:r>
            <a:r>
              <a:rPr lang="zh-CN" altLang="en-US" dirty="0">
                <a:latin typeface="Times New Roman" panose="02020603050405020304" charset="0"/>
                <a:ea typeface="宋体" panose="02010600030101010101" pitchFamily="2" charset="-122"/>
              </a:rPr>
              <a:t>）小华在绘制学校操场平面图时，用</a:t>
            </a:r>
            <a:r>
              <a:rPr lang="en-US" altLang="zh-CN" dirty="0">
                <a:latin typeface="Times New Roman" panose="02020603050405020304" charset="0"/>
                <a:ea typeface="宋体" panose="02010600030101010101" pitchFamily="2" charset="-122"/>
              </a:rPr>
              <a:t>20</a:t>
            </a:r>
            <a:r>
              <a:rPr lang="zh-CN" altLang="en-US" dirty="0">
                <a:latin typeface="Times New Roman" panose="02020603050405020304" charset="0"/>
                <a:ea typeface="宋体" panose="02010600030101010101" pitchFamily="2" charset="-122"/>
              </a:rPr>
              <a:t>厘米的线段表示地面上</a:t>
            </a:r>
            <a:r>
              <a:rPr lang="en-US" altLang="zh-CN" dirty="0">
                <a:latin typeface="Times New Roman" panose="02020603050405020304" charset="0"/>
                <a:ea typeface="宋体" panose="02010600030101010101" pitchFamily="2" charset="-122"/>
              </a:rPr>
              <a:t>40</a:t>
            </a:r>
            <a:r>
              <a:rPr lang="zh-CN" altLang="en-US" dirty="0">
                <a:latin typeface="Times New Roman" panose="02020603050405020304" charset="0"/>
                <a:ea typeface="宋体" panose="02010600030101010101" pitchFamily="2" charset="-122"/>
              </a:rPr>
              <a:t>米的距离，这幅图的比例尺为</a:t>
            </a:r>
            <a:r>
              <a:rPr lang="en-US" altLang="zh-CN" dirty="0">
                <a:latin typeface="Times New Roman" panose="02020603050405020304" charset="0"/>
                <a:ea typeface="宋体" panose="02010600030101010101" pitchFamily="2" charset="-122"/>
              </a:rPr>
              <a:t>1︰2</a:t>
            </a:r>
            <a:r>
              <a:rPr lang="zh-CN" altLang="en-US" dirty="0">
                <a:latin typeface="Times New Roman" panose="02020603050405020304" charset="0"/>
                <a:ea typeface="宋体" panose="02010600030101010101" pitchFamily="2" charset="-122"/>
              </a:rPr>
              <a:t>。                   </a:t>
            </a:r>
            <a:r>
              <a:rPr lang="en-US" altLang="zh-CN" dirty="0">
                <a:latin typeface="Times New Roman" panose="02020603050405020304" charset="0"/>
                <a:ea typeface="宋体" panose="02010600030101010101" pitchFamily="2" charset="-122"/>
              </a:rPr>
              <a:t>(          )</a:t>
            </a:r>
          </a:p>
        </p:txBody>
      </p:sp>
      <p:sp>
        <p:nvSpPr>
          <p:cNvPr id="716803" name="Text Box 3"/>
          <p:cNvSpPr txBox="1"/>
          <p:nvPr/>
        </p:nvSpPr>
        <p:spPr>
          <a:xfrm>
            <a:off x="115888" y="5157788"/>
            <a:ext cx="8416925" cy="1190625"/>
          </a:xfrm>
          <a:prstGeom prst="rect">
            <a:avLst/>
          </a:prstGeom>
          <a:noFill/>
          <a:ln w="9525">
            <a:noFill/>
          </a:ln>
        </p:spPr>
        <p:txBody>
          <a:bodyPr>
            <a:spAutoFit/>
          </a:bodyPr>
          <a:lstStyle/>
          <a:p>
            <a:pPr algn="l"/>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）一幅图的比例尺是</a:t>
            </a:r>
            <a:r>
              <a:rPr lang="en-US" altLang="zh-CN" dirty="0">
                <a:latin typeface="宋体" panose="02010600030101010101" pitchFamily="2" charset="-122"/>
                <a:ea typeface="宋体" panose="02010600030101010101" pitchFamily="2" charset="-122"/>
              </a:rPr>
              <a:t>6︰1</a:t>
            </a:r>
            <a:r>
              <a:rPr lang="zh-CN" altLang="en-US" dirty="0">
                <a:latin typeface="宋体" panose="02010600030101010101" pitchFamily="2" charset="-122"/>
                <a:ea typeface="宋体" panose="02010600030101010101" pitchFamily="2" charset="-122"/>
              </a:rPr>
              <a:t>，这幅图所表示的实际距离大于图上距离 </a:t>
            </a:r>
            <a:r>
              <a:rPr lang="en-US" altLang="zh-CN" dirty="0">
                <a:latin typeface="宋体" panose="02010600030101010101" pitchFamily="2" charset="-122"/>
                <a:ea typeface="宋体" panose="02010600030101010101" pitchFamily="2" charset="-122"/>
              </a:rPr>
              <a:t>.(</a:t>
            </a:r>
            <a:r>
              <a:rPr lang="en-US" altLang="zh-CN" dirty="0">
                <a:solidFill>
                  <a:srgbClr val="FF0000"/>
                </a:solidFill>
                <a:latin typeface="Times New Roman" panose="02020603050405020304" charset="0"/>
                <a:ea typeface="宋体" panose="02010600030101010101" pitchFamily="2" charset="-122"/>
              </a:rPr>
              <a:t>      </a:t>
            </a:r>
            <a:r>
              <a:rPr lang="en-US" altLang="zh-CN" dirty="0">
                <a:latin typeface="宋体" panose="02010600030101010101" pitchFamily="2" charset="-122"/>
                <a:ea typeface="宋体" panose="02010600030101010101" pitchFamily="2" charset="-122"/>
              </a:rPr>
              <a:t> )</a:t>
            </a:r>
          </a:p>
        </p:txBody>
      </p:sp>
      <p:sp>
        <p:nvSpPr>
          <p:cNvPr id="716804" name="Text Box 4"/>
          <p:cNvSpPr txBox="1"/>
          <p:nvPr/>
        </p:nvSpPr>
        <p:spPr>
          <a:xfrm>
            <a:off x="250825" y="3141663"/>
            <a:ext cx="8085138" cy="1739900"/>
          </a:xfrm>
          <a:prstGeom prst="rect">
            <a:avLst/>
          </a:prstGeom>
          <a:noFill/>
          <a:ln w="9525">
            <a:noFill/>
          </a:ln>
        </p:spPr>
        <p:txBody>
          <a:bodyPr>
            <a:spAutoFit/>
          </a:bodyPr>
          <a:lstStyle/>
          <a:p>
            <a:pPr algn="l">
              <a:spcBef>
                <a:spcPct val="50000"/>
              </a:spcBef>
            </a:pPr>
            <a:r>
              <a:rPr lang="en-US" altLang="zh-CN" dirty="0">
                <a:latin typeface="Times New Roman" panose="02020603050405020304" charset="0"/>
                <a:ea typeface="宋体" panose="02010600030101010101" pitchFamily="2" charset="-122"/>
              </a:rPr>
              <a:t>2</a:t>
            </a:r>
            <a:r>
              <a:rPr lang="zh-CN" altLang="en-US" dirty="0">
                <a:latin typeface="Times New Roman" panose="02020603050405020304" charset="0"/>
                <a:ea typeface="宋体" panose="02010600030101010101" pitchFamily="2" charset="-122"/>
              </a:rPr>
              <a:t>）某机器零件设计图纸所用的比例尺为</a:t>
            </a:r>
            <a:r>
              <a:rPr lang="en-US" altLang="zh-CN" dirty="0">
                <a:latin typeface="Times New Roman" panose="02020603050405020304" charset="0"/>
                <a:ea typeface="宋体" panose="02010600030101010101" pitchFamily="2" charset="-122"/>
              </a:rPr>
              <a:t>1︰1</a:t>
            </a:r>
            <a:r>
              <a:rPr lang="zh-CN" altLang="en-US" dirty="0">
                <a:latin typeface="Times New Roman" panose="02020603050405020304" charset="0"/>
                <a:ea typeface="宋体" panose="02010600030101010101" pitchFamily="2" charset="-122"/>
              </a:rPr>
              <a:t>，说明了该零件的实际长度与图上是一样的</a:t>
            </a:r>
            <a:r>
              <a:rPr lang="zh-CN" altLang="en-US"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    )</a:t>
            </a:r>
            <a:endParaRPr lang="en-US" altLang="zh-CN" b="0" dirty="0">
              <a:latin typeface="宋体" panose="02010600030101010101" pitchFamily="2" charset="-122"/>
              <a:ea typeface="宋体" panose="02010600030101010101" pitchFamily="2" charset="-122"/>
            </a:endParaRPr>
          </a:p>
        </p:txBody>
      </p:sp>
      <p:sp>
        <p:nvSpPr>
          <p:cNvPr id="47109" name="WordArt 5"/>
          <p:cNvSpPr>
            <a:spLocks noTextEdit="1"/>
          </p:cNvSpPr>
          <p:nvPr/>
        </p:nvSpPr>
        <p:spPr>
          <a:xfrm rot="5400000">
            <a:off x="6588125" y="2420938"/>
            <a:ext cx="457200" cy="457200"/>
          </a:xfrm>
          <a:prstGeom prst="rect">
            <a:avLst/>
          </a:prstGeom>
        </p:spPr>
        <p:txBody>
          <a:bodyPr vert="wordArtVert" wrap="none" fromWordArt="1">
            <a:prstTxWarp prst="textPlain">
              <a:avLst>
                <a:gd name="adj" fmla="val 50000"/>
              </a:avLst>
            </a:prstTxWarp>
            <a:normAutofit/>
          </a:bodyPr>
          <a:lstStyle/>
          <a:p>
            <a:pPr algn="ctr" eaLnBrk="0" hangingPunct="0"/>
            <a:r>
              <a:rPr lang="zh-CN" altLang="en-US" sz="3600" b="1">
                <a:ln w="9525" cap="flat" cmpd="sng">
                  <a:solidFill>
                    <a:srgbClr val="FF0000"/>
                  </a:solidFill>
                  <a:prstDash val="solid"/>
                  <a:miter/>
                  <a:headEnd type="none" w="med" len="med"/>
                  <a:tailEnd type="none" w="med" len="med"/>
                </a:ln>
                <a:solidFill>
                  <a:srgbClr val="FF0000"/>
                </a:solidFill>
                <a:latin typeface="宋体" panose="02010600030101010101" pitchFamily="2" charset="-122"/>
                <a:ea typeface="宋体" panose="02010600030101010101" pitchFamily="2" charset="-122"/>
              </a:rPr>
              <a:t>×</a:t>
            </a:r>
          </a:p>
        </p:txBody>
      </p:sp>
      <p:sp>
        <p:nvSpPr>
          <p:cNvPr id="47110" name="WordArt 6"/>
          <p:cNvSpPr>
            <a:spLocks noTextEdit="1"/>
          </p:cNvSpPr>
          <p:nvPr/>
        </p:nvSpPr>
        <p:spPr>
          <a:xfrm rot="5400000">
            <a:off x="6659563" y="5949950"/>
            <a:ext cx="457200" cy="457200"/>
          </a:xfrm>
          <a:prstGeom prst="rect">
            <a:avLst/>
          </a:prstGeom>
        </p:spPr>
        <p:txBody>
          <a:bodyPr vert="wordArtVert" wrap="none" fromWordArt="1">
            <a:prstTxWarp prst="textPlain">
              <a:avLst>
                <a:gd name="adj" fmla="val 50000"/>
              </a:avLst>
            </a:prstTxWarp>
            <a:normAutofit/>
          </a:bodyPr>
          <a:lstStyle/>
          <a:p>
            <a:pPr algn="ctr" eaLnBrk="0" hangingPunct="0"/>
            <a:r>
              <a:rPr lang="zh-CN" altLang="en-US" sz="3600" b="1">
                <a:ln w="9525" cap="flat" cmpd="sng">
                  <a:solidFill>
                    <a:srgbClr val="FF0000"/>
                  </a:solidFill>
                  <a:prstDash val="solid"/>
                  <a:miter/>
                  <a:headEnd type="none" w="med" len="med"/>
                  <a:tailEnd type="none" w="med" len="med"/>
                </a:ln>
                <a:solidFill>
                  <a:srgbClr val="FF0000"/>
                </a:solidFill>
                <a:latin typeface="宋体" panose="02010600030101010101" pitchFamily="2" charset="-122"/>
                <a:ea typeface="宋体" panose="02010600030101010101" pitchFamily="2" charset="-122"/>
              </a:rPr>
              <a:t>×</a:t>
            </a:r>
          </a:p>
        </p:txBody>
      </p:sp>
      <p:sp>
        <p:nvSpPr>
          <p:cNvPr id="47111" name="WordArt 7"/>
          <p:cNvSpPr>
            <a:spLocks noTextEdit="1"/>
          </p:cNvSpPr>
          <p:nvPr/>
        </p:nvSpPr>
        <p:spPr>
          <a:xfrm rot="5400000">
            <a:off x="6516688" y="4437063"/>
            <a:ext cx="457200" cy="457200"/>
          </a:xfrm>
          <a:prstGeom prst="rect">
            <a:avLst/>
          </a:prstGeom>
        </p:spPr>
        <p:txBody>
          <a:bodyPr vert="eaVert" wrap="none" fromWordArt="1">
            <a:prstTxWarp prst="textPlain">
              <a:avLst>
                <a:gd name="adj" fmla="val 50000"/>
              </a:avLst>
            </a:prstTxWarp>
            <a:normAutofit/>
          </a:bodyPr>
          <a:lstStyle/>
          <a:p>
            <a:pPr algn="ctr" eaLnBrk="0" hangingPunct="0"/>
            <a:r>
              <a:rPr lang="zh-CN" altLang="en-US" sz="3600" b="1">
                <a:ln w="9525" cap="flat" cmpd="sng">
                  <a:solidFill>
                    <a:srgbClr val="FF0000"/>
                  </a:solidFill>
                  <a:prstDash val="solid"/>
                  <a:miter/>
                  <a:headEnd type="none" w="med" len="med"/>
                  <a:tailEnd type="none" w="med" len="med"/>
                </a:ln>
                <a:solidFill>
                  <a:srgbClr val="FF0000"/>
                </a:solidFill>
                <a:latin typeface="宋体" panose="02010600030101010101" pitchFamily="2" charset="-122"/>
                <a:ea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p:bldP spid="7168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p:nvPr/>
        </p:nvGrpSpPr>
        <p:grpSpPr>
          <a:xfrm>
            <a:off x="0" y="304800"/>
            <a:ext cx="9144000" cy="5572125"/>
            <a:chOff x="0" y="300"/>
            <a:chExt cx="5760" cy="3510"/>
          </a:xfrm>
        </p:grpSpPr>
        <p:sp>
          <p:nvSpPr>
            <p:cNvPr id="48132" name="Text Box 3"/>
            <p:cNvSpPr txBox="1"/>
            <p:nvPr/>
          </p:nvSpPr>
          <p:spPr>
            <a:xfrm>
              <a:off x="340" y="300"/>
              <a:ext cx="3039" cy="634"/>
            </a:xfrm>
            <a:prstGeom prst="rect">
              <a:avLst/>
            </a:prstGeom>
            <a:noFill/>
            <a:ln w="9525">
              <a:noFill/>
            </a:ln>
          </p:spPr>
          <p:txBody>
            <a:bodyPr>
              <a:spAutoFit/>
            </a:bodyPr>
            <a:lstStyle/>
            <a:p>
              <a:pPr algn="l">
                <a:spcBef>
                  <a:spcPct val="50000"/>
                </a:spcBef>
              </a:pPr>
              <a:r>
                <a:rPr lang="zh-CN" altLang="en-US" sz="6000" b="0" dirty="0">
                  <a:solidFill>
                    <a:srgbClr val="FF0000"/>
                  </a:solidFill>
                  <a:latin typeface="Arial" panose="020B0604020202020204" pitchFamily="34" charset="0"/>
                  <a:ea typeface="宋体" panose="02010600030101010101" pitchFamily="2" charset="-122"/>
                </a:rPr>
                <a:t>选择题：</a:t>
              </a:r>
            </a:p>
          </p:txBody>
        </p:sp>
        <p:sp>
          <p:nvSpPr>
            <p:cNvPr id="48133" name="Text Box 4"/>
            <p:cNvSpPr txBox="1"/>
            <p:nvPr/>
          </p:nvSpPr>
          <p:spPr>
            <a:xfrm>
              <a:off x="0" y="1162"/>
              <a:ext cx="5760" cy="2648"/>
            </a:xfrm>
            <a:prstGeom prst="rect">
              <a:avLst/>
            </a:prstGeom>
            <a:noFill/>
            <a:ln w="9525">
              <a:noFill/>
            </a:ln>
          </p:spPr>
          <p:txBody>
            <a:bodyPr>
              <a:spAutoFit/>
            </a:bodyPr>
            <a:lstStyle/>
            <a:p>
              <a:pPr algn="l"/>
              <a:r>
                <a:rPr lang="zh-CN" altLang="en-US" sz="5400" b="0" dirty="0">
                  <a:latin typeface="Arial" panose="020B0604020202020204" pitchFamily="34" charset="0"/>
                  <a:ea typeface="宋体" panose="02010600030101010101" pitchFamily="2" charset="-122"/>
                </a:rPr>
                <a:t>（</a:t>
              </a:r>
              <a:r>
                <a:rPr lang="en-US" altLang="zh-CN" sz="5400" b="0" dirty="0">
                  <a:latin typeface="Arial" panose="020B0604020202020204" pitchFamily="34" charset="0"/>
                  <a:ea typeface="宋体" panose="02010600030101010101" pitchFamily="2" charset="-122"/>
                </a:rPr>
                <a:t>1</a:t>
              </a:r>
              <a:r>
                <a:rPr lang="zh-CN" altLang="en-US" sz="5400" b="0" dirty="0">
                  <a:latin typeface="Arial" panose="020B0604020202020204" pitchFamily="34" charset="0"/>
                  <a:ea typeface="宋体" panose="02010600030101010101" pitchFamily="2" charset="-122"/>
                </a:rPr>
                <a:t>）用</a:t>
              </a:r>
              <a:r>
                <a:rPr lang="en-US" altLang="zh-CN" sz="5400" b="0" dirty="0">
                  <a:latin typeface="Arial" panose="020B0604020202020204" pitchFamily="34" charset="0"/>
                  <a:ea typeface="宋体" panose="02010600030101010101" pitchFamily="2" charset="-122"/>
                </a:rPr>
                <a:t>10</a:t>
              </a:r>
              <a:r>
                <a:rPr lang="zh-CN" altLang="en-US" sz="5400" b="0" dirty="0">
                  <a:latin typeface="Arial" panose="020B0604020202020204" pitchFamily="34" charset="0"/>
                  <a:ea typeface="宋体" panose="02010600030101010101" pitchFamily="2" charset="-122"/>
                </a:rPr>
                <a:t>厘米表示实际距离</a:t>
              </a:r>
              <a:r>
                <a:rPr lang="en-US" altLang="zh-CN" sz="5400" b="0" dirty="0">
                  <a:latin typeface="Arial" panose="020B0604020202020204" pitchFamily="34" charset="0"/>
                  <a:ea typeface="宋体" panose="02010600030101010101" pitchFamily="2" charset="-122"/>
                </a:rPr>
                <a:t>9</a:t>
              </a:r>
              <a:r>
                <a:rPr lang="zh-CN" altLang="en-US" sz="5400" b="0" dirty="0">
                  <a:latin typeface="Arial" panose="020B0604020202020204" pitchFamily="34" charset="0"/>
                  <a:ea typeface="宋体" panose="02010600030101010101" pitchFamily="2" charset="-122"/>
                </a:rPr>
                <a:t>千米，这副图的比例尺是</a:t>
              </a:r>
            </a:p>
            <a:p>
              <a:pPr algn="l"/>
              <a:r>
                <a:rPr lang="zh-CN" altLang="en-US" sz="5400" b="0" dirty="0">
                  <a:latin typeface="Arial" panose="020B0604020202020204" pitchFamily="34" charset="0"/>
                  <a:ea typeface="宋体" panose="02010600030101010101" pitchFamily="2" charset="-122"/>
                </a:rPr>
                <a:t>（     ）。 </a:t>
              </a:r>
            </a:p>
            <a:p>
              <a:pPr algn="l"/>
              <a:r>
                <a:rPr lang="en-US" altLang="zh-CN" sz="5400" b="0" dirty="0">
                  <a:latin typeface="Arial" panose="020B0604020202020204" pitchFamily="34" charset="0"/>
                  <a:ea typeface="宋体" panose="02010600030101010101" pitchFamily="2" charset="-122"/>
                </a:rPr>
                <a:t>A  1∶900000     B  1∶90000    C   1∶900</a:t>
              </a:r>
            </a:p>
          </p:txBody>
        </p:sp>
      </p:grpSp>
      <p:sp>
        <p:nvSpPr>
          <p:cNvPr id="717829" name="Rectangle 5"/>
          <p:cNvSpPr/>
          <p:nvPr/>
        </p:nvSpPr>
        <p:spPr>
          <a:xfrm>
            <a:off x="914400" y="3276600"/>
            <a:ext cx="792163" cy="914400"/>
          </a:xfrm>
          <a:prstGeom prst="rect">
            <a:avLst/>
          </a:prstGeom>
          <a:noFill/>
          <a:ln w="9525">
            <a:noFill/>
          </a:ln>
        </p:spPr>
        <p:txBody>
          <a:bodyPr>
            <a:spAutoFit/>
          </a:bodyPr>
          <a:lstStyle/>
          <a:p>
            <a:pPr algn="l"/>
            <a:r>
              <a:rPr lang="en-US" altLang="zh-CN" sz="5400" b="0" dirty="0">
                <a:solidFill>
                  <a:srgbClr val="FF0000"/>
                </a:solidFill>
                <a:latin typeface="Arial" panose="020B0604020202020204" pitchFamily="34" charset="0"/>
                <a:ea typeface="宋体" panose="02010600030101010101" pitchFamily="2"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829"/>
                                        </p:tgtEl>
                                        <p:attrNameLst>
                                          <p:attrName>style.visibility</p:attrName>
                                        </p:attrNameLst>
                                      </p:cBhvr>
                                      <p:to>
                                        <p:strVal val="visible"/>
                                      </p:to>
                                    </p:set>
                                    <p:anim calcmode="lin" valueType="num">
                                      <p:cBhvr additive="base">
                                        <p:cTn id="7" dur="500" fill="hold"/>
                                        <p:tgtEl>
                                          <p:spTgt spid="717829"/>
                                        </p:tgtEl>
                                        <p:attrNameLst>
                                          <p:attrName>ppt_x</p:attrName>
                                        </p:attrNameLst>
                                      </p:cBhvr>
                                      <p:tavLst>
                                        <p:tav tm="0">
                                          <p:val>
                                            <p:strVal val="#ppt_x"/>
                                          </p:val>
                                        </p:tav>
                                        <p:tav tm="100000">
                                          <p:val>
                                            <p:strVal val="#ppt_x"/>
                                          </p:val>
                                        </p:tav>
                                      </p:tavLst>
                                    </p:anim>
                                    <p:anim calcmode="lin" valueType="num">
                                      <p:cBhvr additive="base">
                                        <p:cTn id="8" dur="500" fill="hold"/>
                                        <p:tgtEl>
                                          <p:spTgt spid="71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p:nvPr/>
        </p:nvSpPr>
        <p:spPr>
          <a:xfrm>
            <a:off x="6011863" y="1484313"/>
            <a:ext cx="679450" cy="914400"/>
          </a:xfrm>
          <a:prstGeom prst="rect">
            <a:avLst/>
          </a:prstGeom>
          <a:noFill/>
          <a:ln w="9525">
            <a:noFill/>
          </a:ln>
        </p:spPr>
        <p:txBody>
          <a:bodyPr wrap="none">
            <a:spAutoFit/>
          </a:bodyPr>
          <a:lstStyle/>
          <a:p>
            <a:pPr algn="l"/>
            <a:r>
              <a:rPr lang="en-US" altLang="zh-CN" sz="5400" b="0" dirty="0">
                <a:solidFill>
                  <a:srgbClr val="FF0000"/>
                </a:solidFill>
                <a:latin typeface="Arial" panose="020B0604020202020204" pitchFamily="34" charset="0"/>
                <a:ea typeface="宋体" panose="02010600030101010101" pitchFamily="2" charset="-122"/>
              </a:rPr>
              <a:t>C</a:t>
            </a:r>
          </a:p>
        </p:txBody>
      </p:sp>
      <p:grpSp>
        <p:nvGrpSpPr>
          <p:cNvPr id="49155" name="Group 3"/>
          <p:cNvGrpSpPr/>
          <p:nvPr/>
        </p:nvGrpSpPr>
        <p:grpSpPr>
          <a:xfrm>
            <a:off x="179388" y="549275"/>
            <a:ext cx="8964612" cy="6308725"/>
            <a:chOff x="113" y="346"/>
            <a:chExt cx="5647" cy="3869"/>
          </a:xfrm>
        </p:grpSpPr>
        <p:sp>
          <p:nvSpPr>
            <p:cNvPr id="49156" name="Text Box 4"/>
            <p:cNvSpPr txBox="1"/>
            <p:nvPr/>
          </p:nvSpPr>
          <p:spPr>
            <a:xfrm>
              <a:off x="113" y="346"/>
              <a:ext cx="5647" cy="2578"/>
            </a:xfrm>
            <a:prstGeom prst="rect">
              <a:avLst/>
            </a:prstGeom>
            <a:noFill/>
            <a:ln w="9525">
              <a:noFill/>
            </a:ln>
          </p:spPr>
          <p:txBody>
            <a:bodyPr>
              <a:spAutoFit/>
            </a:bodyPr>
            <a:lstStyle/>
            <a:p>
              <a:pPr algn="l"/>
              <a:r>
                <a:rPr lang="zh-CN" altLang="en-US" sz="5400" b="0" dirty="0">
                  <a:latin typeface="Arial" panose="020B0604020202020204" pitchFamily="34" charset="0"/>
                  <a:ea typeface="宋体" panose="02010600030101010101" pitchFamily="2" charset="-122"/>
                </a:rPr>
                <a:t>（</a:t>
              </a:r>
              <a:r>
                <a:rPr lang="en-US" altLang="zh-CN" sz="5400" b="0" dirty="0">
                  <a:latin typeface="Arial" panose="020B0604020202020204" pitchFamily="34" charset="0"/>
                  <a:ea typeface="宋体" panose="02010600030101010101" pitchFamily="2" charset="-122"/>
                </a:rPr>
                <a:t>2</a:t>
              </a:r>
              <a:r>
                <a:rPr lang="zh-CN" altLang="en-US" sz="5400" b="0" dirty="0">
                  <a:latin typeface="Arial" panose="020B0604020202020204" pitchFamily="34" charset="0"/>
                  <a:ea typeface="宋体" panose="02010600030101010101" pitchFamily="2" charset="-122"/>
                </a:rPr>
                <a:t>）</a:t>
              </a:r>
              <a:r>
                <a:rPr lang="en-US" altLang="zh-CN" sz="5400" b="0" dirty="0">
                  <a:latin typeface="Arial" panose="020B0604020202020204" pitchFamily="34" charset="0"/>
                  <a:ea typeface="宋体" panose="02010600030101010101" pitchFamily="2" charset="-122"/>
                </a:rPr>
                <a:t>1∶240000000</a:t>
              </a:r>
              <a:r>
                <a:rPr lang="zh-CN" altLang="en-US" sz="5400" b="0" dirty="0">
                  <a:latin typeface="Arial" panose="020B0604020202020204" pitchFamily="34" charset="0"/>
                  <a:ea typeface="宋体" panose="02010600030101010101" pitchFamily="2" charset="-122"/>
                </a:rPr>
                <a:t>表示图上</a:t>
              </a:r>
              <a:r>
                <a:rPr lang="en-US" altLang="zh-CN" sz="5400" b="0" dirty="0">
                  <a:latin typeface="Arial" panose="020B0604020202020204" pitchFamily="34" charset="0"/>
                  <a:ea typeface="宋体" panose="02010600030101010101" pitchFamily="2" charset="-122"/>
                </a:rPr>
                <a:t>1</a:t>
              </a:r>
              <a:r>
                <a:rPr lang="zh-CN" altLang="en-US" sz="5400" b="0" dirty="0">
                  <a:latin typeface="Arial" panose="020B0604020202020204" pitchFamily="34" charset="0"/>
                  <a:ea typeface="宋体" panose="02010600030101010101" pitchFamily="2" charset="-122"/>
                </a:rPr>
                <a:t>厘米，实际是（  ）千米。</a:t>
              </a:r>
            </a:p>
            <a:p>
              <a:pPr algn="l"/>
              <a:r>
                <a:rPr lang="en-US" altLang="zh-CN" sz="5400" b="0" dirty="0">
                  <a:latin typeface="Arial" panose="020B0604020202020204" pitchFamily="34" charset="0"/>
                  <a:ea typeface="宋体" panose="02010600030101010101" pitchFamily="2" charset="-122"/>
                </a:rPr>
                <a:t>A    24                B    240              C   2400</a:t>
              </a:r>
            </a:p>
          </p:txBody>
        </p:sp>
        <p:pic>
          <p:nvPicPr>
            <p:cNvPr id="49157" name="Picture 5" descr="2"/>
            <p:cNvPicPr>
              <a:picLocks noChangeAspect="1"/>
            </p:cNvPicPr>
            <p:nvPr/>
          </p:nvPicPr>
          <p:blipFill>
            <a:blip r:embed="rId2">
              <a:clrChange>
                <a:clrFrom>
                  <a:srgbClr val="FFFFFF"/>
                </a:clrFrom>
                <a:clrTo>
                  <a:srgbClr val="FFFFFF">
                    <a:alpha val="0"/>
                  </a:srgbClr>
                </a:clrTo>
              </a:clrChange>
            </a:blip>
            <a:stretch>
              <a:fillRect/>
            </a:stretch>
          </p:blipFill>
          <p:spPr>
            <a:xfrm>
              <a:off x="3379" y="2523"/>
              <a:ext cx="2256" cy="169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850"/>
                                        </p:tgtEl>
                                        <p:attrNameLst>
                                          <p:attrName>style.visibility</p:attrName>
                                        </p:attrNameLst>
                                      </p:cBhvr>
                                      <p:to>
                                        <p:strVal val="visible"/>
                                      </p:to>
                                    </p:set>
                                    <p:animEffect transition="in" filter="blinds(horizontal)">
                                      <p:cBhvr>
                                        <p:cTn id="7" dur="500"/>
                                        <p:tgtEl>
                                          <p:spTgt spid="71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未命名"/>
          <p:cNvPicPr>
            <a:picLocks noChangeAspect="1"/>
          </p:cNvPicPr>
          <p:nvPr/>
        </p:nvPicPr>
        <p:blipFill>
          <a:blip r:embed="rId2"/>
          <a:stretch>
            <a:fillRect/>
          </a:stretch>
        </p:blipFill>
        <p:spPr>
          <a:xfrm>
            <a:off x="1476375" y="1052513"/>
            <a:ext cx="4248150" cy="1439862"/>
          </a:xfrm>
          <a:prstGeom prst="rect">
            <a:avLst/>
          </a:prstGeom>
          <a:noFill/>
          <a:ln w="9525">
            <a:noFill/>
          </a:ln>
        </p:spPr>
      </p:pic>
      <p:sp>
        <p:nvSpPr>
          <p:cNvPr id="50179" name="Rectangle 3"/>
          <p:cNvSpPr/>
          <p:nvPr/>
        </p:nvSpPr>
        <p:spPr>
          <a:xfrm>
            <a:off x="0" y="0"/>
            <a:ext cx="908050" cy="274638"/>
          </a:xfrm>
          <a:prstGeom prst="rect">
            <a:avLst/>
          </a:prstGeom>
          <a:noFill/>
          <a:ln w="9525">
            <a:noFill/>
          </a:ln>
        </p:spPr>
        <p:txBody>
          <a:bodyPr wrap="none" anchor="ctr" anchorCtr="0">
            <a:spAutoFit/>
          </a:bodyPr>
          <a:lstStyle/>
          <a:p>
            <a:pPr algn="l">
              <a:buNone/>
            </a:pPr>
            <a:r>
              <a:rPr lang="en-US" altLang="zh-CN" sz="1200" b="0" dirty="0">
                <a:latin typeface="Times New Roman" panose="02020603050405020304" charset="0"/>
                <a:ea typeface="仿宋_GB2312" pitchFamily="49" charset="-122"/>
              </a:rPr>
              <a:t>                   </a:t>
            </a:r>
            <a:endParaRPr lang="en-US" altLang="zh-CN" sz="1800" b="0" dirty="0">
              <a:latin typeface="Arial" panose="020B0604020202020204" pitchFamily="34" charset="0"/>
              <a:ea typeface="仿宋_GB2312" pitchFamily="49" charset="-122"/>
            </a:endParaRPr>
          </a:p>
        </p:txBody>
      </p:sp>
      <p:sp>
        <p:nvSpPr>
          <p:cNvPr id="719876" name="Rectangle 4"/>
          <p:cNvSpPr/>
          <p:nvPr/>
        </p:nvSpPr>
        <p:spPr>
          <a:xfrm>
            <a:off x="5508625" y="2420938"/>
            <a:ext cx="647700" cy="914400"/>
          </a:xfrm>
          <a:prstGeom prst="rect">
            <a:avLst/>
          </a:prstGeom>
          <a:noFill/>
          <a:ln w="9525">
            <a:noFill/>
          </a:ln>
        </p:spPr>
        <p:txBody>
          <a:bodyPr>
            <a:spAutoFit/>
          </a:bodyPr>
          <a:lstStyle/>
          <a:p>
            <a:pPr algn="l"/>
            <a:r>
              <a:rPr lang="en-US" altLang="zh-CN" sz="5400" b="0" dirty="0">
                <a:solidFill>
                  <a:srgbClr val="FF0000"/>
                </a:solidFill>
                <a:latin typeface="Arial" panose="020B0604020202020204" pitchFamily="34" charset="0"/>
                <a:ea typeface="宋体" panose="02010600030101010101" pitchFamily="2" charset="-122"/>
              </a:rPr>
              <a:t>A</a:t>
            </a:r>
          </a:p>
        </p:txBody>
      </p:sp>
      <p:grpSp>
        <p:nvGrpSpPr>
          <p:cNvPr id="50181" name="Group 5"/>
          <p:cNvGrpSpPr/>
          <p:nvPr/>
        </p:nvGrpSpPr>
        <p:grpSpPr>
          <a:xfrm>
            <a:off x="0" y="1557338"/>
            <a:ext cx="9144000" cy="5133975"/>
            <a:chOff x="0" y="981"/>
            <a:chExt cx="5760" cy="3234"/>
          </a:xfrm>
        </p:grpSpPr>
        <p:sp>
          <p:nvSpPr>
            <p:cNvPr id="50182" name="Text Box 6"/>
            <p:cNvSpPr txBox="1"/>
            <p:nvPr/>
          </p:nvSpPr>
          <p:spPr>
            <a:xfrm>
              <a:off x="0" y="981"/>
              <a:ext cx="5760" cy="2130"/>
            </a:xfrm>
            <a:prstGeom prst="rect">
              <a:avLst/>
            </a:prstGeom>
            <a:noFill/>
            <a:ln w="9525">
              <a:noFill/>
            </a:ln>
          </p:spPr>
          <p:txBody>
            <a:bodyPr>
              <a:spAutoFit/>
            </a:bodyPr>
            <a:lstStyle/>
            <a:p>
              <a:pPr algn="l"/>
              <a:r>
                <a:rPr lang="zh-CN" altLang="en-US" sz="5400" b="0" dirty="0">
                  <a:latin typeface="Arial" panose="020B0604020202020204" pitchFamily="34" charset="0"/>
                  <a:ea typeface="宋体" panose="02010600030101010101" pitchFamily="2" charset="-122"/>
                </a:rPr>
                <a:t>（</a:t>
              </a:r>
              <a:r>
                <a:rPr lang="en-US" altLang="zh-CN" sz="5400" b="0" dirty="0">
                  <a:latin typeface="Arial" panose="020B0604020202020204" pitchFamily="34" charset="0"/>
                  <a:ea typeface="宋体" panose="02010600030101010101" pitchFamily="2" charset="-122"/>
                </a:rPr>
                <a:t>3</a:t>
              </a:r>
              <a:r>
                <a:rPr lang="zh-CN" altLang="en-US" sz="5400" b="0" dirty="0">
                  <a:latin typeface="Arial" panose="020B0604020202020204" pitchFamily="34" charset="0"/>
                  <a:ea typeface="宋体" panose="02010600030101010101" pitchFamily="2" charset="-122"/>
                </a:rPr>
                <a:t>）                    表示图上</a:t>
              </a:r>
              <a:r>
                <a:rPr lang="en-US" altLang="zh-CN" sz="5400" b="0" dirty="0">
                  <a:latin typeface="Arial" panose="020B0604020202020204" pitchFamily="34" charset="0"/>
                  <a:ea typeface="宋体" panose="02010600030101010101" pitchFamily="2" charset="-122"/>
                </a:rPr>
                <a:t>1</a:t>
              </a:r>
              <a:r>
                <a:rPr lang="zh-CN" altLang="en-US" sz="5400" b="0" dirty="0">
                  <a:latin typeface="Arial" panose="020B0604020202020204" pitchFamily="34" charset="0"/>
                  <a:ea typeface="宋体" panose="02010600030101010101" pitchFamily="2" charset="-122"/>
                </a:rPr>
                <a:t>厘米相当于实际（  ）千米。</a:t>
              </a:r>
            </a:p>
            <a:p>
              <a:pPr algn="l"/>
              <a:r>
                <a:rPr lang="zh-CN" altLang="en-US" sz="5400" b="0" dirty="0">
                  <a:latin typeface="Arial" panose="020B0604020202020204" pitchFamily="34" charset="0"/>
                  <a:ea typeface="宋体" panose="02010600030101010101" pitchFamily="2" charset="-122"/>
                </a:rPr>
                <a:t>    </a:t>
              </a:r>
              <a:r>
                <a:rPr lang="en-US" altLang="zh-CN" sz="5400" b="0" dirty="0">
                  <a:latin typeface="Arial" panose="020B0604020202020204" pitchFamily="34" charset="0"/>
                  <a:ea typeface="宋体" panose="02010600030101010101" pitchFamily="2" charset="-122"/>
                </a:rPr>
                <a:t>A   650          B  1300  </a:t>
              </a:r>
            </a:p>
            <a:p>
              <a:pPr algn="l"/>
              <a:r>
                <a:rPr lang="en-US" altLang="zh-CN" sz="5400" b="0" dirty="0">
                  <a:latin typeface="Arial" panose="020B0604020202020204" pitchFamily="34" charset="0"/>
                  <a:ea typeface="宋体" panose="02010600030101010101" pitchFamily="2" charset="-122"/>
                </a:rPr>
                <a:t>   C  1950</a:t>
              </a:r>
            </a:p>
          </p:txBody>
        </p:sp>
        <p:pic>
          <p:nvPicPr>
            <p:cNvPr id="50183" name="Picture 7" descr="2"/>
            <p:cNvPicPr>
              <a:picLocks noChangeAspect="1"/>
            </p:cNvPicPr>
            <p:nvPr/>
          </p:nvPicPr>
          <p:blipFill>
            <a:blip r:embed="rId3">
              <a:clrChange>
                <a:clrFrom>
                  <a:srgbClr val="FFFFFF"/>
                </a:clrFrom>
                <a:clrTo>
                  <a:srgbClr val="FFFFFF">
                    <a:alpha val="0"/>
                  </a:srgbClr>
                </a:clrTo>
              </a:clrChange>
            </a:blip>
            <a:stretch>
              <a:fillRect/>
            </a:stretch>
          </p:blipFill>
          <p:spPr>
            <a:xfrm>
              <a:off x="3379" y="2523"/>
              <a:ext cx="2256" cy="169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p:nvPr/>
        </p:nvSpPr>
        <p:spPr>
          <a:xfrm>
            <a:off x="0" y="908050"/>
            <a:ext cx="9144000" cy="4614863"/>
          </a:xfrm>
          <a:prstGeom prst="rect">
            <a:avLst/>
          </a:prstGeom>
          <a:noFill/>
          <a:ln w="9525">
            <a:noFill/>
          </a:ln>
        </p:spPr>
        <p:txBody>
          <a:bodyPr>
            <a:spAutoFit/>
          </a:bodyPr>
          <a:lstStyle/>
          <a:p>
            <a:pPr algn="l">
              <a:spcBef>
                <a:spcPct val="50000"/>
              </a:spcBef>
            </a:pPr>
            <a:r>
              <a:rPr lang="zh-CN" altLang="en-US" sz="5400" b="0" dirty="0">
                <a:latin typeface="Arial" panose="020B0604020202020204" pitchFamily="34" charset="0"/>
                <a:ea typeface="宋体" panose="02010600030101010101" pitchFamily="2" charset="-122"/>
              </a:rPr>
              <a:t>（</a:t>
            </a:r>
            <a:r>
              <a:rPr lang="en-US" altLang="zh-CN" sz="5400" b="0" dirty="0">
                <a:latin typeface="Arial" panose="020B0604020202020204" pitchFamily="34" charset="0"/>
                <a:ea typeface="宋体" panose="02010600030101010101" pitchFamily="2" charset="-122"/>
              </a:rPr>
              <a:t>4</a:t>
            </a:r>
            <a:r>
              <a:rPr lang="zh-CN" altLang="en-US" sz="5400" b="0" dirty="0">
                <a:latin typeface="Arial" panose="020B0604020202020204" pitchFamily="34" charset="0"/>
                <a:ea typeface="宋体" panose="02010600030101010101" pitchFamily="2" charset="-122"/>
              </a:rPr>
              <a:t>）一个精密零件的长度只有</a:t>
            </a:r>
            <a:r>
              <a:rPr lang="en-US" altLang="zh-CN" sz="5400" b="0" dirty="0">
                <a:latin typeface="Arial" panose="020B0604020202020204" pitchFamily="34" charset="0"/>
                <a:ea typeface="宋体" panose="02010600030101010101" pitchFamily="2" charset="-122"/>
              </a:rPr>
              <a:t>3.5</a:t>
            </a:r>
            <a:r>
              <a:rPr lang="zh-CN" altLang="en-US" sz="5400" b="0" dirty="0">
                <a:latin typeface="Arial" panose="020B0604020202020204" pitchFamily="34" charset="0"/>
                <a:ea typeface="宋体" panose="02010600030101010101" pitchFamily="2" charset="-122"/>
              </a:rPr>
              <a:t>毫米，画在一张图纸上是</a:t>
            </a:r>
            <a:r>
              <a:rPr lang="en-US" altLang="zh-CN" sz="5400" b="0" dirty="0">
                <a:latin typeface="Arial" panose="020B0604020202020204" pitchFamily="34" charset="0"/>
                <a:ea typeface="宋体" panose="02010600030101010101" pitchFamily="2" charset="-122"/>
              </a:rPr>
              <a:t>70</a:t>
            </a:r>
            <a:r>
              <a:rPr lang="zh-CN" altLang="en-US" sz="5400" b="0" dirty="0">
                <a:latin typeface="Arial" panose="020B0604020202020204" pitchFamily="34" charset="0"/>
                <a:ea typeface="宋体" panose="02010600030101010101" pitchFamily="2" charset="-122"/>
              </a:rPr>
              <a:t>毫米，这副图的比例尺是（           ）。</a:t>
            </a:r>
          </a:p>
          <a:p>
            <a:pPr algn="l">
              <a:spcBef>
                <a:spcPct val="50000"/>
              </a:spcBef>
            </a:pPr>
            <a:r>
              <a:rPr lang="en-US" altLang="zh-CN" sz="5400" b="0" dirty="0">
                <a:latin typeface="Arial" panose="020B0604020202020204" pitchFamily="34" charset="0"/>
                <a:ea typeface="宋体" panose="02010600030101010101" pitchFamily="2" charset="-122"/>
              </a:rPr>
              <a:t>A  70∶3.5   B   20 ∶1</a:t>
            </a:r>
          </a:p>
        </p:txBody>
      </p:sp>
      <p:sp>
        <p:nvSpPr>
          <p:cNvPr id="720899" name="Rectangle 3"/>
          <p:cNvSpPr/>
          <p:nvPr/>
        </p:nvSpPr>
        <p:spPr>
          <a:xfrm>
            <a:off x="2057400" y="3505200"/>
            <a:ext cx="641350" cy="914400"/>
          </a:xfrm>
          <a:prstGeom prst="rect">
            <a:avLst/>
          </a:prstGeom>
          <a:noFill/>
          <a:ln w="9525">
            <a:noFill/>
          </a:ln>
        </p:spPr>
        <p:txBody>
          <a:bodyPr wrap="none">
            <a:spAutoFit/>
          </a:bodyPr>
          <a:lstStyle/>
          <a:p>
            <a:pPr algn="l"/>
            <a:r>
              <a:rPr lang="en-US" altLang="zh-CN" sz="5400" b="0" dirty="0">
                <a:solidFill>
                  <a:srgbClr val="FF0000"/>
                </a:solidFill>
                <a:latin typeface="Arial" panose="020B0604020202020204" pitchFamily="34" charset="0"/>
                <a:ea typeface="宋体" panose="02010600030101010101" pitchFamily="2" charset="-122"/>
              </a:rPr>
              <a:t>B</a:t>
            </a:r>
          </a:p>
        </p:txBody>
      </p:sp>
      <p:pic>
        <p:nvPicPr>
          <p:cNvPr id="51204" name="Picture 4" descr="2"/>
          <p:cNvPicPr>
            <a:picLocks noChangeAspect="1"/>
          </p:cNvPicPr>
          <p:nvPr/>
        </p:nvPicPr>
        <p:blipFill>
          <a:blip r:embed="rId2">
            <a:clrChange>
              <a:clrFrom>
                <a:srgbClr val="FFFFFF"/>
              </a:clrFrom>
              <a:clrTo>
                <a:srgbClr val="FFFFFF">
                  <a:alpha val="0"/>
                </a:srgbClr>
              </a:clrTo>
            </a:clrChange>
          </a:blip>
          <a:stretch>
            <a:fillRect/>
          </a:stretch>
        </p:blipFill>
        <p:spPr>
          <a:xfrm>
            <a:off x="5364163" y="4005263"/>
            <a:ext cx="3581400" cy="2686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p:nvPr/>
        </p:nvSpPr>
        <p:spPr>
          <a:xfrm>
            <a:off x="0" y="620713"/>
            <a:ext cx="9144000" cy="5903912"/>
          </a:xfrm>
          <a:prstGeom prst="rect">
            <a:avLst/>
          </a:prstGeom>
          <a:solidFill>
            <a:srgbClr val="E9E8C2"/>
          </a:solidFill>
          <a:ln w="9525">
            <a:noFill/>
          </a:ln>
        </p:spPr>
        <p:txBody>
          <a:bodyPr wrap="none" lIns="90000" tIns="46800" rIns="90000" bIns="46800" anchor="ctr" anchorCtr="0"/>
          <a:lstStyle/>
          <a:p>
            <a:endParaRPr lang="zh-CN" altLang="en-US" dirty="0">
              <a:latin typeface="Arial" panose="020B0604020202020204" pitchFamily="34" charset="0"/>
            </a:endParaRPr>
          </a:p>
        </p:txBody>
      </p:sp>
      <p:sp>
        <p:nvSpPr>
          <p:cNvPr id="52227" name="Freeform 3"/>
          <p:cNvSpPr/>
          <p:nvPr/>
        </p:nvSpPr>
        <p:spPr>
          <a:xfrm>
            <a:off x="-36512" y="620713"/>
            <a:ext cx="792162" cy="4895850"/>
          </a:xfrm>
          <a:custGeom>
            <a:avLst/>
            <a:gdLst/>
            <a:ahLst/>
            <a:cxnLst>
              <a:cxn ang="0">
                <a:pos x="0" y="0"/>
              </a:cxn>
              <a:cxn ang="0">
                <a:pos x="792163" y="0"/>
              </a:cxn>
              <a:cxn ang="0">
                <a:pos x="0" y="4895850"/>
              </a:cxn>
              <a:cxn ang="0">
                <a:pos x="0" y="0"/>
              </a:cxn>
            </a:cxnLst>
            <a:rect l="0" t="0" r="0" b="0"/>
            <a:pathLst>
              <a:path w="499" h="3084">
                <a:moveTo>
                  <a:pt x="0" y="0"/>
                </a:moveTo>
                <a:lnTo>
                  <a:pt x="499" y="0"/>
                </a:lnTo>
                <a:lnTo>
                  <a:pt x="0" y="3084"/>
                </a:lnTo>
                <a:lnTo>
                  <a:pt x="0" y="0"/>
                </a:lnTo>
                <a:close/>
              </a:path>
            </a:pathLst>
          </a:custGeom>
          <a:solidFill>
            <a:srgbClr val="C2F1FA">
              <a:alpha val="100000"/>
            </a:srgbClr>
          </a:solidFill>
          <a:ln w="9525">
            <a:noFill/>
          </a:ln>
        </p:spPr>
        <p:txBody>
          <a:bodyPr/>
          <a:lstStyle/>
          <a:p>
            <a:endParaRPr lang="zh-CN" altLang="en-US"/>
          </a:p>
        </p:txBody>
      </p:sp>
      <p:sp>
        <p:nvSpPr>
          <p:cNvPr id="52228" name="Freeform 4"/>
          <p:cNvSpPr/>
          <p:nvPr/>
        </p:nvSpPr>
        <p:spPr>
          <a:xfrm>
            <a:off x="7486650" y="628650"/>
            <a:ext cx="1638300" cy="5105400"/>
          </a:xfrm>
          <a:custGeom>
            <a:avLst/>
            <a:gdLst/>
            <a:ahLst/>
            <a:cxnLst>
              <a:cxn ang="0">
                <a:pos x="0" y="0"/>
              </a:cxn>
              <a:cxn ang="0">
                <a:pos x="1638300" y="0"/>
              </a:cxn>
              <a:cxn ang="0">
                <a:pos x="1622425" y="5105400"/>
              </a:cxn>
              <a:cxn ang="0">
                <a:pos x="180975" y="639763"/>
              </a:cxn>
              <a:cxn ang="0">
                <a:pos x="180975" y="279400"/>
              </a:cxn>
              <a:cxn ang="0">
                <a:pos x="0" y="0"/>
              </a:cxn>
            </a:cxnLst>
            <a:rect l="0" t="0" r="0" b="0"/>
            <a:pathLst>
              <a:path w="1032" h="3216">
                <a:moveTo>
                  <a:pt x="0" y="0"/>
                </a:moveTo>
                <a:cubicBezTo>
                  <a:pt x="344" y="0"/>
                  <a:pt x="688" y="0"/>
                  <a:pt x="1032" y="0"/>
                </a:cubicBezTo>
                <a:lnTo>
                  <a:pt x="1022" y="3216"/>
                </a:lnTo>
                <a:lnTo>
                  <a:pt x="114" y="403"/>
                </a:lnTo>
                <a:lnTo>
                  <a:pt x="114" y="176"/>
                </a:lnTo>
                <a:lnTo>
                  <a:pt x="0" y="0"/>
                </a:lnTo>
                <a:close/>
              </a:path>
            </a:pathLst>
          </a:custGeom>
          <a:solidFill>
            <a:srgbClr val="C2F1FA">
              <a:alpha val="100000"/>
            </a:srgbClr>
          </a:solidFill>
          <a:ln w="9525">
            <a:noFill/>
          </a:ln>
        </p:spPr>
        <p:txBody>
          <a:bodyPr/>
          <a:lstStyle/>
          <a:p>
            <a:endParaRPr lang="zh-CN" altLang="en-US"/>
          </a:p>
        </p:txBody>
      </p:sp>
      <p:grpSp>
        <p:nvGrpSpPr>
          <p:cNvPr id="52229" name="Group 5"/>
          <p:cNvGrpSpPr/>
          <p:nvPr/>
        </p:nvGrpSpPr>
        <p:grpSpPr>
          <a:xfrm rot="-539672" flipH="1">
            <a:off x="-612775" y="836613"/>
            <a:ext cx="2052638" cy="5111750"/>
            <a:chOff x="839" y="255"/>
            <a:chExt cx="1293" cy="3220"/>
          </a:xfrm>
        </p:grpSpPr>
        <p:grpSp>
          <p:nvGrpSpPr>
            <p:cNvPr id="52308" name="Group 6"/>
            <p:cNvGrpSpPr/>
            <p:nvPr/>
          </p:nvGrpSpPr>
          <p:grpSpPr>
            <a:xfrm rot="199197">
              <a:off x="839" y="255"/>
              <a:ext cx="1293" cy="3176"/>
              <a:chOff x="4558" y="346"/>
              <a:chExt cx="1202" cy="3402"/>
            </a:xfrm>
          </p:grpSpPr>
          <p:sp>
            <p:nvSpPr>
              <p:cNvPr id="52311" name="Line 7"/>
              <p:cNvSpPr/>
              <p:nvPr/>
            </p:nvSpPr>
            <p:spPr>
              <a:xfrm flipH="1" flipV="1">
                <a:off x="4558" y="391"/>
                <a:ext cx="1134" cy="3357"/>
              </a:xfrm>
              <a:prstGeom prst="line">
                <a:avLst/>
              </a:prstGeom>
              <a:ln w="381000" cap="flat" cmpd="sng">
                <a:solidFill>
                  <a:srgbClr val="AEAC58"/>
                </a:solidFill>
                <a:prstDash val="solid"/>
                <a:headEnd type="none" w="med" len="med"/>
                <a:tailEnd type="none" w="med" len="med"/>
              </a:ln>
            </p:spPr>
            <p:txBody>
              <a:bodyPr/>
              <a:lstStyle/>
              <a:p>
                <a:endParaRPr lang="zh-CN" altLang="en-US"/>
              </a:p>
            </p:txBody>
          </p:sp>
          <p:sp>
            <p:nvSpPr>
              <p:cNvPr id="52312" name="Line 8"/>
              <p:cNvSpPr/>
              <p:nvPr/>
            </p:nvSpPr>
            <p:spPr>
              <a:xfrm flipH="1" flipV="1">
                <a:off x="4649" y="346"/>
                <a:ext cx="1111" cy="3311"/>
              </a:xfrm>
              <a:prstGeom prst="line">
                <a:avLst/>
              </a:prstGeom>
              <a:ln w="9525" cap="flat" cmpd="sng">
                <a:solidFill>
                  <a:schemeClr val="tx1"/>
                </a:solidFill>
                <a:prstDash val="solid"/>
                <a:headEnd type="none" w="med" len="med"/>
                <a:tailEnd type="none" w="med" len="med"/>
              </a:ln>
            </p:spPr>
            <p:txBody>
              <a:bodyPr/>
              <a:lstStyle/>
              <a:p>
                <a:endParaRPr lang="zh-CN" altLang="en-US"/>
              </a:p>
            </p:txBody>
          </p:sp>
        </p:grpSp>
        <p:sp>
          <p:nvSpPr>
            <p:cNvPr id="52309" name="Line 9"/>
            <p:cNvSpPr/>
            <p:nvPr/>
          </p:nvSpPr>
          <p:spPr>
            <a:xfrm flipH="1" flipV="1">
              <a:off x="975" y="255"/>
              <a:ext cx="1043" cy="3175"/>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52310" name="Line 10"/>
            <p:cNvSpPr/>
            <p:nvPr/>
          </p:nvSpPr>
          <p:spPr>
            <a:xfrm flipH="1" flipV="1">
              <a:off x="839" y="300"/>
              <a:ext cx="998" cy="3175"/>
            </a:xfrm>
            <a:prstGeom prst="line">
              <a:avLst/>
            </a:prstGeom>
            <a:ln w="9525" cap="flat" cmpd="sng">
              <a:solidFill>
                <a:schemeClr val="tx1"/>
              </a:solidFill>
              <a:prstDash val="solid"/>
              <a:headEnd type="none" w="med" len="med"/>
              <a:tailEnd type="none" w="med" len="med"/>
            </a:ln>
          </p:spPr>
          <p:txBody>
            <a:bodyPr/>
            <a:lstStyle/>
            <a:p>
              <a:endParaRPr lang="zh-CN" altLang="en-US"/>
            </a:p>
          </p:txBody>
        </p:sp>
      </p:grpSp>
      <p:pic>
        <p:nvPicPr>
          <p:cNvPr id="52230" name="Picture 11" descr="D003s"/>
          <p:cNvPicPr>
            <a:picLocks noChangeAspect="1"/>
          </p:cNvPicPr>
          <p:nvPr/>
        </p:nvPicPr>
        <p:blipFill>
          <a:blip r:embed="rId2">
            <a:clrChange>
              <a:clrFrom>
                <a:srgbClr val="FFFFFF"/>
              </a:clrFrom>
              <a:clrTo>
                <a:srgbClr val="FFFFFF">
                  <a:alpha val="0"/>
                </a:srgbClr>
              </a:clrTo>
            </a:clrChange>
          </a:blip>
          <a:stretch>
            <a:fillRect/>
          </a:stretch>
        </p:blipFill>
        <p:spPr>
          <a:xfrm>
            <a:off x="395288" y="1484313"/>
            <a:ext cx="669925" cy="1081087"/>
          </a:xfrm>
          <a:prstGeom prst="rect">
            <a:avLst/>
          </a:prstGeom>
          <a:noFill/>
          <a:ln w="9525">
            <a:noFill/>
          </a:ln>
        </p:spPr>
      </p:pic>
      <p:grpSp>
        <p:nvGrpSpPr>
          <p:cNvPr id="52231" name="Group 12"/>
          <p:cNvGrpSpPr/>
          <p:nvPr/>
        </p:nvGrpSpPr>
        <p:grpSpPr>
          <a:xfrm>
            <a:off x="7235825" y="836613"/>
            <a:ext cx="2052638" cy="5111750"/>
            <a:chOff x="839" y="255"/>
            <a:chExt cx="1293" cy="3220"/>
          </a:xfrm>
        </p:grpSpPr>
        <p:grpSp>
          <p:nvGrpSpPr>
            <p:cNvPr id="52303" name="Group 13"/>
            <p:cNvGrpSpPr/>
            <p:nvPr/>
          </p:nvGrpSpPr>
          <p:grpSpPr>
            <a:xfrm rot="199197">
              <a:off x="839" y="255"/>
              <a:ext cx="1293" cy="3176"/>
              <a:chOff x="4558" y="346"/>
              <a:chExt cx="1202" cy="3402"/>
            </a:xfrm>
          </p:grpSpPr>
          <p:sp>
            <p:nvSpPr>
              <p:cNvPr id="52306" name="Line 14"/>
              <p:cNvSpPr/>
              <p:nvPr/>
            </p:nvSpPr>
            <p:spPr>
              <a:xfrm flipH="1" flipV="1">
                <a:off x="4558" y="391"/>
                <a:ext cx="1134" cy="3357"/>
              </a:xfrm>
              <a:prstGeom prst="line">
                <a:avLst/>
              </a:prstGeom>
              <a:ln w="381000" cap="flat" cmpd="sng">
                <a:solidFill>
                  <a:srgbClr val="AEAC58"/>
                </a:solidFill>
                <a:prstDash val="solid"/>
                <a:headEnd type="none" w="med" len="med"/>
                <a:tailEnd type="none" w="med" len="med"/>
              </a:ln>
            </p:spPr>
            <p:txBody>
              <a:bodyPr/>
              <a:lstStyle/>
              <a:p>
                <a:endParaRPr lang="zh-CN" altLang="en-US"/>
              </a:p>
            </p:txBody>
          </p:sp>
          <p:sp>
            <p:nvSpPr>
              <p:cNvPr id="52307" name="Line 15"/>
              <p:cNvSpPr/>
              <p:nvPr/>
            </p:nvSpPr>
            <p:spPr>
              <a:xfrm flipH="1" flipV="1">
                <a:off x="4649" y="346"/>
                <a:ext cx="1111" cy="3311"/>
              </a:xfrm>
              <a:prstGeom prst="line">
                <a:avLst/>
              </a:prstGeom>
              <a:ln w="9525" cap="flat" cmpd="sng">
                <a:solidFill>
                  <a:schemeClr val="tx1"/>
                </a:solidFill>
                <a:prstDash val="solid"/>
                <a:headEnd type="none" w="med" len="med"/>
                <a:tailEnd type="none" w="med" len="med"/>
              </a:ln>
            </p:spPr>
            <p:txBody>
              <a:bodyPr/>
              <a:lstStyle/>
              <a:p>
                <a:endParaRPr lang="zh-CN" altLang="en-US"/>
              </a:p>
            </p:txBody>
          </p:sp>
        </p:grpSp>
        <p:sp>
          <p:nvSpPr>
            <p:cNvPr id="52304" name="Line 16"/>
            <p:cNvSpPr/>
            <p:nvPr/>
          </p:nvSpPr>
          <p:spPr>
            <a:xfrm flipH="1" flipV="1">
              <a:off x="975" y="255"/>
              <a:ext cx="1043" cy="3175"/>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52305" name="Line 17"/>
            <p:cNvSpPr/>
            <p:nvPr/>
          </p:nvSpPr>
          <p:spPr>
            <a:xfrm flipH="1" flipV="1">
              <a:off x="839" y="300"/>
              <a:ext cx="998" cy="3175"/>
            </a:xfrm>
            <a:prstGeom prst="line">
              <a:avLst/>
            </a:prstGeom>
            <a:ln w="9525" cap="flat" cmpd="sng">
              <a:solidFill>
                <a:schemeClr val="tx1"/>
              </a:solidFill>
              <a:prstDash val="solid"/>
              <a:headEnd type="none" w="med" len="med"/>
              <a:tailEnd type="none" w="med" len="med"/>
            </a:ln>
          </p:spPr>
          <p:txBody>
            <a:bodyPr/>
            <a:lstStyle/>
            <a:p>
              <a:endParaRPr lang="zh-CN" altLang="en-US"/>
            </a:p>
          </p:txBody>
        </p:sp>
      </p:grpSp>
      <p:pic>
        <p:nvPicPr>
          <p:cNvPr id="52232" name="Picture 18" descr="i"/>
          <p:cNvPicPr>
            <a:picLocks noChangeAspect="1"/>
          </p:cNvPicPr>
          <p:nvPr/>
        </p:nvPicPr>
        <p:blipFill>
          <a:blip r:embed="rId3"/>
          <a:stretch>
            <a:fillRect/>
          </a:stretch>
        </p:blipFill>
        <p:spPr>
          <a:xfrm>
            <a:off x="5219700" y="4292600"/>
            <a:ext cx="3600450" cy="2698750"/>
          </a:xfrm>
          <a:prstGeom prst="rect">
            <a:avLst/>
          </a:prstGeom>
          <a:noFill/>
          <a:ln w="9525">
            <a:noFill/>
          </a:ln>
        </p:spPr>
      </p:pic>
      <p:pic>
        <p:nvPicPr>
          <p:cNvPr id="52233" name="Picture 19" descr="i"/>
          <p:cNvPicPr>
            <a:picLocks noChangeAspect="1"/>
          </p:cNvPicPr>
          <p:nvPr/>
        </p:nvPicPr>
        <p:blipFill>
          <a:blip r:embed="rId3"/>
          <a:stretch>
            <a:fillRect/>
          </a:stretch>
        </p:blipFill>
        <p:spPr>
          <a:xfrm>
            <a:off x="6156325" y="4330700"/>
            <a:ext cx="3600450" cy="2698750"/>
          </a:xfrm>
          <a:prstGeom prst="rect">
            <a:avLst/>
          </a:prstGeom>
          <a:noFill/>
          <a:ln w="9525">
            <a:noFill/>
          </a:ln>
        </p:spPr>
      </p:pic>
      <p:pic>
        <p:nvPicPr>
          <p:cNvPr id="52234" name="Picture 20" descr="i"/>
          <p:cNvPicPr>
            <a:picLocks noChangeAspect="1"/>
          </p:cNvPicPr>
          <p:nvPr/>
        </p:nvPicPr>
        <p:blipFill>
          <a:blip r:embed="rId3"/>
          <a:stretch>
            <a:fillRect/>
          </a:stretch>
        </p:blipFill>
        <p:spPr>
          <a:xfrm>
            <a:off x="4356100" y="4365625"/>
            <a:ext cx="3600450" cy="2698750"/>
          </a:xfrm>
          <a:prstGeom prst="rect">
            <a:avLst/>
          </a:prstGeom>
          <a:noFill/>
          <a:ln w="9525">
            <a:noFill/>
          </a:ln>
        </p:spPr>
      </p:pic>
      <p:pic>
        <p:nvPicPr>
          <p:cNvPr id="52235" name="Picture 21" descr="哈哈"/>
          <p:cNvPicPr>
            <a:picLocks noChangeAspect="1"/>
          </p:cNvPicPr>
          <p:nvPr/>
        </p:nvPicPr>
        <p:blipFill>
          <a:blip r:embed="rId4"/>
          <a:stretch>
            <a:fillRect/>
          </a:stretch>
        </p:blipFill>
        <p:spPr>
          <a:xfrm>
            <a:off x="5472113" y="188913"/>
            <a:ext cx="3348037" cy="2509837"/>
          </a:xfrm>
          <a:prstGeom prst="rect">
            <a:avLst/>
          </a:prstGeom>
          <a:noFill/>
          <a:ln w="9525">
            <a:noFill/>
          </a:ln>
        </p:spPr>
      </p:pic>
      <p:pic>
        <p:nvPicPr>
          <p:cNvPr id="52236" name="Picture 22" descr="D008s"/>
          <p:cNvPicPr>
            <a:picLocks noChangeAspect="1"/>
          </p:cNvPicPr>
          <p:nvPr/>
        </p:nvPicPr>
        <p:blipFill>
          <a:blip r:embed="rId5">
            <a:clrChange>
              <a:clrFrom>
                <a:srgbClr val="FFFFFF"/>
              </a:clrFrom>
              <a:clrTo>
                <a:srgbClr val="FFFFFF">
                  <a:alpha val="0"/>
                </a:srgbClr>
              </a:clrTo>
            </a:clrChange>
          </a:blip>
          <a:stretch>
            <a:fillRect/>
          </a:stretch>
        </p:blipFill>
        <p:spPr>
          <a:xfrm>
            <a:off x="323850" y="4076700"/>
            <a:ext cx="517525" cy="1008063"/>
          </a:xfrm>
          <a:prstGeom prst="rect">
            <a:avLst/>
          </a:prstGeom>
          <a:noFill/>
          <a:ln w="9525">
            <a:noFill/>
          </a:ln>
        </p:spPr>
      </p:pic>
      <p:pic>
        <p:nvPicPr>
          <p:cNvPr id="52237" name="Picture 23" descr="D005s"/>
          <p:cNvPicPr>
            <a:picLocks noChangeAspect="1"/>
          </p:cNvPicPr>
          <p:nvPr/>
        </p:nvPicPr>
        <p:blipFill>
          <a:blip r:embed="rId6">
            <a:clrChange>
              <a:clrFrom>
                <a:srgbClr val="FFFFFF"/>
              </a:clrFrom>
              <a:clrTo>
                <a:srgbClr val="FFFFFF">
                  <a:alpha val="0"/>
                </a:srgbClr>
              </a:clrTo>
            </a:clrChange>
          </a:blip>
          <a:stretch>
            <a:fillRect/>
          </a:stretch>
        </p:blipFill>
        <p:spPr>
          <a:xfrm>
            <a:off x="4787900" y="5229225"/>
            <a:ext cx="574675" cy="863600"/>
          </a:xfrm>
          <a:prstGeom prst="rect">
            <a:avLst/>
          </a:prstGeom>
          <a:noFill/>
          <a:ln w="9525">
            <a:noFill/>
          </a:ln>
        </p:spPr>
      </p:pic>
      <p:grpSp>
        <p:nvGrpSpPr>
          <p:cNvPr id="52238" name="Group 24"/>
          <p:cNvGrpSpPr/>
          <p:nvPr/>
        </p:nvGrpSpPr>
        <p:grpSpPr>
          <a:xfrm>
            <a:off x="1692275" y="5084763"/>
            <a:ext cx="2014538" cy="871537"/>
            <a:chOff x="1066" y="3203"/>
            <a:chExt cx="1269" cy="549"/>
          </a:xfrm>
        </p:grpSpPr>
        <p:pic>
          <p:nvPicPr>
            <p:cNvPr id="52299" name="Picture 25" descr="D005s"/>
            <p:cNvPicPr>
              <a:picLocks noChangeAspect="1"/>
            </p:cNvPicPr>
            <p:nvPr/>
          </p:nvPicPr>
          <p:blipFill>
            <a:blip r:embed="rId6">
              <a:clrChange>
                <a:clrFrom>
                  <a:srgbClr val="FFFFFF"/>
                </a:clrFrom>
                <a:clrTo>
                  <a:srgbClr val="FFFFFF">
                    <a:alpha val="0"/>
                  </a:srgbClr>
                </a:clrTo>
              </a:clrChange>
            </a:blip>
            <a:stretch>
              <a:fillRect/>
            </a:stretch>
          </p:blipFill>
          <p:spPr>
            <a:xfrm>
              <a:off x="1973" y="3208"/>
              <a:ext cx="362" cy="544"/>
            </a:xfrm>
            <a:prstGeom prst="rect">
              <a:avLst/>
            </a:prstGeom>
            <a:noFill/>
            <a:ln w="9525">
              <a:noFill/>
            </a:ln>
          </p:spPr>
        </p:pic>
        <p:pic>
          <p:nvPicPr>
            <p:cNvPr id="52300" name="Picture 26" descr="D005s"/>
            <p:cNvPicPr>
              <a:picLocks noChangeAspect="1"/>
            </p:cNvPicPr>
            <p:nvPr/>
          </p:nvPicPr>
          <p:blipFill>
            <a:blip r:embed="rId6">
              <a:clrChange>
                <a:clrFrom>
                  <a:srgbClr val="FFFFFF"/>
                </a:clrFrom>
                <a:clrTo>
                  <a:srgbClr val="FFFFFF">
                    <a:alpha val="0"/>
                  </a:srgbClr>
                </a:clrTo>
              </a:clrChange>
            </a:blip>
            <a:stretch>
              <a:fillRect/>
            </a:stretch>
          </p:blipFill>
          <p:spPr>
            <a:xfrm>
              <a:off x="1066" y="3203"/>
              <a:ext cx="362" cy="544"/>
            </a:xfrm>
            <a:prstGeom prst="rect">
              <a:avLst/>
            </a:prstGeom>
            <a:noFill/>
            <a:ln w="9525">
              <a:noFill/>
            </a:ln>
          </p:spPr>
        </p:pic>
        <p:pic>
          <p:nvPicPr>
            <p:cNvPr id="52301" name="Picture 27" descr="D005s"/>
            <p:cNvPicPr>
              <a:picLocks noChangeAspect="1"/>
            </p:cNvPicPr>
            <p:nvPr/>
          </p:nvPicPr>
          <p:blipFill>
            <a:blip r:embed="rId6">
              <a:clrChange>
                <a:clrFrom>
                  <a:srgbClr val="FFFFFF"/>
                </a:clrFrom>
                <a:clrTo>
                  <a:srgbClr val="FFFFFF">
                    <a:alpha val="0"/>
                  </a:srgbClr>
                </a:clrTo>
              </a:clrChange>
            </a:blip>
            <a:stretch>
              <a:fillRect/>
            </a:stretch>
          </p:blipFill>
          <p:spPr>
            <a:xfrm>
              <a:off x="1383" y="3203"/>
              <a:ext cx="362" cy="544"/>
            </a:xfrm>
            <a:prstGeom prst="rect">
              <a:avLst/>
            </a:prstGeom>
            <a:noFill/>
            <a:ln w="9525">
              <a:noFill/>
            </a:ln>
          </p:spPr>
        </p:pic>
        <p:pic>
          <p:nvPicPr>
            <p:cNvPr id="52302" name="Picture 28" descr="D005s"/>
            <p:cNvPicPr>
              <a:picLocks noChangeAspect="1"/>
            </p:cNvPicPr>
            <p:nvPr/>
          </p:nvPicPr>
          <p:blipFill>
            <a:blip r:embed="rId6">
              <a:clrChange>
                <a:clrFrom>
                  <a:srgbClr val="FFFFFF"/>
                </a:clrFrom>
                <a:clrTo>
                  <a:srgbClr val="FFFFFF">
                    <a:alpha val="0"/>
                  </a:srgbClr>
                </a:clrTo>
              </a:clrChange>
            </a:blip>
            <a:stretch>
              <a:fillRect/>
            </a:stretch>
          </p:blipFill>
          <p:spPr>
            <a:xfrm>
              <a:off x="1655" y="3203"/>
              <a:ext cx="362" cy="544"/>
            </a:xfrm>
            <a:prstGeom prst="rect">
              <a:avLst/>
            </a:prstGeom>
            <a:noFill/>
            <a:ln w="9525">
              <a:noFill/>
            </a:ln>
          </p:spPr>
        </p:pic>
      </p:grpSp>
      <p:pic>
        <p:nvPicPr>
          <p:cNvPr id="52239" name="Picture 29" descr="D003s"/>
          <p:cNvPicPr>
            <a:picLocks noChangeAspect="1"/>
          </p:cNvPicPr>
          <p:nvPr/>
        </p:nvPicPr>
        <p:blipFill>
          <a:blip r:embed="rId2">
            <a:clrChange>
              <a:clrFrom>
                <a:srgbClr val="FFFFFF"/>
              </a:clrFrom>
              <a:clrTo>
                <a:srgbClr val="FFFFFF">
                  <a:alpha val="0"/>
                </a:srgbClr>
              </a:clrTo>
            </a:clrChange>
          </a:blip>
          <a:stretch>
            <a:fillRect/>
          </a:stretch>
        </p:blipFill>
        <p:spPr>
          <a:xfrm>
            <a:off x="323850" y="2132013"/>
            <a:ext cx="669925" cy="1081087"/>
          </a:xfrm>
          <a:prstGeom prst="rect">
            <a:avLst/>
          </a:prstGeom>
          <a:noFill/>
          <a:ln w="9525">
            <a:noFill/>
          </a:ln>
        </p:spPr>
      </p:pic>
      <p:pic>
        <p:nvPicPr>
          <p:cNvPr id="52240" name="Picture 30" descr="D002s"/>
          <p:cNvPicPr>
            <a:picLocks noChangeAspect="1"/>
          </p:cNvPicPr>
          <p:nvPr/>
        </p:nvPicPr>
        <p:blipFill>
          <a:blip r:embed="rId7">
            <a:clrChange>
              <a:clrFrom>
                <a:srgbClr val="FFFFFF"/>
              </a:clrFrom>
              <a:clrTo>
                <a:srgbClr val="FFFFFF">
                  <a:alpha val="0"/>
                </a:srgbClr>
              </a:clrTo>
            </a:clrChange>
          </a:blip>
          <a:stretch>
            <a:fillRect/>
          </a:stretch>
        </p:blipFill>
        <p:spPr>
          <a:xfrm>
            <a:off x="7196138" y="1341438"/>
            <a:ext cx="615950" cy="649287"/>
          </a:xfrm>
          <a:prstGeom prst="rect">
            <a:avLst/>
          </a:prstGeom>
          <a:noFill/>
          <a:ln w="9525">
            <a:noFill/>
          </a:ln>
        </p:spPr>
      </p:pic>
      <p:pic>
        <p:nvPicPr>
          <p:cNvPr id="52241" name="Picture 31" descr="D003s"/>
          <p:cNvPicPr>
            <a:picLocks noChangeAspect="1"/>
          </p:cNvPicPr>
          <p:nvPr/>
        </p:nvPicPr>
        <p:blipFill>
          <a:blip r:embed="rId2">
            <a:clrChange>
              <a:clrFrom>
                <a:srgbClr val="FFFFFF"/>
              </a:clrFrom>
              <a:clrTo>
                <a:srgbClr val="FFFFFF">
                  <a:alpha val="0"/>
                </a:srgbClr>
              </a:clrTo>
            </a:clrChange>
          </a:blip>
          <a:stretch>
            <a:fillRect/>
          </a:stretch>
        </p:blipFill>
        <p:spPr>
          <a:xfrm>
            <a:off x="588963" y="549275"/>
            <a:ext cx="669925" cy="1081088"/>
          </a:xfrm>
          <a:prstGeom prst="rect">
            <a:avLst/>
          </a:prstGeom>
          <a:noFill/>
          <a:ln w="9525">
            <a:noFill/>
          </a:ln>
        </p:spPr>
      </p:pic>
      <p:pic>
        <p:nvPicPr>
          <p:cNvPr id="52242" name="Picture 32" descr="D003s"/>
          <p:cNvPicPr>
            <a:picLocks noChangeAspect="1"/>
          </p:cNvPicPr>
          <p:nvPr/>
        </p:nvPicPr>
        <p:blipFill>
          <a:blip r:embed="rId2">
            <a:clrChange>
              <a:clrFrom>
                <a:srgbClr val="FFFFFF"/>
              </a:clrFrom>
              <a:clrTo>
                <a:srgbClr val="FFFFFF">
                  <a:alpha val="0"/>
                </a:srgbClr>
              </a:clrTo>
            </a:clrChange>
          </a:blip>
          <a:stretch>
            <a:fillRect/>
          </a:stretch>
        </p:blipFill>
        <p:spPr>
          <a:xfrm>
            <a:off x="539750" y="1052513"/>
            <a:ext cx="669925" cy="1081087"/>
          </a:xfrm>
          <a:prstGeom prst="rect">
            <a:avLst/>
          </a:prstGeom>
          <a:noFill/>
          <a:ln w="9525">
            <a:noFill/>
          </a:ln>
        </p:spPr>
      </p:pic>
      <p:pic>
        <p:nvPicPr>
          <p:cNvPr id="52243" name="Picture 33" descr="D003s"/>
          <p:cNvPicPr>
            <a:picLocks noChangeAspect="1"/>
          </p:cNvPicPr>
          <p:nvPr/>
        </p:nvPicPr>
        <p:blipFill>
          <a:blip r:embed="rId2">
            <a:clrChange>
              <a:clrFrom>
                <a:srgbClr val="FFFFFF"/>
              </a:clrFrom>
              <a:clrTo>
                <a:srgbClr val="FFFFFF">
                  <a:alpha val="0"/>
                </a:srgbClr>
              </a:clrTo>
            </a:clrChange>
          </a:blip>
          <a:stretch>
            <a:fillRect/>
          </a:stretch>
        </p:blipFill>
        <p:spPr>
          <a:xfrm>
            <a:off x="733425" y="836613"/>
            <a:ext cx="669925" cy="1081087"/>
          </a:xfrm>
          <a:prstGeom prst="rect">
            <a:avLst/>
          </a:prstGeom>
          <a:noFill/>
          <a:ln w="9525">
            <a:noFill/>
          </a:ln>
        </p:spPr>
      </p:pic>
      <p:pic>
        <p:nvPicPr>
          <p:cNvPr id="52244" name="Picture 34" descr="D003s"/>
          <p:cNvPicPr>
            <a:picLocks noChangeAspect="1"/>
          </p:cNvPicPr>
          <p:nvPr/>
        </p:nvPicPr>
        <p:blipFill>
          <a:blip r:embed="rId2">
            <a:clrChange>
              <a:clrFrom>
                <a:srgbClr val="FFFFFF"/>
              </a:clrFrom>
              <a:clrTo>
                <a:srgbClr val="FFFFFF">
                  <a:alpha val="0"/>
                </a:srgbClr>
              </a:clrTo>
            </a:clrChange>
          </a:blip>
          <a:stretch>
            <a:fillRect/>
          </a:stretch>
        </p:blipFill>
        <p:spPr>
          <a:xfrm>
            <a:off x="1454150" y="549275"/>
            <a:ext cx="669925" cy="1081088"/>
          </a:xfrm>
          <a:prstGeom prst="rect">
            <a:avLst/>
          </a:prstGeom>
          <a:noFill/>
          <a:ln w="9525">
            <a:noFill/>
          </a:ln>
        </p:spPr>
      </p:pic>
      <p:pic>
        <p:nvPicPr>
          <p:cNvPr id="52245" name="Picture 35" descr="D003s"/>
          <p:cNvPicPr>
            <a:picLocks noChangeAspect="1"/>
          </p:cNvPicPr>
          <p:nvPr/>
        </p:nvPicPr>
        <p:blipFill>
          <a:blip r:embed="rId2">
            <a:clrChange>
              <a:clrFrom>
                <a:srgbClr val="FFFFFF"/>
              </a:clrFrom>
              <a:clrTo>
                <a:srgbClr val="FFFFFF">
                  <a:alpha val="0"/>
                </a:srgbClr>
              </a:clrTo>
            </a:clrChange>
          </a:blip>
          <a:stretch>
            <a:fillRect/>
          </a:stretch>
        </p:blipFill>
        <p:spPr>
          <a:xfrm>
            <a:off x="1885950" y="619125"/>
            <a:ext cx="669925" cy="1081088"/>
          </a:xfrm>
          <a:prstGeom prst="rect">
            <a:avLst/>
          </a:prstGeom>
          <a:noFill/>
          <a:ln w="9525">
            <a:noFill/>
          </a:ln>
        </p:spPr>
      </p:pic>
      <p:pic>
        <p:nvPicPr>
          <p:cNvPr id="52246" name="Picture 36" descr="D003s"/>
          <p:cNvPicPr>
            <a:picLocks noChangeAspect="1"/>
          </p:cNvPicPr>
          <p:nvPr/>
        </p:nvPicPr>
        <p:blipFill>
          <a:blip r:embed="rId2">
            <a:clrChange>
              <a:clrFrom>
                <a:srgbClr val="FFFFFF"/>
              </a:clrFrom>
              <a:clrTo>
                <a:srgbClr val="FFFFFF">
                  <a:alpha val="0"/>
                </a:srgbClr>
              </a:clrTo>
            </a:clrChange>
          </a:blip>
          <a:stretch>
            <a:fillRect/>
          </a:stretch>
        </p:blipFill>
        <p:spPr>
          <a:xfrm>
            <a:off x="1022350" y="692150"/>
            <a:ext cx="669925" cy="1081088"/>
          </a:xfrm>
          <a:prstGeom prst="rect">
            <a:avLst/>
          </a:prstGeom>
          <a:noFill/>
          <a:ln w="9525">
            <a:noFill/>
          </a:ln>
        </p:spPr>
      </p:pic>
      <p:pic>
        <p:nvPicPr>
          <p:cNvPr id="52247" name="Picture 37" descr="D003s"/>
          <p:cNvPicPr>
            <a:picLocks noChangeAspect="1"/>
          </p:cNvPicPr>
          <p:nvPr/>
        </p:nvPicPr>
        <p:blipFill>
          <a:blip r:embed="rId2">
            <a:clrChange>
              <a:clrFrom>
                <a:srgbClr val="FFFFFF"/>
              </a:clrFrom>
              <a:clrTo>
                <a:srgbClr val="FFFFFF">
                  <a:alpha val="0"/>
                </a:srgbClr>
              </a:clrTo>
            </a:clrChange>
          </a:blip>
          <a:stretch>
            <a:fillRect/>
          </a:stretch>
        </p:blipFill>
        <p:spPr>
          <a:xfrm>
            <a:off x="2462213" y="620713"/>
            <a:ext cx="669925" cy="1081087"/>
          </a:xfrm>
          <a:prstGeom prst="rect">
            <a:avLst/>
          </a:prstGeom>
          <a:noFill/>
          <a:ln w="9525">
            <a:noFill/>
          </a:ln>
        </p:spPr>
      </p:pic>
      <p:pic>
        <p:nvPicPr>
          <p:cNvPr id="52248" name="Picture 38" descr="未标题-1 拷贝"/>
          <p:cNvPicPr>
            <a:picLocks noChangeAspect="1"/>
          </p:cNvPicPr>
          <p:nvPr/>
        </p:nvPicPr>
        <p:blipFill>
          <a:blip r:embed="rId8"/>
          <a:stretch>
            <a:fillRect/>
          </a:stretch>
        </p:blipFill>
        <p:spPr>
          <a:xfrm>
            <a:off x="1403350" y="620713"/>
            <a:ext cx="5473700" cy="4103687"/>
          </a:xfrm>
          <a:prstGeom prst="rect">
            <a:avLst/>
          </a:prstGeom>
          <a:noFill/>
          <a:ln w="9525">
            <a:noFill/>
          </a:ln>
        </p:spPr>
      </p:pic>
      <p:pic>
        <p:nvPicPr>
          <p:cNvPr id="52249" name="Picture 39" descr="D003s"/>
          <p:cNvPicPr>
            <a:picLocks noChangeAspect="1"/>
          </p:cNvPicPr>
          <p:nvPr/>
        </p:nvPicPr>
        <p:blipFill>
          <a:blip r:embed="rId2">
            <a:clrChange>
              <a:clrFrom>
                <a:srgbClr val="FFFFFF"/>
              </a:clrFrom>
              <a:clrTo>
                <a:srgbClr val="FFFFFF">
                  <a:alpha val="0"/>
                </a:srgbClr>
              </a:clrTo>
            </a:clrChange>
          </a:blip>
          <a:stretch>
            <a:fillRect/>
          </a:stretch>
        </p:blipFill>
        <p:spPr>
          <a:xfrm>
            <a:off x="1547813" y="765175"/>
            <a:ext cx="669925" cy="1081088"/>
          </a:xfrm>
          <a:prstGeom prst="rect">
            <a:avLst/>
          </a:prstGeom>
          <a:noFill/>
          <a:ln w="9525">
            <a:noFill/>
          </a:ln>
        </p:spPr>
      </p:pic>
      <p:pic>
        <p:nvPicPr>
          <p:cNvPr id="52250" name="Picture 40" descr="D003s"/>
          <p:cNvPicPr>
            <a:picLocks noChangeAspect="1"/>
          </p:cNvPicPr>
          <p:nvPr/>
        </p:nvPicPr>
        <p:blipFill>
          <a:blip r:embed="rId2">
            <a:clrChange>
              <a:clrFrom>
                <a:srgbClr val="FFFFFF"/>
              </a:clrFrom>
              <a:clrTo>
                <a:srgbClr val="FFFFFF">
                  <a:alpha val="0"/>
                </a:srgbClr>
              </a:clrTo>
            </a:clrChange>
          </a:blip>
          <a:stretch>
            <a:fillRect/>
          </a:stretch>
        </p:blipFill>
        <p:spPr>
          <a:xfrm>
            <a:off x="2173288" y="765175"/>
            <a:ext cx="669925" cy="1081088"/>
          </a:xfrm>
          <a:prstGeom prst="rect">
            <a:avLst/>
          </a:prstGeom>
          <a:noFill/>
          <a:ln w="9525">
            <a:noFill/>
          </a:ln>
        </p:spPr>
      </p:pic>
      <p:pic>
        <p:nvPicPr>
          <p:cNvPr id="52251" name="Picture 41" descr="D003s"/>
          <p:cNvPicPr>
            <a:picLocks noChangeAspect="1"/>
          </p:cNvPicPr>
          <p:nvPr/>
        </p:nvPicPr>
        <p:blipFill>
          <a:blip r:embed="rId2">
            <a:clrChange>
              <a:clrFrom>
                <a:srgbClr val="FFFFFF"/>
              </a:clrFrom>
              <a:clrTo>
                <a:srgbClr val="FFFFFF">
                  <a:alpha val="0"/>
                </a:srgbClr>
              </a:clrTo>
            </a:clrChange>
          </a:blip>
          <a:stretch>
            <a:fillRect/>
          </a:stretch>
        </p:blipFill>
        <p:spPr>
          <a:xfrm>
            <a:off x="1093788" y="981075"/>
            <a:ext cx="669925" cy="1081088"/>
          </a:xfrm>
          <a:prstGeom prst="rect">
            <a:avLst/>
          </a:prstGeom>
          <a:noFill/>
          <a:ln w="9525">
            <a:noFill/>
          </a:ln>
        </p:spPr>
      </p:pic>
      <p:pic>
        <p:nvPicPr>
          <p:cNvPr id="52252" name="Picture 42" descr="D003s"/>
          <p:cNvPicPr>
            <a:picLocks noChangeAspect="1"/>
          </p:cNvPicPr>
          <p:nvPr/>
        </p:nvPicPr>
        <p:blipFill>
          <a:blip r:embed="rId2">
            <a:clrChange>
              <a:clrFrom>
                <a:srgbClr val="FFFFFF"/>
              </a:clrFrom>
              <a:clrTo>
                <a:srgbClr val="FFFFFF">
                  <a:alpha val="0"/>
                </a:srgbClr>
              </a:clrTo>
            </a:clrChange>
          </a:blip>
          <a:stretch>
            <a:fillRect/>
          </a:stretch>
        </p:blipFill>
        <p:spPr>
          <a:xfrm>
            <a:off x="684213" y="1557338"/>
            <a:ext cx="669925" cy="1081087"/>
          </a:xfrm>
          <a:prstGeom prst="rect">
            <a:avLst/>
          </a:prstGeom>
          <a:noFill/>
          <a:ln w="9525">
            <a:noFill/>
          </a:ln>
        </p:spPr>
      </p:pic>
      <p:pic>
        <p:nvPicPr>
          <p:cNvPr id="52253" name="Picture 43" descr="D003s"/>
          <p:cNvPicPr>
            <a:picLocks noChangeAspect="1"/>
          </p:cNvPicPr>
          <p:nvPr/>
        </p:nvPicPr>
        <p:blipFill>
          <a:blip r:embed="rId2">
            <a:clrChange>
              <a:clrFrom>
                <a:srgbClr val="FFFFFF"/>
              </a:clrFrom>
              <a:clrTo>
                <a:srgbClr val="FFFFFF">
                  <a:alpha val="0"/>
                </a:srgbClr>
              </a:clrTo>
            </a:clrChange>
          </a:blip>
          <a:stretch>
            <a:fillRect/>
          </a:stretch>
        </p:blipFill>
        <p:spPr>
          <a:xfrm>
            <a:off x="755650" y="2132013"/>
            <a:ext cx="669925" cy="1081087"/>
          </a:xfrm>
          <a:prstGeom prst="rect">
            <a:avLst/>
          </a:prstGeom>
          <a:noFill/>
          <a:ln w="9525">
            <a:noFill/>
          </a:ln>
        </p:spPr>
      </p:pic>
      <p:pic>
        <p:nvPicPr>
          <p:cNvPr id="52254" name="Picture 44" descr="我"/>
          <p:cNvPicPr>
            <a:picLocks noChangeAspect="1"/>
          </p:cNvPicPr>
          <p:nvPr/>
        </p:nvPicPr>
        <p:blipFill>
          <a:blip r:embed="rId9"/>
          <a:stretch>
            <a:fillRect/>
          </a:stretch>
        </p:blipFill>
        <p:spPr>
          <a:xfrm>
            <a:off x="-180975" y="1773238"/>
            <a:ext cx="4140200" cy="3103562"/>
          </a:xfrm>
          <a:prstGeom prst="rect">
            <a:avLst/>
          </a:prstGeom>
          <a:noFill/>
          <a:ln w="9525">
            <a:noFill/>
          </a:ln>
        </p:spPr>
      </p:pic>
      <p:pic>
        <p:nvPicPr>
          <p:cNvPr id="52255" name="Picture 45" descr="dj"/>
          <p:cNvPicPr>
            <a:picLocks noChangeAspect="1"/>
          </p:cNvPicPr>
          <p:nvPr/>
        </p:nvPicPr>
        <p:blipFill>
          <a:blip r:embed="rId10"/>
          <a:stretch>
            <a:fillRect/>
          </a:stretch>
        </p:blipFill>
        <p:spPr>
          <a:xfrm rot="-462343">
            <a:off x="6119813" y="260350"/>
            <a:ext cx="6048375" cy="4533900"/>
          </a:xfrm>
          <a:prstGeom prst="rect">
            <a:avLst/>
          </a:prstGeom>
          <a:noFill/>
          <a:ln w="9525">
            <a:noFill/>
          </a:ln>
        </p:spPr>
      </p:pic>
      <p:pic>
        <p:nvPicPr>
          <p:cNvPr id="52256" name="Picture 46" descr="D002s"/>
          <p:cNvPicPr>
            <a:picLocks noChangeAspect="1"/>
          </p:cNvPicPr>
          <p:nvPr/>
        </p:nvPicPr>
        <p:blipFill>
          <a:blip r:embed="rId7">
            <a:clrChange>
              <a:clrFrom>
                <a:srgbClr val="FFFFFF"/>
              </a:clrFrom>
              <a:clrTo>
                <a:srgbClr val="FFFFFF">
                  <a:alpha val="0"/>
                </a:srgbClr>
              </a:clrTo>
            </a:clrChange>
          </a:blip>
          <a:stretch>
            <a:fillRect/>
          </a:stretch>
        </p:blipFill>
        <p:spPr>
          <a:xfrm>
            <a:off x="6156325" y="1341438"/>
            <a:ext cx="615950" cy="649287"/>
          </a:xfrm>
          <a:prstGeom prst="rect">
            <a:avLst/>
          </a:prstGeom>
          <a:noFill/>
          <a:ln w="9525">
            <a:noFill/>
          </a:ln>
        </p:spPr>
      </p:pic>
      <p:pic>
        <p:nvPicPr>
          <p:cNvPr id="52257" name="Picture 47" descr="D002s"/>
          <p:cNvPicPr>
            <a:picLocks noChangeAspect="1"/>
          </p:cNvPicPr>
          <p:nvPr/>
        </p:nvPicPr>
        <p:blipFill>
          <a:blip r:embed="rId7">
            <a:clrChange>
              <a:clrFrom>
                <a:srgbClr val="FFFFFF"/>
              </a:clrFrom>
              <a:clrTo>
                <a:srgbClr val="FFFFFF">
                  <a:alpha val="0"/>
                </a:srgbClr>
              </a:clrTo>
            </a:clrChange>
          </a:blip>
          <a:stretch>
            <a:fillRect/>
          </a:stretch>
        </p:blipFill>
        <p:spPr>
          <a:xfrm>
            <a:off x="5508625" y="1123950"/>
            <a:ext cx="615950" cy="649288"/>
          </a:xfrm>
          <a:prstGeom prst="rect">
            <a:avLst/>
          </a:prstGeom>
          <a:noFill/>
          <a:ln w="9525">
            <a:noFill/>
          </a:ln>
        </p:spPr>
      </p:pic>
      <p:pic>
        <p:nvPicPr>
          <p:cNvPr id="52258" name="Picture 48" descr="D002s"/>
          <p:cNvPicPr>
            <a:picLocks noChangeAspect="1"/>
          </p:cNvPicPr>
          <p:nvPr/>
        </p:nvPicPr>
        <p:blipFill>
          <a:blip r:embed="rId7">
            <a:clrChange>
              <a:clrFrom>
                <a:srgbClr val="FFFFFF"/>
              </a:clrFrom>
              <a:clrTo>
                <a:srgbClr val="FFFFFF">
                  <a:alpha val="0"/>
                </a:srgbClr>
              </a:clrTo>
            </a:clrChange>
          </a:blip>
          <a:stretch>
            <a:fillRect/>
          </a:stretch>
        </p:blipFill>
        <p:spPr>
          <a:xfrm>
            <a:off x="5684838" y="1341438"/>
            <a:ext cx="615950" cy="649287"/>
          </a:xfrm>
          <a:prstGeom prst="rect">
            <a:avLst/>
          </a:prstGeom>
          <a:noFill/>
          <a:ln w="9525">
            <a:noFill/>
          </a:ln>
        </p:spPr>
      </p:pic>
      <p:pic>
        <p:nvPicPr>
          <p:cNvPr id="52259" name="Picture 49" descr="D002s"/>
          <p:cNvPicPr>
            <a:picLocks noChangeAspect="1"/>
          </p:cNvPicPr>
          <p:nvPr/>
        </p:nvPicPr>
        <p:blipFill>
          <a:blip r:embed="rId7">
            <a:clrChange>
              <a:clrFrom>
                <a:srgbClr val="FFFFFF"/>
              </a:clrFrom>
              <a:clrTo>
                <a:srgbClr val="FFFFFF">
                  <a:alpha val="0"/>
                </a:srgbClr>
              </a:clrTo>
            </a:clrChange>
          </a:blip>
          <a:stretch>
            <a:fillRect/>
          </a:stretch>
        </p:blipFill>
        <p:spPr>
          <a:xfrm>
            <a:off x="5972175" y="1557338"/>
            <a:ext cx="615950" cy="649287"/>
          </a:xfrm>
          <a:prstGeom prst="rect">
            <a:avLst/>
          </a:prstGeom>
          <a:noFill/>
          <a:ln w="9525">
            <a:noFill/>
          </a:ln>
        </p:spPr>
      </p:pic>
      <p:pic>
        <p:nvPicPr>
          <p:cNvPr id="52260" name="Picture 50" descr="D008s"/>
          <p:cNvPicPr>
            <a:picLocks noChangeAspect="1"/>
          </p:cNvPicPr>
          <p:nvPr/>
        </p:nvPicPr>
        <p:blipFill>
          <a:blip r:embed="rId5">
            <a:clrChange>
              <a:clrFrom>
                <a:srgbClr val="FFFFFF"/>
              </a:clrFrom>
              <a:clrTo>
                <a:srgbClr val="FFFFFF">
                  <a:alpha val="0"/>
                </a:srgbClr>
              </a:clrTo>
            </a:clrChange>
          </a:blip>
          <a:stretch>
            <a:fillRect/>
          </a:stretch>
        </p:blipFill>
        <p:spPr>
          <a:xfrm>
            <a:off x="539750" y="4292600"/>
            <a:ext cx="517525" cy="1008063"/>
          </a:xfrm>
          <a:prstGeom prst="rect">
            <a:avLst/>
          </a:prstGeom>
          <a:noFill/>
          <a:ln w="9525">
            <a:noFill/>
          </a:ln>
        </p:spPr>
      </p:pic>
      <p:pic>
        <p:nvPicPr>
          <p:cNvPr id="52261" name="Picture 51" descr="D008s"/>
          <p:cNvPicPr>
            <a:picLocks noChangeAspect="1"/>
          </p:cNvPicPr>
          <p:nvPr/>
        </p:nvPicPr>
        <p:blipFill>
          <a:blip r:embed="rId5">
            <a:clrChange>
              <a:clrFrom>
                <a:srgbClr val="FFFFFF"/>
              </a:clrFrom>
              <a:clrTo>
                <a:srgbClr val="FFFFFF">
                  <a:alpha val="0"/>
                </a:srgbClr>
              </a:clrTo>
            </a:clrChange>
          </a:blip>
          <a:stretch>
            <a:fillRect/>
          </a:stretch>
        </p:blipFill>
        <p:spPr>
          <a:xfrm>
            <a:off x="885825" y="4221163"/>
            <a:ext cx="517525" cy="1008062"/>
          </a:xfrm>
          <a:prstGeom prst="rect">
            <a:avLst/>
          </a:prstGeom>
          <a:noFill/>
          <a:ln w="9525">
            <a:noFill/>
          </a:ln>
        </p:spPr>
      </p:pic>
      <p:pic>
        <p:nvPicPr>
          <p:cNvPr id="52262" name="Picture 52" descr="D008s"/>
          <p:cNvPicPr>
            <a:picLocks noChangeAspect="1"/>
          </p:cNvPicPr>
          <p:nvPr/>
        </p:nvPicPr>
        <p:blipFill>
          <a:blip r:embed="rId5">
            <a:clrChange>
              <a:clrFrom>
                <a:srgbClr val="FFFFFF"/>
              </a:clrFrom>
              <a:clrTo>
                <a:srgbClr val="FFFFFF">
                  <a:alpha val="0"/>
                </a:srgbClr>
              </a:clrTo>
            </a:clrChange>
          </a:blip>
          <a:stretch>
            <a:fillRect/>
          </a:stretch>
        </p:blipFill>
        <p:spPr>
          <a:xfrm>
            <a:off x="1258888" y="4292600"/>
            <a:ext cx="517525" cy="1008063"/>
          </a:xfrm>
          <a:prstGeom prst="rect">
            <a:avLst/>
          </a:prstGeom>
          <a:noFill/>
          <a:ln w="9525">
            <a:noFill/>
          </a:ln>
        </p:spPr>
      </p:pic>
      <p:pic>
        <p:nvPicPr>
          <p:cNvPr id="52263" name="Picture 53" descr="D008s"/>
          <p:cNvPicPr>
            <a:picLocks noChangeAspect="1"/>
          </p:cNvPicPr>
          <p:nvPr/>
        </p:nvPicPr>
        <p:blipFill>
          <a:blip r:embed="rId5">
            <a:clrChange>
              <a:clrFrom>
                <a:srgbClr val="FFFFFF"/>
              </a:clrFrom>
              <a:clrTo>
                <a:srgbClr val="FFFFFF">
                  <a:alpha val="0"/>
                </a:srgbClr>
              </a:clrTo>
            </a:clrChange>
          </a:blip>
          <a:stretch>
            <a:fillRect/>
          </a:stretch>
        </p:blipFill>
        <p:spPr>
          <a:xfrm>
            <a:off x="1619250" y="4292600"/>
            <a:ext cx="517525" cy="1008063"/>
          </a:xfrm>
          <a:prstGeom prst="rect">
            <a:avLst/>
          </a:prstGeom>
          <a:noFill/>
          <a:ln w="9525">
            <a:noFill/>
          </a:ln>
        </p:spPr>
      </p:pic>
      <p:pic>
        <p:nvPicPr>
          <p:cNvPr id="52264" name="Picture 54" descr="哈"/>
          <p:cNvPicPr>
            <a:picLocks noChangeAspect="1"/>
          </p:cNvPicPr>
          <p:nvPr/>
        </p:nvPicPr>
        <p:blipFill>
          <a:blip r:embed="rId11"/>
          <a:stretch>
            <a:fillRect/>
          </a:stretch>
        </p:blipFill>
        <p:spPr>
          <a:xfrm>
            <a:off x="-2773362" y="3644900"/>
            <a:ext cx="6038850" cy="4527550"/>
          </a:xfrm>
          <a:prstGeom prst="rect">
            <a:avLst/>
          </a:prstGeom>
          <a:noFill/>
          <a:ln w="9525">
            <a:noFill/>
          </a:ln>
        </p:spPr>
      </p:pic>
      <p:grpSp>
        <p:nvGrpSpPr>
          <p:cNvPr id="52265" name="Group 55"/>
          <p:cNvGrpSpPr/>
          <p:nvPr/>
        </p:nvGrpSpPr>
        <p:grpSpPr>
          <a:xfrm>
            <a:off x="0" y="5589588"/>
            <a:ext cx="4211638" cy="935037"/>
            <a:chOff x="0" y="3521"/>
            <a:chExt cx="2653" cy="589"/>
          </a:xfrm>
        </p:grpSpPr>
        <p:grpSp>
          <p:nvGrpSpPr>
            <p:cNvPr id="52295" name="Group 56"/>
            <p:cNvGrpSpPr/>
            <p:nvPr/>
          </p:nvGrpSpPr>
          <p:grpSpPr>
            <a:xfrm>
              <a:off x="0" y="3656"/>
              <a:ext cx="2608" cy="454"/>
              <a:chOff x="0" y="3702"/>
              <a:chExt cx="2608" cy="454"/>
            </a:xfrm>
          </p:grpSpPr>
          <p:sp>
            <p:nvSpPr>
              <p:cNvPr id="52297" name="Rectangle 57"/>
              <p:cNvSpPr/>
              <p:nvPr/>
            </p:nvSpPr>
            <p:spPr>
              <a:xfrm>
                <a:off x="0" y="3702"/>
                <a:ext cx="2608" cy="408"/>
              </a:xfrm>
              <a:prstGeom prst="rect">
                <a:avLst/>
              </a:prstGeom>
              <a:solidFill>
                <a:srgbClr val="AEAC58"/>
              </a:solidFill>
              <a:ln w="9525" cap="flat" cmpd="sng">
                <a:solidFill>
                  <a:schemeClr val="tx1"/>
                </a:solidFill>
                <a:prstDash val="solid"/>
                <a:miter/>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sp>
            <p:nvSpPr>
              <p:cNvPr id="52298" name="Rectangle 58"/>
              <p:cNvSpPr/>
              <p:nvPr/>
            </p:nvSpPr>
            <p:spPr>
              <a:xfrm>
                <a:off x="0" y="3748"/>
                <a:ext cx="2608" cy="408"/>
              </a:xfrm>
              <a:prstGeom prst="rect">
                <a:avLst/>
              </a:prstGeom>
              <a:solidFill>
                <a:srgbClr val="AEAC58"/>
              </a:solidFill>
              <a:ln w="9525" cap="flat" cmpd="sng">
                <a:solidFill>
                  <a:schemeClr val="tx1"/>
                </a:solidFill>
                <a:prstDash val="solid"/>
                <a:miter/>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grpSp>
        <p:sp>
          <p:nvSpPr>
            <p:cNvPr id="52296" name="AutoShape 59"/>
            <p:cNvSpPr/>
            <p:nvPr/>
          </p:nvSpPr>
          <p:spPr>
            <a:xfrm>
              <a:off x="2426" y="3521"/>
              <a:ext cx="227" cy="589"/>
            </a:xfrm>
            <a:prstGeom prst="cube">
              <a:avLst>
                <a:gd name="adj" fmla="val 25000"/>
              </a:avLst>
            </a:prstGeom>
            <a:solidFill>
              <a:srgbClr val="AEAC58"/>
            </a:solidFill>
            <a:ln w="9525" cap="flat" cmpd="sng">
              <a:solidFill>
                <a:schemeClr val="tx1"/>
              </a:solidFill>
              <a:prstDash val="solid"/>
              <a:miter/>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grpSp>
      <p:pic>
        <p:nvPicPr>
          <p:cNvPr id="52266" name="Picture 60" descr="D009s"/>
          <p:cNvPicPr>
            <a:picLocks noChangeAspect="1"/>
          </p:cNvPicPr>
          <p:nvPr/>
        </p:nvPicPr>
        <p:blipFill>
          <a:blip r:embed="rId12">
            <a:clrChange>
              <a:clrFrom>
                <a:srgbClr val="FFFFFF"/>
              </a:clrFrom>
              <a:clrTo>
                <a:srgbClr val="FFFFFF">
                  <a:alpha val="0"/>
                </a:srgbClr>
              </a:clrTo>
            </a:clrChange>
          </a:blip>
          <a:stretch>
            <a:fillRect/>
          </a:stretch>
        </p:blipFill>
        <p:spPr>
          <a:xfrm>
            <a:off x="7789863" y="3357563"/>
            <a:ext cx="742950" cy="863600"/>
          </a:xfrm>
          <a:prstGeom prst="rect">
            <a:avLst/>
          </a:prstGeom>
          <a:noFill/>
          <a:ln w="9525">
            <a:noFill/>
          </a:ln>
        </p:spPr>
      </p:pic>
      <p:pic>
        <p:nvPicPr>
          <p:cNvPr id="52267" name="Picture 61" descr="D009s"/>
          <p:cNvPicPr>
            <a:picLocks noChangeAspect="1"/>
          </p:cNvPicPr>
          <p:nvPr/>
        </p:nvPicPr>
        <p:blipFill>
          <a:blip r:embed="rId12">
            <a:clrChange>
              <a:clrFrom>
                <a:srgbClr val="FFFFFF"/>
              </a:clrFrom>
              <a:clrTo>
                <a:srgbClr val="FFFFFF">
                  <a:alpha val="0"/>
                </a:srgbClr>
              </a:clrTo>
            </a:clrChange>
          </a:blip>
          <a:stretch>
            <a:fillRect/>
          </a:stretch>
        </p:blipFill>
        <p:spPr>
          <a:xfrm>
            <a:off x="7812088" y="3573463"/>
            <a:ext cx="742950" cy="863600"/>
          </a:xfrm>
          <a:prstGeom prst="rect">
            <a:avLst/>
          </a:prstGeom>
          <a:noFill/>
          <a:ln w="9525">
            <a:noFill/>
          </a:ln>
        </p:spPr>
      </p:pic>
      <p:pic>
        <p:nvPicPr>
          <p:cNvPr id="52268" name="Picture 62" descr="D009s"/>
          <p:cNvPicPr>
            <a:picLocks noChangeAspect="1"/>
          </p:cNvPicPr>
          <p:nvPr/>
        </p:nvPicPr>
        <p:blipFill>
          <a:blip r:embed="rId12">
            <a:clrChange>
              <a:clrFrom>
                <a:srgbClr val="FFFFFF"/>
              </a:clrFrom>
              <a:clrTo>
                <a:srgbClr val="FFFFFF">
                  <a:alpha val="0"/>
                </a:srgbClr>
              </a:clrTo>
            </a:clrChange>
          </a:blip>
          <a:stretch>
            <a:fillRect/>
          </a:stretch>
        </p:blipFill>
        <p:spPr>
          <a:xfrm>
            <a:off x="8005763" y="3573463"/>
            <a:ext cx="742950" cy="863600"/>
          </a:xfrm>
          <a:prstGeom prst="rect">
            <a:avLst/>
          </a:prstGeom>
          <a:noFill/>
          <a:ln w="9525">
            <a:noFill/>
          </a:ln>
        </p:spPr>
      </p:pic>
      <p:pic>
        <p:nvPicPr>
          <p:cNvPr id="52269" name="Picture 63" descr="D009s"/>
          <p:cNvPicPr>
            <a:picLocks noChangeAspect="1"/>
          </p:cNvPicPr>
          <p:nvPr/>
        </p:nvPicPr>
        <p:blipFill>
          <a:blip r:embed="rId12">
            <a:clrChange>
              <a:clrFrom>
                <a:srgbClr val="FFFFFF"/>
              </a:clrFrom>
              <a:clrTo>
                <a:srgbClr val="FFFFFF">
                  <a:alpha val="0"/>
                </a:srgbClr>
              </a:clrTo>
            </a:clrChange>
          </a:blip>
          <a:stretch>
            <a:fillRect/>
          </a:stretch>
        </p:blipFill>
        <p:spPr>
          <a:xfrm>
            <a:off x="8005763" y="3933825"/>
            <a:ext cx="742950" cy="863600"/>
          </a:xfrm>
          <a:prstGeom prst="rect">
            <a:avLst/>
          </a:prstGeom>
          <a:noFill/>
          <a:ln w="9525">
            <a:noFill/>
          </a:ln>
        </p:spPr>
      </p:pic>
      <p:pic>
        <p:nvPicPr>
          <p:cNvPr id="52270" name="Picture 64" descr="D009s"/>
          <p:cNvPicPr>
            <a:picLocks noChangeAspect="1"/>
          </p:cNvPicPr>
          <p:nvPr/>
        </p:nvPicPr>
        <p:blipFill>
          <a:blip r:embed="rId12">
            <a:clrChange>
              <a:clrFrom>
                <a:srgbClr val="FFFFFF"/>
              </a:clrFrom>
              <a:clrTo>
                <a:srgbClr val="FFFFFF">
                  <a:alpha val="0"/>
                </a:srgbClr>
              </a:clrTo>
            </a:clrChange>
          </a:blip>
          <a:stretch>
            <a:fillRect/>
          </a:stretch>
        </p:blipFill>
        <p:spPr>
          <a:xfrm>
            <a:off x="7667625" y="3933825"/>
            <a:ext cx="742950" cy="863600"/>
          </a:xfrm>
          <a:prstGeom prst="rect">
            <a:avLst/>
          </a:prstGeom>
          <a:noFill/>
          <a:ln w="9525">
            <a:noFill/>
          </a:ln>
        </p:spPr>
      </p:pic>
      <p:pic>
        <p:nvPicPr>
          <p:cNvPr id="52271" name="Picture 65" descr="D009s"/>
          <p:cNvPicPr>
            <a:picLocks noChangeAspect="1"/>
          </p:cNvPicPr>
          <p:nvPr/>
        </p:nvPicPr>
        <p:blipFill>
          <a:blip r:embed="rId12">
            <a:clrChange>
              <a:clrFrom>
                <a:srgbClr val="FFFFFF"/>
              </a:clrFrom>
              <a:clrTo>
                <a:srgbClr val="FFFFFF">
                  <a:alpha val="0"/>
                </a:srgbClr>
              </a:clrTo>
            </a:clrChange>
          </a:blip>
          <a:stretch>
            <a:fillRect/>
          </a:stretch>
        </p:blipFill>
        <p:spPr>
          <a:xfrm>
            <a:off x="7885113" y="4005263"/>
            <a:ext cx="742950" cy="863600"/>
          </a:xfrm>
          <a:prstGeom prst="rect">
            <a:avLst/>
          </a:prstGeom>
          <a:noFill/>
          <a:ln w="9525">
            <a:noFill/>
          </a:ln>
        </p:spPr>
      </p:pic>
      <p:pic>
        <p:nvPicPr>
          <p:cNvPr id="52272" name="Picture 66" descr="D009s"/>
          <p:cNvPicPr>
            <a:picLocks noChangeAspect="1"/>
          </p:cNvPicPr>
          <p:nvPr/>
        </p:nvPicPr>
        <p:blipFill>
          <a:blip r:embed="rId12">
            <a:clrChange>
              <a:clrFrom>
                <a:srgbClr val="FFFFFF"/>
              </a:clrFrom>
              <a:clrTo>
                <a:srgbClr val="FFFFFF">
                  <a:alpha val="0"/>
                </a:srgbClr>
              </a:clrTo>
            </a:clrChange>
          </a:blip>
          <a:stretch>
            <a:fillRect/>
          </a:stretch>
        </p:blipFill>
        <p:spPr>
          <a:xfrm>
            <a:off x="8150225" y="4292600"/>
            <a:ext cx="742950" cy="863600"/>
          </a:xfrm>
          <a:prstGeom prst="rect">
            <a:avLst/>
          </a:prstGeom>
          <a:noFill/>
          <a:ln w="9525">
            <a:noFill/>
          </a:ln>
        </p:spPr>
      </p:pic>
      <p:pic>
        <p:nvPicPr>
          <p:cNvPr id="52273" name="Picture 67" descr="D009s"/>
          <p:cNvPicPr>
            <a:picLocks noChangeAspect="1"/>
          </p:cNvPicPr>
          <p:nvPr/>
        </p:nvPicPr>
        <p:blipFill>
          <a:blip r:embed="rId12">
            <a:clrChange>
              <a:clrFrom>
                <a:srgbClr val="FFFFFF"/>
              </a:clrFrom>
              <a:clrTo>
                <a:srgbClr val="FFFFFF">
                  <a:alpha val="0"/>
                </a:srgbClr>
              </a:clrTo>
            </a:clrChange>
          </a:blip>
          <a:stretch>
            <a:fillRect/>
          </a:stretch>
        </p:blipFill>
        <p:spPr>
          <a:xfrm>
            <a:off x="7885113" y="4365625"/>
            <a:ext cx="742950" cy="863600"/>
          </a:xfrm>
          <a:prstGeom prst="rect">
            <a:avLst/>
          </a:prstGeom>
          <a:noFill/>
          <a:ln w="9525">
            <a:noFill/>
          </a:ln>
        </p:spPr>
      </p:pic>
      <p:pic>
        <p:nvPicPr>
          <p:cNvPr id="52274" name="Picture 68" descr="i"/>
          <p:cNvPicPr>
            <a:picLocks noChangeAspect="1"/>
          </p:cNvPicPr>
          <p:nvPr/>
        </p:nvPicPr>
        <p:blipFill>
          <a:blip r:embed="rId3"/>
          <a:stretch>
            <a:fillRect/>
          </a:stretch>
        </p:blipFill>
        <p:spPr>
          <a:xfrm>
            <a:off x="7019925" y="4330700"/>
            <a:ext cx="3600450" cy="2698750"/>
          </a:xfrm>
          <a:prstGeom prst="rect">
            <a:avLst/>
          </a:prstGeom>
          <a:noFill/>
          <a:ln w="9525">
            <a:noFill/>
          </a:ln>
        </p:spPr>
      </p:pic>
      <p:grpSp>
        <p:nvGrpSpPr>
          <p:cNvPr id="52275" name="Group 69"/>
          <p:cNvGrpSpPr/>
          <p:nvPr/>
        </p:nvGrpSpPr>
        <p:grpSpPr>
          <a:xfrm flipH="1">
            <a:off x="5003800" y="5589588"/>
            <a:ext cx="4211638" cy="935037"/>
            <a:chOff x="0" y="3521"/>
            <a:chExt cx="2653" cy="589"/>
          </a:xfrm>
        </p:grpSpPr>
        <p:grpSp>
          <p:nvGrpSpPr>
            <p:cNvPr id="52291" name="Group 70"/>
            <p:cNvGrpSpPr/>
            <p:nvPr/>
          </p:nvGrpSpPr>
          <p:grpSpPr>
            <a:xfrm>
              <a:off x="0" y="3656"/>
              <a:ext cx="2608" cy="454"/>
              <a:chOff x="0" y="3702"/>
              <a:chExt cx="2608" cy="454"/>
            </a:xfrm>
          </p:grpSpPr>
          <p:sp>
            <p:nvSpPr>
              <p:cNvPr id="52293" name="Rectangle 71"/>
              <p:cNvSpPr/>
              <p:nvPr/>
            </p:nvSpPr>
            <p:spPr>
              <a:xfrm>
                <a:off x="0" y="3702"/>
                <a:ext cx="2608" cy="408"/>
              </a:xfrm>
              <a:prstGeom prst="rect">
                <a:avLst/>
              </a:prstGeom>
              <a:solidFill>
                <a:srgbClr val="AEAC58"/>
              </a:solidFill>
              <a:ln w="9525" cap="flat" cmpd="sng">
                <a:solidFill>
                  <a:schemeClr val="tx1"/>
                </a:solidFill>
                <a:prstDash val="solid"/>
                <a:miter/>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sp>
            <p:nvSpPr>
              <p:cNvPr id="52294" name="Rectangle 72"/>
              <p:cNvSpPr/>
              <p:nvPr/>
            </p:nvSpPr>
            <p:spPr>
              <a:xfrm>
                <a:off x="0" y="3748"/>
                <a:ext cx="2608" cy="408"/>
              </a:xfrm>
              <a:prstGeom prst="rect">
                <a:avLst/>
              </a:prstGeom>
              <a:solidFill>
                <a:srgbClr val="AEAC58"/>
              </a:solidFill>
              <a:ln w="9525" cap="flat" cmpd="sng">
                <a:solidFill>
                  <a:schemeClr val="tx1"/>
                </a:solidFill>
                <a:prstDash val="solid"/>
                <a:miter/>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grpSp>
        <p:sp>
          <p:nvSpPr>
            <p:cNvPr id="52292" name="AutoShape 73"/>
            <p:cNvSpPr/>
            <p:nvPr/>
          </p:nvSpPr>
          <p:spPr>
            <a:xfrm>
              <a:off x="2426" y="3521"/>
              <a:ext cx="227" cy="589"/>
            </a:xfrm>
            <a:prstGeom prst="cube">
              <a:avLst>
                <a:gd name="adj" fmla="val 25000"/>
              </a:avLst>
            </a:prstGeom>
            <a:solidFill>
              <a:srgbClr val="AEAC58"/>
            </a:solidFill>
            <a:ln w="9525" cap="flat" cmpd="sng">
              <a:solidFill>
                <a:schemeClr val="tx1"/>
              </a:solidFill>
              <a:prstDash val="solid"/>
              <a:miter/>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grpSp>
      <p:grpSp>
        <p:nvGrpSpPr>
          <p:cNvPr id="52276" name="Group 74"/>
          <p:cNvGrpSpPr/>
          <p:nvPr/>
        </p:nvGrpSpPr>
        <p:grpSpPr>
          <a:xfrm>
            <a:off x="8361363" y="1412875"/>
            <a:ext cx="782637" cy="750888"/>
            <a:chOff x="5063" y="644"/>
            <a:chExt cx="493" cy="473"/>
          </a:xfrm>
        </p:grpSpPr>
        <p:sp>
          <p:nvSpPr>
            <p:cNvPr id="52289" name="Oval 75"/>
            <p:cNvSpPr/>
            <p:nvPr/>
          </p:nvSpPr>
          <p:spPr>
            <a:xfrm>
              <a:off x="5063" y="644"/>
              <a:ext cx="493" cy="473"/>
            </a:xfrm>
            <a:prstGeom prst="ellipse">
              <a:avLst/>
            </a:prstGeom>
            <a:solidFill>
              <a:srgbClr val="FF964F"/>
            </a:solidFill>
            <a:ln w="9525">
              <a:noFill/>
            </a:ln>
          </p:spPr>
          <p:txBody>
            <a:bodyPr wrap="none" lIns="90000" tIns="46800" rIns="90000" bIns="46800" anchor="ctr" anchorCtr="0"/>
            <a:lstStyle/>
            <a:p>
              <a:r>
                <a:rPr lang="en-US" altLang="zh-CN" dirty="0">
                  <a:latin typeface="Arial" panose="020B0604020202020204" pitchFamily="34" charset="0"/>
                </a:rPr>
                <a:t> </a:t>
              </a:r>
            </a:p>
          </p:txBody>
        </p:sp>
        <p:sp>
          <p:nvSpPr>
            <p:cNvPr id="52290" name="Oval 76"/>
            <p:cNvSpPr/>
            <p:nvPr/>
          </p:nvSpPr>
          <p:spPr>
            <a:xfrm>
              <a:off x="5126" y="702"/>
              <a:ext cx="385" cy="369"/>
            </a:xfrm>
            <a:prstGeom prst="ellipse">
              <a:avLst/>
            </a:prstGeom>
            <a:solidFill>
              <a:srgbClr val="FF3300"/>
            </a:solidFill>
            <a:ln w="9525">
              <a:noFill/>
            </a:ln>
          </p:spPr>
          <p:txBody>
            <a:bodyPr wrap="none" lIns="90000" tIns="46800" rIns="90000" bIns="46800" anchor="ctr" anchorCtr="0"/>
            <a:lstStyle/>
            <a:p>
              <a:endParaRPr lang="zh-CN" altLang="en-US" dirty="0">
                <a:latin typeface="Arial" panose="020B0604020202020204" pitchFamily="34" charset="0"/>
              </a:endParaRPr>
            </a:p>
          </p:txBody>
        </p:sp>
      </p:grpSp>
      <p:sp>
        <p:nvSpPr>
          <p:cNvPr id="52277" name="Text Box 77"/>
          <p:cNvSpPr txBox="1"/>
          <p:nvPr/>
        </p:nvSpPr>
        <p:spPr>
          <a:xfrm>
            <a:off x="668338" y="5870575"/>
            <a:ext cx="2771775" cy="641350"/>
          </a:xfrm>
          <a:prstGeom prst="rect">
            <a:avLst/>
          </a:prstGeom>
          <a:noFill/>
          <a:ln w="9525">
            <a:noFill/>
          </a:ln>
        </p:spPr>
        <p:txBody>
          <a:bodyPr wrap="none" lIns="90000" tIns="46800" rIns="90000" bIns="46800">
            <a:spAutoFit/>
          </a:bodyPr>
          <a:lstStyle/>
          <a:p>
            <a:r>
              <a:rPr lang="zh-CN" altLang="en-US" dirty="0">
                <a:solidFill>
                  <a:schemeClr val="bg1"/>
                </a:solidFill>
                <a:latin typeface="Arial" panose="020B0604020202020204" pitchFamily="34" charset="0"/>
                <a:ea typeface="华文新魏" panose="02010800040101010101" pitchFamily="2" charset="-122"/>
              </a:rPr>
              <a:t>好  好  学  习</a:t>
            </a:r>
          </a:p>
        </p:txBody>
      </p:sp>
      <p:sp>
        <p:nvSpPr>
          <p:cNvPr id="52278" name="Text Box 78"/>
          <p:cNvSpPr txBox="1"/>
          <p:nvPr/>
        </p:nvSpPr>
        <p:spPr>
          <a:xfrm>
            <a:off x="5795963" y="5876925"/>
            <a:ext cx="2771775" cy="641350"/>
          </a:xfrm>
          <a:prstGeom prst="rect">
            <a:avLst/>
          </a:prstGeom>
          <a:noFill/>
          <a:ln w="9525">
            <a:noFill/>
          </a:ln>
        </p:spPr>
        <p:txBody>
          <a:bodyPr wrap="none" lIns="90000" tIns="46800" rIns="90000" bIns="46800">
            <a:spAutoFit/>
          </a:bodyPr>
          <a:lstStyle/>
          <a:p>
            <a:r>
              <a:rPr lang="zh-CN" altLang="en-US" dirty="0">
                <a:solidFill>
                  <a:schemeClr val="bg1"/>
                </a:solidFill>
                <a:latin typeface="Arial" panose="020B0604020202020204" pitchFamily="34" charset="0"/>
                <a:ea typeface="华文新魏" panose="02010800040101010101" pitchFamily="2" charset="-122"/>
              </a:rPr>
              <a:t>天  天  向  上</a:t>
            </a:r>
          </a:p>
        </p:txBody>
      </p:sp>
      <p:sp>
        <p:nvSpPr>
          <p:cNvPr id="664655" name="Freeform 79"/>
          <p:cNvSpPr/>
          <p:nvPr/>
        </p:nvSpPr>
        <p:spPr>
          <a:xfrm>
            <a:off x="2484438" y="2636838"/>
            <a:ext cx="4175125" cy="2016125"/>
          </a:xfrm>
          <a:custGeom>
            <a:avLst/>
            <a:gdLst/>
            <a:ahLst/>
            <a:cxnLst>
              <a:cxn ang="0">
                <a:pos x="0" y="2016125"/>
              </a:cxn>
              <a:cxn ang="0">
                <a:pos x="4175125" y="2016125"/>
              </a:cxn>
              <a:cxn ang="0">
                <a:pos x="3887788" y="0"/>
              </a:cxn>
              <a:cxn ang="0">
                <a:pos x="215900" y="0"/>
              </a:cxn>
              <a:cxn ang="0">
                <a:pos x="0" y="2016125"/>
              </a:cxn>
            </a:cxnLst>
            <a:rect l="0" t="0" r="0" b="0"/>
            <a:pathLst>
              <a:path w="2630" h="1270">
                <a:moveTo>
                  <a:pt x="0" y="1270"/>
                </a:moveTo>
                <a:lnTo>
                  <a:pt x="2630" y="1270"/>
                </a:lnTo>
                <a:lnTo>
                  <a:pt x="2449" y="0"/>
                </a:lnTo>
                <a:lnTo>
                  <a:pt x="136" y="0"/>
                </a:lnTo>
                <a:lnTo>
                  <a:pt x="0" y="1270"/>
                </a:lnTo>
                <a:close/>
              </a:path>
            </a:pathLst>
          </a:custGeom>
          <a:solidFill>
            <a:srgbClr val="0A9A0A">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664656" name="Text Box 80"/>
          <p:cNvSpPr txBox="1"/>
          <p:nvPr/>
        </p:nvSpPr>
        <p:spPr>
          <a:xfrm>
            <a:off x="3851275" y="4005263"/>
            <a:ext cx="1401763" cy="641350"/>
          </a:xfrm>
          <a:prstGeom prst="rect">
            <a:avLst/>
          </a:prstGeom>
          <a:solidFill>
            <a:schemeClr val="bg1"/>
          </a:solidFill>
          <a:ln w="9525">
            <a:noFill/>
          </a:ln>
        </p:spPr>
        <p:txBody>
          <a:bodyPr wrap="none" lIns="90000" tIns="46800" rIns="90000" bIns="46800">
            <a:spAutoFit/>
          </a:bodyPr>
          <a:lstStyle/>
          <a:p>
            <a:r>
              <a:rPr lang="en-US" altLang="zh-CN" dirty="0">
                <a:latin typeface="Arial" panose="020B0604020202020204" pitchFamily="34" charset="0"/>
              </a:rPr>
              <a:t>110</a:t>
            </a:r>
            <a:r>
              <a:rPr lang="zh-CN" altLang="en-US" dirty="0">
                <a:latin typeface="Arial" panose="020B0604020202020204" pitchFamily="34" charset="0"/>
              </a:rPr>
              <a:t>米</a:t>
            </a:r>
          </a:p>
        </p:txBody>
      </p:sp>
      <p:sp>
        <p:nvSpPr>
          <p:cNvPr id="664657" name="Text Box 81"/>
          <p:cNvSpPr txBox="1"/>
          <p:nvPr/>
        </p:nvSpPr>
        <p:spPr>
          <a:xfrm>
            <a:off x="5795963" y="3068638"/>
            <a:ext cx="1147762" cy="641350"/>
          </a:xfrm>
          <a:prstGeom prst="rect">
            <a:avLst/>
          </a:prstGeom>
          <a:solidFill>
            <a:schemeClr val="bg1"/>
          </a:solidFill>
          <a:ln w="9525">
            <a:noFill/>
          </a:ln>
        </p:spPr>
        <p:txBody>
          <a:bodyPr lIns="90000" tIns="46800" rIns="90000" bIns="46800">
            <a:spAutoFit/>
          </a:bodyPr>
          <a:lstStyle/>
          <a:p>
            <a:r>
              <a:rPr lang="en-US" altLang="zh-CN" dirty="0">
                <a:latin typeface="Arial" panose="020B0604020202020204" pitchFamily="34" charset="0"/>
              </a:rPr>
              <a:t>90</a:t>
            </a:r>
            <a:r>
              <a:rPr lang="zh-CN" altLang="en-US" dirty="0">
                <a:latin typeface="Arial" panose="020B0604020202020204" pitchFamily="34" charset="0"/>
              </a:rPr>
              <a:t>米</a:t>
            </a:r>
          </a:p>
        </p:txBody>
      </p:sp>
      <p:sp>
        <p:nvSpPr>
          <p:cNvPr id="664658" name="AutoShape 82"/>
          <p:cNvSpPr/>
          <p:nvPr/>
        </p:nvSpPr>
        <p:spPr>
          <a:xfrm>
            <a:off x="539750" y="765175"/>
            <a:ext cx="4105275" cy="3024188"/>
          </a:xfrm>
          <a:prstGeom prst="foldedCorner">
            <a:avLst>
              <a:gd name="adj" fmla="val 12500"/>
            </a:avLst>
          </a:prstGeom>
          <a:solidFill>
            <a:schemeClr val="bg1"/>
          </a:solidFill>
          <a:ln w="9525" cap="flat" cmpd="sng">
            <a:solidFill>
              <a:schemeClr val="tx1"/>
            </a:solidFill>
            <a:prstDash val="solid"/>
            <a:headEnd type="none" w="med" len="med"/>
            <a:tailEnd type="none" w="med" len="med"/>
          </a:ln>
          <a:effectLst>
            <a:outerShdw dist="107763" dir="18900000" algn="ctr" rotWithShape="0">
              <a:schemeClr val="bg2">
                <a:alpha val="50000"/>
              </a:schemeClr>
            </a:outerShdw>
          </a:effectLst>
        </p:spPr>
        <p:txBody>
          <a:bodyPr wrap="none" lIns="90000" tIns="46800" rIns="90000" bIns="46800" anchor="ctr" anchorCtr="0"/>
          <a:lstStyle/>
          <a:p>
            <a:endParaRPr lang="zh-CN" altLang="en-US" dirty="0">
              <a:latin typeface="Arial" panose="020B0604020202020204" pitchFamily="34" charset="0"/>
            </a:endParaRPr>
          </a:p>
        </p:txBody>
      </p:sp>
      <p:grpSp>
        <p:nvGrpSpPr>
          <p:cNvPr id="664659" name="Group 83"/>
          <p:cNvGrpSpPr/>
          <p:nvPr/>
        </p:nvGrpSpPr>
        <p:grpSpPr>
          <a:xfrm>
            <a:off x="468313" y="1336675"/>
            <a:ext cx="4608512" cy="1371600"/>
            <a:chOff x="657" y="-879"/>
            <a:chExt cx="2903" cy="864"/>
          </a:xfrm>
        </p:grpSpPr>
        <p:grpSp>
          <p:nvGrpSpPr>
            <p:cNvPr id="52284" name="Group 84"/>
            <p:cNvGrpSpPr/>
            <p:nvPr/>
          </p:nvGrpSpPr>
          <p:grpSpPr>
            <a:xfrm>
              <a:off x="1019" y="-652"/>
              <a:ext cx="682" cy="637"/>
              <a:chOff x="2753" y="-335"/>
              <a:chExt cx="664" cy="637"/>
            </a:xfrm>
          </p:grpSpPr>
          <p:sp>
            <p:nvSpPr>
              <p:cNvPr id="52286" name="Text Box 85"/>
              <p:cNvSpPr txBox="1"/>
              <p:nvPr/>
            </p:nvSpPr>
            <p:spPr>
              <a:xfrm>
                <a:off x="2753" y="-63"/>
                <a:ext cx="664" cy="365"/>
              </a:xfrm>
              <a:prstGeom prst="rect">
                <a:avLst/>
              </a:prstGeom>
              <a:noFill/>
              <a:ln w="9525">
                <a:noFill/>
              </a:ln>
            </p:spPr>
            <p:txBody>
              <a:bodyPr wrap="none" lIns="90000" tIns="46800" rIns="90000" bIns="46800">
                <a:spAutoFit/>
              </a:bodyPr>
              <a:lstStyle/>
              <a:p>
                <a:r>
                  <a:rPr lang="en-US" altLang="zh-CN" sz="3200" dirty="0">
                    <a:solidFill>
                      <a:srgbClr val="993300"/>
                    </a:solidFill>
                    <a:latin typeface="Arial" panose="020B0604020202020204" pitchFamily="34" charset="0"/>
                  </a:rPr>
                  <a:t>1000</a:t>
                </a:r>
              </a:p>
            </p:txBody>
          </p:sp>
          <p:sp>
            <p:nvSpPr>
              <p:cNvPr id="52287" name="Text Box 86"/>
              <p:cNvSpPr txBox="1"/>
              <p:nvPr/>
            </p:nvSpPr>
            <p:spPr>
              <a:xfrm>
                <a:off x="2959" y="-335"/>
                <a:ext cx="250" cy="365"/>
              </a:xfrm>
              <a:prstGeom prst="rect">
                <a:avLst/>
              </a:prstGeom>
              <a:noFill/>
              <a:ln w="9525">
                <a:noFill/>
              </a:ln>
            </p:spPr>
            <p:txBody>
              <a:bodyPr wrap="none" lIns="90000" tIns="46800" rIns="90000" bIns="46800">
                <a:spAutoFit/>
              </a:bodyPr>
              <a:lstStyle/>
              <a:p>
                <a:r>
                  <a:rPr lang="en-US" altLang="zh-CN" sz="3200" dirty="0">
                    <a:solidFill>
                      <a:srgbClr val="993300"/>
                    </a:solidFill>
                    <a:latin typeface="Arial" panose="020B0604020202020204" pitchFamily="34" charset="0"/>
                  </a:rPr>
                  <a:t>1</a:t>
                </a:r>
              </a:p>
            </p:txBody>
          </p:sp>
          <p:sp>
            <p:nvSpPr>
              <p:cNvPr id="52288" name="Line 87"/>
              <p:cNvSpPr/>
              <p:nvPr/>
            </p:nvSpPr>
            <p:spPr>
              <a:xfrm flipV="1">
                <a:off x="2797" y="-17"/>
                <a:ext cx="582" cy="10"/>
              </a:xfrm>
              <a:prstGeom prst="line">
                <a:avLst/>
              </a:prstGeom>
              <a:ln w="38100" cap="flat" cmpd="sng">
                <a:solidFill>
                  <a:srgbClr val="993300"/>
                </a:solidFill>
                <a:prstDash val="solid"/>
                <a:headEnd type="none" w="med" len="med"/>
                <a:tailEnd type="none" w="med" len="med"/>
              </a:ln>
            </p:spPr>
            <p:txBody>
              <a:bodyPr/>
              <a:lstStyle/>
              <a:p>
                <a:endParaRPr lang="zh-CN" altLang="en-US"/>
              </a:p>
            </p:txBody>
          </p:sp>
        </p:grpSp>
        <p:sp>
          <p:nvSpPr>
            <p:cNvPr id="52285" name="Text Box 88"/>
            <p:cNvSpPr txBox="1"/>
            <p:nvPr/>
          </p:nvSpPr>
          <p:spPr>
            <a:xfrm>
              <a:off x="657" y="-879"/>
              <a:ext cx="2903" cy="750"/>
            </a:xfrm>
            <a:prstGeom prst="rect">
              <a:avLst/>
            </a:prstGeom>
            <a:noFill/>
            <a:ln w="9525">
              <a:noFill/>
            </a:ln>
          </p:spPr>
          <p:txBody>
            <a:bodyPr lIns="90000" tIns="46800" rIns="90000" bIns="46800">
              <a:spAutoFit/>
            </a:bodyPr>
            <a:lstStyle/>
            <a:p>
              <a:r>
                <a:rPr lang="zh-CN" altLang="en-US" dirty="0">
                  <a:solidFill>
                    <a:srgbClr val="993300"/>
                  </a:solidFill>
                  <a:latin typeface="Arial" panose="020B0604020202020204" pitchFamily="34" charset="0"/>
                </a:rPr>
                <a:t>把它画在比例尺</a:t>
              </a:r>
            </a:p>
            <a:p>
              <a:r>
                <a:rPr lang="zh-CN" altLang="en-US" dirty="0">
                  <a:solidFill>
                    <a:srgbClr val="993300"/>
                  </a:solidFill>
                  <a:latin typeface="Arial" panose="020B0604020202020204" pitchFamily="34" charset="0"/>
                </a:rPr>
                <a:t>是        的图纸上吧。</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64656"/>
                                        </p:tgtEl>
                                        <p:attrNameLst>
                                          <p:attrName>style.visibility</p:attrName>
                                        </p:attrNameLst>
                                      </p:cBhvr>
                                      <p:to>
                                        <p:strVal val="visible"/>
                                      </p:to>
                                    </p:set>
                                    <p:animEffect transition="in" filter="slide(fromBottom)">
                                      <p:cBhvr>
                                        <p:cTn id="7" dur="500"/>
                                        <p:tgtEl>
                                          <p:spTgt spid="66465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64657"/>
                                        </p:tgtEl>
                                        <p:attrNameLst>
                                          <p:attrName>style.visibility</p:attrName>
                                        </p:attrNameLst>
                                      </p:cBhvr>
                                      <p:to>
                                        <p:strVal val="visible"/>
                                      </p:to>
                                    </p:set>
                                    <p:animEffect transition="in" filter="slide(fromBottom)">
                                      <p:cBhvr>
                                        <p:cTn id="11" dur="500"/>
                                        <p:tgtEl>
                                          <p:spTgt spid="664657"/>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664658"/>
                                        </p:tgtEl>
                                        <p:attrNameLst>
                                          <p:attrName>style.visibility</p:attrName>
                                        </p:attrNameLst>
                                      </p:cBhvr>
                                      <p:to>
                                        <p:strVal val="visible"/>
                                      </p:to>
                                    </p:set>
                                    <p:anim calcmode="lin" valueType="num">
                                      <p:cBhvr>
                                        <p:cTn id="16" dur="1000" fill="hold"/>
                                        <p:tgtEl>
                                          <p:spTgt spid="664658"/>
                                        </p:tgtEl>
                                        <p:attrNameLst>
                                          <p:attrName>ppt_w</p:attrName>
                                        </p:attrNameLst>
                                      </p:cBhvr>
                                      <p:tavLst>
                                        <p:tav tm="0">
                                          <p:val>
                                            <p:fltVal val="0"/>
                                          </p:val>
                                        </p:tav>
                                        <p:tav tm="100000">
                                          <p:val>
                                            <p:strVal val="#ppt_w"/>
                                          </p:val>
                                        </p:tav>
                                      </p:tavLst>
                                    </p:anim>
                                    <p:anim calcmode="lin" valueType="num">
                                      <p:cBhvr>
                                        <p:cTn id="17" dur="1000" fill="hold"/>
                                        <p:tgtEl>
                                          <p:spTgt spid="664658"/>
                                        </p:tgtEl>
                                        <p:attrNameLst>
                                          <p:attrName>ppt_h</p:attrName>
                                        </p:attrNameLst>
                                      </p:cBhvr>
                                      <p:tavLst>
                                        <p:tav tm="0">
                                          <p:val>
                                            <p:fltVal val="0"/>
                                          </p:val>
                                        </p:tav>
                                        <p:tav tm="100000">
                                          <p:val>
                                            <p:strVal val="#ppt_h"/>
                                          </p:val>
                                        </p:tav>
                                      </p:tavLst>
                                    </p:anim>
                                    <p:anim calcmode="lin" valueType="num">
                                      <p:cBhvr>
                                        <p:cTn id="18" dur="1000" fill="hold"/>
                                        <p:tgtEl>
                                          <p:spTgt spid="664658"/>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646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64659"/>
                                        </p:tgtEl>
                                        <p:attrNameLst>
                                          <p:attrName>style.visibility</p:attrName>
                                        </p:attrNameLst>
                                      </p:cBhvr>
                                      <p:to>
                                        <p:strVal val="visible"/>
                                      </p:to>
                                    </p:set>
                                    <p:animEffect transition="in" filter="wipe(up)">
                                      <p:cBhvr>
                                        <p:cTn id="24" dur="3000"/>
                                        <p:tgtEl>
                                          <p:spTgt spid="66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656" grpId="0" animBg="1"/>
      <p:bldP spid="664657" grpId="0" animBg="1"/>
      <p:bldP spid="66465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p:nvPr/>
        </p:nvSpPr>
        <p:spPr>
          <a:xfrm>
            <a:off x="755650" y="765175"/>
            <a:ext cx="8007350" cy="762000"/>
          </a:xfrm>
          <a:prstGeom prst="rect">
            <a:avLst/>
          </a:prstGeom>
          <a:noFill/>
          <a:ln w="9525">
            <a:noFill/>
          </a:ln>
        </p:spPr>
        <p:txBody>
          <a:bodyPr wrap="none">
            <a:spAutoFit/>
          </a:bodyPr>
          <a:lstStyle/>
          <a:p>
            <a:pPr>
              <a:spcBef>
                <a:spcPct val="20000"/>
              </a:spcBef>
            </a:pPr>
            <a:r>
              <a:rPr lang="zh-CN" altLang="en-US" sz="4400" b="0" dirty="0">
                <a:solidFill>
                  <a:srgbClr val="0000FF"/>
                </a:solidFill>
                <a:latin typeface="Times New Roman" panose="02020603050405020304" charset="0"/>
                <a:ea typeface="宋体" panose="02010600030101010101" pitchFamily="2" charset="-122"/>
              </a:rPr>
              <a:t>说出下面比例尺所表示的意思：</a:t>
            </a:r>
          </a:p>
        </p:txBody>
      </p:sp>
      <p:sp>
        <p:nvSpPr>
          <p:cNvPr id="53251" name="Text Box 5"/>
          <p:cNvSpPr txBox="1"/>
          <p:nvPr/>
        </p:nvSpPr>
        <p:spPr>
          <a:xfrm>
            <a:off x="1311275" y="1989138"/>
            <a:ext cx="184150" cy="457200"/>
          </a:xfrm>
          <a:prstGeom prst="rect">
            <a:avLst/>
          </a:prstGeom>
          <a:noFill/>
          <a:ln w="9525">
            <a:noFill/>
          </a:ln>
        </p:spPr>
        <p:txBody>
          <a:bodyPr wrap="none">
            <a:spAutoFit/>
          </a:bodyPr>
          <a:lstStyle/>
          <a:p>
            <a:pPr>
              <a:spcBef>
                <a:spcPct val="20000"/>
              </a:spcBef>
            </a:pPr>
            <a:endParaRPr lang="zh-CN" altLang="zh-CN" sz="2400" b="0" dirty="0">
              <a:latin typeface="Times New Roman" panose="02020603050405020304" charset="0"/>
              <a:ea typeface="宋体" panose="02010600030101010101" pitchFamily="2" charset="-122"/>
            </a:endParaRPr>
          </a:p>
        </p:txBody>
      </p:sp>
      <p:grpSp>
        <p:nvGrpSpPr>
          <p:cNvPr id="53252" name="Group 13"/>
          <p:cNvGrpSpPr/>
          <p:nvPr/>
        </p:nvGrpSpPr>
        <p:grpSpPr>
          <a:xfrm>
            <a:off x="2051050" y="2708275"/>
            <a:ext cx="792163" cy="73025"/>
            <a:chOff x="657" y="1570"/>
            <a:chExt cx="499" cy="46"/>
          </a:xfrm>
        </p:grpSpPr>
        <p:sp>
          <p:nvSpPr>
            <p:cNvPr id="53294" name="Line 7"/>
            <p:cNvSpPr/>
            <p:nvPr/>
          </p:nvSpPr>
          <p:spPr>
            <a:xfrm>
              <a:off x="657" y="1616"/>
              <a:ext cx="499"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95" name="Line 11"/>
            <p:cNvSpPr/>
            <p:nvPr/>
          </p:nvSpPr>
          <p:spPr>
            <a:xfrm flipV="1">
              <a:off x="1156" y="157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96" name="Line 12"/>
            <p:cNvSpPr/>
            <p:nvPr/>
          </p:nvSpPr>
          <p:spPr>
            <a:xfrm flipV="1">
              <a:off x="657" y="1570"/>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53253" name="Group 14"/>
          <p:cNvGrpSpPr/>
          <p:nvPr/>
        </p:nvGrpSpPr>
        <p:grpSpPr>
          <a:xfrm>
            <a:off x="1258888" y="2708275"/>
            <a:ext cx="792162" cy="73025"/>
            <a:chOff x="657" y="1570"/>
            <a:chExt cx="499" cy="46"/>
          </a:xfrm>
        </p:grpSpPr>
        <p:sp>
          <p:nvSpPr>
            <p:cNvPr id="53291" name="Line 15"/>
            <p:cNvSpPr/>
            <p:nvPr/>
          </p:nvSpPr>
          <p:spPr>
            <a:xfrm>
              <a:off x="657" y="1616"/>
              <a:ext cx="499"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92" name="Line 16"/>
            <p:cNvSpPr/>
            <p:nvPr/>
          </p:nvSpPr>
          <p:spPr>
            <a:xfrm flipV="1">
              <a:off x="1156" y="157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93" name="Line 17"/>
            <p:cNvSpPr/>
            <p:nvPr/>
          </p:nvSpPr>
          <p:spPr>
            <a:xfrm flipV="1">
              <a:off x="657" y="1570"/>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53254" name="Group 18"/>
          <p:cNvGrpSpPr/>
          <p:nvPr/>
        </p:nvGrpSpPr>
        <p:grpSpPr>
          <a:xfrm>
            <a:off x="2843213" y="2708275"/>
            <a:ext cx="792162" cy="73025"/>
            <a:chOff x="657" y="1570"/>
            <a:chExt cx="499" cy="46"/>
          </a:xfrm>
        </p:grpSpPr>
        <p:sp>
          <p:nvSpPr>
            <p:cNvPr id="53288" name="Line 19"/>
            <p:cNvSpPr/>
            <p:nvPr/>
          </p:nvSpPr>
          <p:spPr>
            <a:xfrm>
              <a:off x="657" y="1616"/>
              <a:ext cx="499"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9" name="Line 20"/>
            <p:cNvSpPr/>
            <p:nvPr/>
          </p:nvSpPr>
          <p:spPr>
            <a:xfrm flipV="1">
              <a:off x="1156" y="157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90" name="Line 21"/>
            <p:cNvSpPr/>
            <p:nvPr/>
          </p:nvSpPr>
          <p:spPr>
            <a:xfrm flipV="1">
              <a:off x="657" y="1570"/>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sp>
        <p:nvSpPr>
          <p:cNvPr id="53255" name="Text Box 22"/>
          <p:cNvSpPr txBox="1"/>
          <p:nvPr/>
        </p:nvSpPr>
        <p:spPr>
          <a:xfrm>
            <a:off x="971550" y="2205038"/>
            <a:ext cx="611188" cy="485775"/>
          </a:xfrm>
          <a:prstGeom prst="rect">
            <a:avLst/>
          </a:prstGeom>
          <a:noFill/>
          <a:ln w="9525">
            <a:noFill/>
          </a:ln>
        </p:spPr>
        <p:txBody>
          <a:bodyPr vert="eaVert" wrap="none">
            <a:spAutoFit/>
          </a:bodyPr>
          <a:lstStyle/>
          <a:p>
            <a:pPr>
              <a:spcBef>
                <a:spcPct val="20000"/>
              </a:spcBef>
            </a:pPr>
            <a:r>
              <a:rPr lang="en-US" altLang="zh-CN" sz="2800" dirty="0">
                <a:latin typeface="Times New Roman" panose="02020603050405020304" charset="0"/>
                <a:ea typeface="宋体" panose="02010600030101010101" pitchFamily="2" charset="-122"/>
              </a:rPr>
              <a:t>0</a:t>
            </a:r>
          </a:p>
        </p:txBody>
      </p:sp>
      <p:sp>
        <p:nvSpPr>
          <p:cNvPr id="53256" name="Text Box 23"/>
          <p:cNvSpPr txBox="1"/>
          <p:nvPr/>
        </p:nvSpPr>
        <p:spPr>
          <a:xfrm>
            <a:off x="1763713" y="2205038"/>
            <a:ext cx="611187" cy="485775"/>
          </a:xfrm>
          <a:prstGeom prst="rect">
            <a:avLst/>
          </a:prstGeom>
          <a:noFill/>
          <a:ln w="9525">
            <a:noFill/>
          </a:ln>
        </p:spPr>
        <p:txBody>
          <a:bodyPr vert="eaVert" wrap="none">
            <a:spAutoFit/>
          </a:bodyPr>
          <a:lstStyle/>
          <a:p>
            <a:pPr>
              <a:spcBef>
                <a:spcPct val="20000"/>
              </a:spcBef>
            </a:pPr>
            <a:r>
              <a:rPr lang="en-US" altLang="zh-CN" sz="2800" dirty="0">
                <a:latin typeface="Times New Roman" panose="02020603050405020304" charset="0"/>
                <a:ea typeface="宋体" panose="02010600030101010101" pitchFamily="2" charset="-122"/>
              </a:rPr>
              <a:t>40</a:t>
            </a:r>
          </a:p>
        </p:txBody>
      </p:sp>
      <p:sp>
        <p:nvSpPr>
          <p:cNvPr id="53257" name="Text Box 24"/>
          <p:cNvSpPr txBox="1"/>
          <p:nvPr/>
        </p:nvSpPr>
        <p:spPr>
          <a:xfrm>
            <a:off x="2555875" y="2205038"/>
            <a:ext cx="611188" cy="485775"/>
          </a:xfrm>
          <a:prstGeom prst="rect">
            <a:avLst/>
          </a:prstGeom>
          <a:noFill/>
          <a:ln w="9525">
            <a:noFill/>
          </a:ln>
        </p:spPr>
        <p:txBody>
          <a:bodyPr vert="eaVert" wrap="none">
            <a:spAutoFit/>
          </a:bodyPr>
          <a:lstStyle/>
          <a:p>
            <a:pPr>
              <a:spcBef>
                <a:spcPct val="20000"/>
              </a:spcBef>
            </a:pPr>
            <a:r>
              <a:rPr lang="en-US" altLang="zh-CN" sz="2800" dirty="0">
                <a:latin typeface="Times New Roman" panose="02020603050405020304" charset="0"/>
                <a:ea typeface="宋体" panose="02010600030101010101" pitchFamily="2" charset="-122"/>
              </a:rPr>
              <a:t>80</a:t>
            </a:r>
          </a:p>
        </p:txBody>
      </p:sp>
      <p:sp>
        <p:nvSpPr>
          <p:cNvPr id="53258" name="Text Box 26"/>
          <p:cNvSpPr txBox="1"/>
          <p:nvPr/>
        </p:nvSpPr>
        <p:spPr>
          <a:xfrm>
            <a:off x="3276600" y="2205038"/>
            <a:ext cx="1330325" cy="519112"/>
          </a:xfrm>
          <a:prstGeom prst="rect">
            <a:avLst/>
          </a:prstGeom>
          <a:noFill/>
          <a:ln w="9525">
            <a:noFill/>
          </a:ln>
        </p:spPr>
        <p:txBody>
          <a:bodyPr wrap="none">
            <a:spAutoFit/>
          </a:bodyPr>
          <a:lstStyle/>
          <a:p>
            <a:pPr>
              <a:spcBef>
                <a:spcPct val="20000"/>
              </a:spcBef>
            </a:pPr>
            <a:r>
              <a:rPr lang="en-US" altLang="zh-CN" sz="2800" dirty="0">
                <a:latin typeface="Times New Roman" panose="02020603050405020304" charset="0"/>
                <a:ea typeface="宋体" panose="02010600030101010101" pitchFamily="2" charset="-122"/>
              </a:rPr>
              <a:t>120</a:t>
            </a:r>
            <a:r>
              <a:rPr lang="zh-CN" altLang="en-US" sz="2400" dirty="0">
                <a:latin typeface="Times New Roman" panose="02020603050405020304" charset="0"/>
                <a:ea typeface="宋体" panose="02010600030101010101" pitchFamily="2" charset="-122"/>
              </a:rPr>
              <a:t>千米</a:t>
            </a:r>
          </a:p>
        </p:txBody>
      </p:sp>
      <p:grpSp>
        <p:nvGrpSpPr>
          <p:cNvPr id="53259" name="Group 43"/>
          <p:cNvGrpSpPr/>
          <p:nvPr/>
        </p:nvGrpSpPr>
        <p:grpSpPr>
          <a:xfrm>
            <a:off x="5219700" y="2708275"/>
            <a:ext cx="2376488" cy="71438"/>
            <a:chOff x="3288" y="1797"/>
            <a:chExt cx="1497" cy="45"/>
          </a:xfrm>
        </p:grpSpPr>
        <p:grpSp>
          <p:nvGrpSpPr>
            <p:cNvPr id="53273" name="Group 32"/>
            <p:cNvGrpSpPr/>
            <p:nvPr/>
          </p:nvGrpSpPr>
          <p:grpSpPr>
            <a:xfrm>
              <a:off x="3787" y="1797"/>
              <a:ext cx="499" cy="45"/>
              <a:chOff x="3152" y="1661"/>
              <a:chExt cx="499" cy="45"/>
            </a:xfrm>
          </p:grpSpPr>
          <p:sp>
            <p:nvSpPr>
              <p:cNvPr id="53284" name="Line 27"/>
              <p:cNvSpPr/>
              <p:nvPr/>
            </p:nvSpPr>
            <p:spPr>
              <a:xfrm>
                <a:off x="3152" y="1706"/>
                <a:ext cx="499"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5" name="Line 29"/>
              <p:cNvSpPr/>
              <p:nvPr/>
            </p:nvSpPr>
            <p:spPr>
              <a:xfrm>
                <a:off x="3152" y="166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6" name="Line 30"/>
              <p:cNvSpPr/>
              <p:nvPr/>
            </p:nvSpPr>
            <p:spPr>
              <a:xfrm>
                <a:off x="3651" y="1661"/>
                <a:ext cx="0"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7" name="Line 31"/>
              <p:cNvSpPr/>
              <p:nvPr/>
            </p:nvSpPr>
            <p:spPr>
              <a:xfrm>
                <a:off x="3651" y="166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53274" name="Group 33"/>
            <p:cNvGrpSpPr/>
            <p:nvPr/>
          </p:nvGrpSpPr>
          <p:grpSpPr>
            <a:xfrm>
              <a:off x="3288" y="1797"/>
              <a:ext cx="499" cy="45"/>
              <a:chOff x="3152" y="1661"/>
              <a:chExt cx="499" cy="45"/>
            </a:xfrm>
          </p:grpSpPr>
          <p:sp>
            <p:nvSpPr>
              <p:cNvPr id="53280" name="Line 34"/>
              <p:cNvSpPr/>
              <p:nvPr/>
            </p:nvSpPr>
            <p:spPr>
              <a:xfrm>
                <a:off x="3152" y="1706"/>
                <a:ext cx="499"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1" name="Line 35"/>
              <p:cNvSpPr/>
              <p:nvPr/>
            </p:nvSpPr>
            <p:spPr>
              <a:xfrm>
                <a:off x="3152" y="166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2" name="Line 36"/>
              <p:cNvSpPr/>
              <p:nvPr/>
            </p:nvSpPr>
            <p:spPr>
              <a:xfrm>
                <a:off x="3651" y="1661"/>
                <a:ext cx="0"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83" name="Line 37"/>
              <p:cNvSpPr/>
              <p:nvPr/>
            </p:nvSpPr>
            <p:spPr>
              <a:xfrm>
                <a:off x="3651" y="166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53275" name="Group 38"/>
            <p:cNvGrpSpPr/>
            <p:nvPr/>
          </p:nvGrpSpPr>
          <p:grpSpPr>
            <a:xfrm>
              <a:off x="4286" y="1797"/>
              <a:ext cx="499" cy="45"/>
              <a:chOff x="3152" y="1661"/>
              <a:chExt cx="499" cy="45"/>
            </a:xfrm>
          </p:grpSpPr>
          <p:sp>
            <p:nvSpPr>
              <p:cNvPr id="53276" name="Line 39"/>
              <p:cNvSpPr/>
              <p:nvPr/>
            </p:nvSpPr>
            <p:spPr>
              <a:xfrm>
                <a:off x="3152" y="1706"/>
                <a:ext cx="499"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77" name="Line 40"/>
              <p:cNvSpPr/>
              <p:nvPr/>
            </p:nvSpPr>
            <p:spPr>
              <a:xfrm>
                <a:off x="3152" y="166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78" name="Line 41"/>
              <p:cNvSpPr/>
              <p:nvPr/>
            </p:nvSpPr>
            <p:spPr>
              <a:xfrm>
                <a:off x="3651" y="1661"/>
                <a:ext cx="0"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79" name="Line 42"/>
              <p:cNvSpPr/>
              <p:nvPr/>
            </p:nvSpPr>
            <p:spPr>
              <a:xfrm>
                <a:off x="3651" y="1661"/>
                <a:ext cx="0" cy="45"/>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sp>
        <p:nvSpPr>
          <p:cNvPr id="53260" name="Text Box 44"/>
          <p:cNvSpPr txBox="1"/>
          <p:nvPr/>
        </p:nvSpPr>
        <p:spPr>
          <a:xfrm>
            <a:off x="4991100" y="2154238"/>
            <a:ext cx="361950" cy="519112"/>
          </a:xfrm>
          <a:prstGeom prst="rect">
            <a:avLst/>
          </a:prstGeom>
          <a:noFill/>
          <a:ln w="9525">
            <a:noFill/>
          </a:ln>
        </p:spPr>
        <p:txBody>
          <a:bodyPr wrap="none">
            <a:spAutoFit/>
          </a:bodyPr>
          <a:lstStyle/>
          <a:p>
            <a:pPr>
              <a:spcBef>
                <a:spcPct val="20000"/>
              </a:spcBef>
            </a:pPr>
            <a:r>
              <a:rPr lang="en-US" altLang="zh-CN" sz="2800" dirty="0">
                <a:latin typeface="Times New Roman" panose="02020603050405020304" charset="0"/>
                <a:ea typeface="宋体" panose="02010600030101010101" pitchFamily="2" charset="-122"/>
              </a:rPr>
              <a:t>0</a:t>
            </a:r>
          </a:p>
        </p:txBody>
      </p:sp>
      <p:sp>
        <p:nvSpPr>
          <p:cNvPr id="53261" name="Text Box 45"/>
          <p:cNvSpPr txBox="1"/>
          <p:nvPr/>
        </p:nvSpPr>
        <p:spPr>
          <a:xfrm>
            <a:off x="5741988" y="2174875"/>
            <a:ext cx="539750" cy="519113"/>
          </a:xfrm>
          <a:prstGeom prst="rect">
            <a:avLst/>
          </a:prstGeom>
          <a:noFill/>
          <a:ln w="9525">
            <a:noFill/>
          </a:ln>
        </p:spPr>
        <p:txBody>
          <a:bodyPr wrap="none">
            <a:spAutoFit/>
          </a:bodyPr>
          <a:lstStyle/>
          <a:p>
            <a:pPr>
              <a:spcBef>
                <a:spcPct val="20000"/>
              </a:spcBef>
            </a:pPr>
            <a:r>
              <a:rPr lang="en-US" altLang="zh-CN" sz="2800" dirty="0">
                <a:latin typeface="Times New Roman" panose="02020603050405020304" charset="0"/>
                <a:ea typeface="宋体" panose="02010600030101010101" pitchFamily="2" charset="-122"/>
              </a:rPr>
              <a:t>20</a:t>
            </a:r>
          </a:p>
        </p:txBody>
      </p:sp>
      <p:sp>
        <p:nvSpPr>
          <p:cNvPr id="53262" name="Text Box 46"/>
          <p:cNvSpPr txBox="1"/>
          <p:nvPr/>
        </p:nvSpPr>
        <p:spPr>
          <a:xfrm>
            <a:off x="6462713" y="2174875"/>
            <a:ext cx="539750" cy="519113"/>
          </a:xfrm>
          <a:prstGeom prst="rect">
            <a:avLst/>
          </a:prstGeom>
          <a:noFill/>
          <a:ln w="9525">
            <a:noFill/>
          </a:ln>
        </p:spPr>
        <p:txBody>
          <a:bodyPr wrap="none">
            <a:spAutoFit/>
          </a:bodyPr>
          <a:lstStyle/>
          <a:p>
            <a:pPr>
              <a:spcBef>
                <a:spcPct val="20000"/>
              </a:spcBef>
            </a:pPr>
            <a:r>
              <a:rPr lang="en-US" altLang="zh-CN" sz="2800" dirty="0">
                <a:latin typeface="Times New Roman" panose="02020603050405020304" charset="0"/>
                <a:ea typeface="宋体" panose="02010600030101010101" pitchFamily="2" charset="-122"/>
              </a:rPr>
              <a:t>40</a:t>
            </a:r>
          </a:p>
        </p:txBody>
      </p:sp>
      <p:sp>
        <p:nvSpPr>
          <p:cNvPr id="53263" name="Text Box 47"/>
          <p:cNvSpPr txBox="1"/>
          <p:nvPr/>
        </p:nvSpPr>
        <p:spPr>
          <a:xfrm>
            <a:off x="7235825" y="2205038"/>
            <a:ext cx="895350" cy="519112"/>
          </a:xfrm>
          <a:prstGeom prst="rect">
            <a:avLst/>
          </a:prstGeom>
          <a:noFill/>
          <a:ln w="9525">
            <a:noFill/>
          </a:ln>
        </p:spPr>
        <p:txBody>
          <a:bodyPr wrap="none">
            <a:spAutoFit/>
          </a:bodyPr>
          <a:lstStyle/>
          <a:p>
            <a:pPr>
              <a:spcBef>
                <a:spcPct val="20000"/>
              </a:spcBef>
            </a:pPr>
            <a:r>
              <a:rPr lang="en-US" altLang="zh-CN" sz="2800" dirty="0">
                <a:latin typeface="Times New Roman" panose="02020603050405020304" charset="0"/>
                <a:ea typeface="宋体" panose="02010600030101010101" pitchFamily="2" charset="-122"/>
              </a:rPr>
              <a:t>80</a:t>
            </a:r>
            <a:r>
              <a:rPr lang="zh-CN" altLang="en-US" sz="2800" dirty="0">
                <a:latin typeface="Times New Roman" panose="02020603050405020304" charset="0"/>
                <a:ea typeface="宋体" panose="02010600030101010101" pitchFamily="2" charset="-122"/>
              </a:rPr>
              <a:t>米</a:t>
            </a:r>
          </a:p>
        </p:txBody>
      </p:sp>
      <p:grpSp>
        <p:nvGrpSpPr>
          <p:cNvPr id="53264" name="Group 58"/>
          <p:cNvGrpSpPr/>
          <p:nvPr/>
        </p:nvGrpSpPr>
        <p:grpSpPr>
          <a:xfrm>
            <a:off x="1692275" y="4508500"/>
            <a:ext cx="1390650" cy="630238"/>
            <a:chOff x="695" y="2370"/>
            <a:chExt cx="876" cy="397"/>
          </a:xfrm>
        </p:grpSpPr>
        <p:sp>
          <p:nvSpPr>
            <p:cNvPr id="53270" name="Text Box 48"/>
            <p:cNvSpPr txBox="1"/>
            <p:nvPr/>
          </p:nvSpPr>
          <p:spPr>
            <a:xfrm>
              <a:off x="695" y="2402"/>
              <a:ext cx="244" cy="365"/>
            </a:xfrm>
            <a:prstGeom prst="rect">
              <a:avLst/>
            </a:prstGeom>
            <a:noFill/>
            <a:ln w="9525">
              <a:noFill/>
            </a:ln>
          </p:spPr>
          <p:txBody>
            <a:bodyPr wrap="none">
              <a:spAutoFit/>
            </a:bodyPr>
            <a:lstStyle/>
            <a:p>
              <a:pPr>
                <a:spcBef>
                  <a:spcPct val="20000"/>
                </a:spcBef>
              </a:pPr>
              <a:r>
                <a:rPr lang="en-US" altLang="zh-CN" sz="3200" dirty="0">
                  <a:latin typeface="Times New Roman" panose="02020603050405020304" charset="0"/>
                  <a:ea typeface="宋体" panose="02010600030101010101" pitchFamily="2" charset="-122"/>
                </a:rPr>
                <a:t>1</a:t>
              </a:r>
            </a:p>
          </p:txBody>
        </p:sp>
        <p:sp>
          <p:nvSpPr>
            <p:cNvPr id="53271" name="Text Box 50"/>
            <p:cNvSpPr txBox="1"/>
            <p:nvPr/>
          </p:nvSpPr>
          <p:spPr>
            <a:xfrm>
              <a:off x="824" y="2370"/>
              <a:ext cx="201" cy="365"/>
            </a:xfrm>
            <a:prstGeom prst="rect">
              <a:avLst/>
            </a:prstGeom>
            <a:noFill/>
            <a:ln w="9525">
              <a:noFill/>
            </a:ln>
          </p:spPr>
          <p:txBody>
            <a:bodyPr wrap="none">
              <a:spAutoFit/>
            </a:bodyPr>
            <a:lstStyle/>
            <a:p>
              <a:pPr>
                <a:spcBef>
                  <a:spcPct val="20000"/>
                </a:spcBef>
              </a:pPr>
              <a:r>
                <a:rPr lang="en-US" altLang="zh-CN" sz="3200" dirty="0">
                  <a:latin typeface="Times New Roman" panose="02020603050405020304" charset="0"/>
                  <a:ea typeface="宋体" panose="02010600030101010101" pitchFamily="2" charset="-122"/>
                </a:rPr>
                <a:t>:</a:t>
              </a:r>
            </a:p>
          </p:txBody>
        </p:sp>
        <p:sp>
          <p:nvSpPr>
            <p:cNvPr id="53272" name="Text Box 51"/>
            <p:cNvSpPr txBox="1"/>
            <p:nvPr/>
          </p:nvSpPr>
          <p:spPr>
            <a:xfrm>
              <a:off x="943" y="2402"/>
              <a:ext cx="628" cy="365"/>
            </a:xfrm>
            <a:prstGeom prst="rect">
              <a:avLst/>
            </a:prstGeom>
            <a:noFill/>
            <a:ln w="9525">
              <a:noFill/>
            </a:ln>
          </p:spPr>
          <p:txBody>
            <a:bodyPr wrap="none">
              <a:spAutoFit/>
            </a:bodyPr>
            <a:lstStyle/>
            <a:p>
              <a:pPr>
                <a:spcBef>
                  <a:spcPct val="20000"/>
                </a:spcBef>
              </a:pPr>
              <a:r>
                <a:rPr lang="en-US" altLang="zh-CN" sz="3200" dirty="0">
                  <a:latin typeface="Times New Roman" panose="02020603050405020304" charset="0"/>
                  <a:ea typeface="宋体" panose="02010600030101010101" pitchFamily="2" charset="-122"/>
                </a:rPr>
                <a:t>4000</a:t>
              </a:r>
            </a:p>
          </p:txBody>
        </p:sp>
      </p:grpSp>
      <p:grpSp>
        <p:nvGrpSpPr>
          <p:cNvPr id="53265" name="Group 57"/>
          <p:cNvGrpSpPr/>
          <p:nvPr/>
        </p:nvGrpSpPr>
        <p:grpSpPr>
          <a:xfrm>
            <a:off x="5867400" y="4221163"/>
            <a:ext cx="1079500" cy="1300162"/>
            <a:chOff x="3061" y="2432"/>
            <a:chExt cx="680" cy="819"/>
          </a:xfrm>
        </p:grpSpPr>
        <p:sp>
          <p:nvSpPr>
            <p:cNvPr id="53266" name="Text Box 53"/>
            <p:cNvSpPr txBox="1"/>
            <p:nvPr/>
          </p:nvSpPr>
          <p:spPr>
            <a:xfrm>
              <a:off x="3198" y="2432"/>
              <a:ext cx="423" cy="386"/>
            </a:xfrm>
            <a:prstGeom prst="rect">
              <a:avLst/>
            </a:prstGeom>
            <a:noFill/>
            <a:ln w="9525">
              <a:noFill/>
            </a:ln>
          </p:spPr>
          <p:txBody>
            <a:bodyPr vert="eaVert">
              <a:spAutoFit/>
            </a:bodyPr>
            <a:lstStyle/>
            <a:p>
              <a:pPr>
                <a:spcBef>
                  <a:spcPct val="20000"/>
                </a:spcBef>
              </a:pPr>
              <a:r>
                <a:rPr lang="en-US" altLang="zh-CN" sz="3200" dirty="0">
                  <a:latin typeface="Times New Roman" panose="02020603050405020304" charset="0"/>
                  <a:ea typeface="宋体" panose="02010600030101010101" pitchFamily="2" charset="-122"/>
                </a:rPr>
                <a:t>1</a:t>
              </a:r>
            </a:p>
          </p:txBody>
        </p:sp>
        <p:sp>
          <p:nvSpPr>
            <p:cNvPr id="53267" name="Text Box 54"/>
            <p:cNvSpPr txBox="1"/>
            <p:nvPr/>
          </p:nvSpPr>
          <p:spPr>
            <a:xfrm>
              <a:off x="3152" y="2795"/>
              <a:ext cx="346" cy="91"/>
            </a:xfrm>
            <a:prstGeom prst="rect">
              <a:avLst/>
            </a:prstGeom>
            <a:noFill/>
            <a:ln w="9525">
              <a:noFill/>
            </a:ln>
          </p:spPr>
          <p:txBody>
            <a:bodyPr vert="eaVert">
              <a:spAutoFit/>
            </a:bodyPr>
            <a:lstStyle/>
            <a:p>
              <a:pPr>
                <a:spcBef>
                  <a:spcPct val="20000"/>
                </a:spcBef>
              </a:pPr>
              <a:endParaRPr lang="zh-CN" altLang="zh-CN" sz="2400" b="0" dirty="0">
                <a:latin typeface="Times New Roman" panose="02020603050405020304" charset="0"/>
                <a:ea typeface="宋体" panose="02010600030101010101" pitchFamily="2" charset="-122"/>
              </a:endParaRPr>
            </a:p>
          </p:txBody>
        </p:sp>
        <p:sp>
          <p:nvSpPr>
            <p:cNvPr id="53268" name="Line 55"/>
            <p:cNvSpPr/>
            <p:nvPr/>
          </p:nvSpPr>
          <p:spPr>
            <a:xfrm>
              <a:off x="3061" y="2840"/>
              <a:ext cx="680" cy="0"/>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53269" name="Text Box 56"/>
            <p:cNvSpPr txBox="1"/>
            <p:nvPr/>
          </p:nvSpPr>
          <p:spPr>
            <a:xfrm>
              <a:off x="3107" y="2886"/>
              <a:ext cx="628" cy="365"/>
            </a:xfrm>
            <a:prstGeom prst="rect">
              <a:avLst/>
            </a:prstGeom>
            <a:noFill/>
            <a:ln w="9525">
              <a:noFill/>
            </a:ln>
          </p:spPr>
          <p:txBody>
            <a:bodyPr wrap="none">
              <a:spAutoFit/>
            </a:bodyPr>
            <a:lstStyle/>
            <a:p>
              <a:pPr>
                <a:spcBef>
                  <a:spcPct val="20000"/>
                </a:spcBef>
              </a:pPr>
              <a:r>
                <a:rPr lang="en-US" altLang="zh-CN" sz="3200" dirty="0">
                  <a:latin typeface="Times New Roman" panose="02020603050405020304" charset="0"/>
                  <a:ea typeface="宋体" panose="02010600030101010101" pitchFamily="2" charset="-122"/>
                </a:rPr>
                <a:t>5000</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p:nvPr/>
        </p:nvGrpSpPr>
        <p:grpSpPr>
          <a:xfrm>
            <a:off x="468313" y="620713"/>
            <a:ext cx="8353425" cy="5668962"/>
            <a:chOff x="295" y="391"/>
            <a:chExt cx="5262" cy="3571"/>
          </a:xfrm>
        </p:grpSpPr>
        <p:sp>
          <p:nvSpPr>
            <p:cNvPr id="54276" name="Text Box 3"/>
            <p:cNvSpPr txBox="1"/>
            <p:nvPr/>
          </p:nvSpPr>
          <p:spPr>
            <a:xfrm>
              <a:off x="295" y="391"/>
              <a:ext cx="5262" cy="1094"/>
            </a:xfrm>
            <a:prstGeom prst="rect">
              <a:avLst/>
            </a:prstGeom>
            <a:noFill/>
            <a:ln w="9525">
              <a:noFill/>
            </a:ln>
          </p:spPr>
          <p:txBody>
            <a:bodyPr>
              <a:spAutoFit/>
            </a:bodyPr>
            <a:lstStyle/>
            <a:p>
              <a:pPr marL="342900" indent="-342900" algn="l">
                <a:spcBef>
                  <a:spcPct val="50000"/>
                </a:spcBef>
              </a:pPr>
              <a:r>
                <a:rPr lang="zh-CN" altLang="en-US" sz="5400" b="0" dirty="0">
                  <a:solidFill>
                    <a:srgbClr val="FF0000"/>
                  </a:solidFill>
                  <a:latin typeface="黑体" panose="02010609060101010101" pitchFamily="49" charset="-122"/>
                  <a:ea typeface="黑体" panose="02010609060101010101" pitchFamily="49" charset="-122"/>
                </a:rPr>
                <a:t>我们学校操场的长是</a:t>
              </a:r>
              <a:r>
                <a:rPr lang="en-US" altLang="zh-CN" sz="5400" b="0" dirty="0">
                  <a:solidFill>
                    <a:srgbClr val="FF0000"/>
                  </a:solidFill>
                  <a:latin typeface="黑体" panose="02010609060101010101" pitchFamily="49" charset="-122"/>
                  <a:ea typeface="黑体" panose="02010609060101010101" pitchFamily="49" charset="-122"/>
                </a:rPr>
                <a:t>100</a:t>
              </a:r>
              <a:r>
                <a:rPr lang="zh-CN" altLang="en-US" sz="5400" b="0" dirty="0">
                  <a:solidFill>
                    <a:srgbClr val="FF0000"/>
                  </a:solidFill>
                  <a:latin typeface="黑体" panose="02010609060101010101" pitchFamily="49" charset="-122"/>
                  <a:ea typeface="黑体" panose="02010609060101010101" pitchFamily="49" charset="-122"/>
                </a:rPr>
                <a:t>米，宽是</a:t>
              </a:r>
              <a:r>
                <a:rPr lang="en-US" altLang="zh-CN" sz="5400" b="0" dirty="0">
                  <a:solidFill>
                    <a:srgbClr val="FF0000"/>
                  </a:solidFill>
                  <a:latin typeface="黑体" panose="02010609060101010101" pitchFamily="49" charset="-122"/>
                  <a:ea typeface="黑体" panose="02010609060101010101" pitchFamily="49" charset="-122"/>
                </a:rPr>
                <a:t>500</a:t>
              </a:r>
              <a:r>
                <a:rPr lang="zh-CN" altLang="en-US" sz="5400" b="0" dirty="0">
                  <a:solidFill>
                    <a:srgbClr val="FF0000"/>
                  </a:solidFill>
                  <a:latin typeface="黑体" panose="02010609060101010101" pitchFamily="49" charset="-122"/>
                  <a:ea typeface="黑体" panose="02010609060101010101" pitchFamily="49" charset="-122"/>
                </a:rPr>
                <a:t>米。</a:t>
              </a:r>
            </a:p>
          </p:txBody>
        </p:sp>
        <p:pic>
          <p:nvPicPr>
            <p:cNvPr id="54277" name="Picture 4" descr="3"/>
            <p:cNvPicPr>
              <a:picLocks noChangeAspect="1"/>
            </p:cNvPicPr>
            <p:nvPr/>
          </p:nvPicPr>
          <p:blipFill>
            <a:blip r:embed="rId3">
              <a:clrChange>
                <a:clrFrom>
                  <a:srgbClr val="FFFFFF"/>
                </a:clrFrom>
                <a:clrTo>
                  <a:srgbClr val="FFFFFF">
                    <a:alpha val="0"/>
                  </a:srgbClr>
                </a:clrTo>
              </a:clrChange>
            </a:blip>
            <a:stretch>
              <a:fillRect/>
            </a:stretch>
          </p:blipFill>
          <p:spPr>
            <a:xfrm>
              <a:off x="4330" y="2069"/>
              <a:ext cx="1108" cy="1893"/>
            </a:xfrm>
            <a:prstGeom prst="rect">
              <a:avLst/>
            </a:prstGeom>
            <a:noFill/>
            <a:ln w="9525">
              <a:noFill/>
            </a:ln>
          </p:spPr>
        </p:pic>
      </p:grpSp>
      <p:sp>
        <p:nvSpPr>
          <p:cNvPr id="721925" name="AutoShape 5"/>
          <p:cNvSpPr/>
          <p:nvPr/>
        </p:nvSpPr>
        <p:spPr>
          <a:xfrm>
            <a:off x="539750" y="2636838"/>
            <a:ext cx="5184775" cy="2232025"/>
          </a:xfrm>
          <a:prstGeom prst="wedgeRoundRectCallout">
            <a:avLst>
              <a:gd name="adj1" fmla="val 87324"/>
              <a:gd name="adj2" fmla="val 15648"/>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sz="4000" dirty="0">
                <a:latin typeface="Arial" panose="020B0604020202020204" pitchFamily="34" charset="0"/>
                <a:ea typeface="黑体" panose="02010609060101010101" pitchFamily="49" charset="-122"/>
              </a:rPr>
              <a:t>同学们，你们能自己确定比例尺，把操场的平面图画下来吗？ </a:t>
            </a:r>
          </a:p>
          <a:p>
            <a:endParaRPr lang="en-US" altLang="zh-CN" sz="1800" b="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19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p:nvPr/>
        </p:nvSpPr>
        <p:spPr>
          <a:xfrm>
            <a:off x="157163" y="241300"/>
            <a:ext cx="8820150" cy="6281738"/>
          </a:xfrm>
          <a:prstGeom prst="rect">
            <a:avLst/>
          </a:prstGeom>
          <a:solidFill>
            <a:schemeClr val="bg1"/>
          </a:solidFill>
          <a:ln w="9525">
            <a:noFill/>
          </a:ln>
        </p:spPr>
        <p:txBody>
          <a:bodyPr wrap="none" lIns="90000" tIns="46800" rIns="90000" bIns="46800" anchor="ctr" anchorCtr="0"/>
          <a:lstStyle/>
          <a:p>
            <a:endParaRPr lang="zh-CN" altLang="zh-CN" dirty="0">
              <a:latin typeface="Arial" panose="020B0604020202020204" pitchFamily="34" charset="0"/>
            </a:endParaRPr>
          </a:p>
        </p:txBody>
      </p:sp>
      <p:sp>
        <p:nvSpPr>
          <p:cNvPr id="19459" name="AutoShape 3"/>
          <p:cNvSpPr/>
          <p:nvPr/>
        </p:nvSpPr>
        <p:spPr>
          <a:xfrm>
            <a:off x="0" y="550863"/>
            <a:ext cx="3641725" cy="1436687"/>
          </a:xfrm>
          <a:prstGeom prst="cloudCallout">
            <a:avLst>
              <a:gd name="adj1" fmla="val -18963"/>
              <a:gd name="adj2" fmla="val 175083"/>
            </a:avLst>
          </a:prstGeom>
          <a:solidFill>
            <a:srgbClr val="FFFFCC"/>
          </a:solidFill>
          <a:ln w="9525" cap="flat" cmpd="sng">
            <a:solidFill>
              <a:schemeClr val="tx1"/>
            </a:solidFill>
            <a:prstDash val="solid"/>
            <a:headEnd type="none" w="med" len="med"/>
            <a:tailEnd type="none" w="med" len="med"/>
          </a:ln>
        </p:spPr>
        <p:txBody>
          <a:bodyPr lIns="90000" tIns="46800" rIns="90000" bIns="46800" anchor="ctr" anchorCtr="0"/>
          <a:lstStyle/>
          <a:p>
            <a:r>
              <a:rPr lang="zh-CN" altLang="en-US" sz="4000" b="0" dirty="0">
                <a:latin typeface="Arial" panose="020B0604020202020204" pitchFamily="34" charset="0"/>
              </a:rPr>
              <a:t>这是我家的平面图</a:t>
            </a:r>
            <a:r>
              <a:rPr lang="en-US" altLang="zh-CN" sz="4000" b="0" dirty="0">
                <a:latin typeface="Arial" panose="020B0604020202020204" pitchFamily="34" charset="0"/>
              </a:rPr>
              <a:t>.</a:t>
            </a:r>
          </a:p>
        </p:txBody>
      </p:sp>
      <p:pic>
        <p:nvPicPr>
          <p:cNvPr id="19460" name="Picture 4" descr="一"/>
          <p:cNvPicPr>
            <a:picLocks noChangeAspect="1"/>
          </p:cNvPicPr>
          <p:nvPr/>
        </p:nvPicPr>
        <p:blipFill>
          <a:blip r:embed="rId3"/>
          <a:stretch>
            <a:fillRect/>
          </a:stretch>
        </p:blipFill>
        <p:spPr>
          <a:xfrm>
            <a:off x="0" y="4048125"/>
            <a:ext cx="1481138" cy="2419350"/>
          </a:xfrm>
          <a:prstGeom prst="rect">
            <a:avLst/>
          </a:prstGeom>
          <a:noFill/>
          <a:ln w="9525">
            <a:noFill/>
          </a:ln>
        </p:spPr>
      </p:pic>
      <p:grpSp>
        <p:nvGrpSpPr>
          <p:cNvPr id="19461" name="Group 5"/>
          <p:cNvGrpSpPr/>
          <p:nvPr/>
        </p:nvGrpSpPr>
        <p:grpSpPr>
          <a:xfrm>
            <a:off x="2287588" y="1727200"/>
            <a:ext cx="6608762" cy="4549775"/>
            <a:chOff x="1478" y="1125"/>
            <a:chExt cx="4163" cy="2866"/>
          </a:xfrm>
        </p:grpSpPr>
        <p:sp>
          <p:nvSpPr>
            <p:cNvPr id="19462" name="Line 6"/>
            <p:cNvSpPr/>
            <p:nvPr/>
          </p:nvSpPr>
          <p:spPr>
            <a:xfrm>
              <a:off x="1627" y="1234"/>
              <a:ext cx="3475" cy="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3" name="Line 7"/>
            <p:cNvSpPr/>
            <p:nvPr/>
          </p:nvSpPr>
          <p:spPr>
            <a:xfrm flipH="1">
              <a:off x="1618" y="1234"/>
              <a:ext cx="9" cy="214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4" name="Line 8"/>
            <p:cNvSpPr/>
            <p:nvPr/>
          </p:nvSpPr>
          <p:spPr>
            <a:xfrm>
              <a:off x="1618" y="3374"/>
              <a:ext cx="3484" cy="9"/>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5" name="Line 9"/>
            <p:cNvSpPr/>
            <p:nvPr/>
          </p:nvSpPr>
          <p:spPr>
            <a:xfrm>
              <a:off x="5101" y="1226"/>
              <a:ext cx="10" cy="2167"/>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6" name="Line 10"/>
            <p:cNvSpPr/>
            <p:nvPr/>
          </p:nvSpPr>
          <p:spPr>
            <a:xfrm>
              <a:off x="1627" y="2295"/>
              <a:ext cx="3474" cy="9"/>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7" name="Line 11"/>
            <p:cNvSpPr/>
            <p:nvPr/>
          </p:nvSpPr>
          <p:spPr>
            <a:xfrm>
              <a:off x="3410" y="2304"/>
              <a:ext cx="0" cy="1061"/>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8" name="Line 12"/>
            <p:cNvSpPr/>
            <p:nvPr/>
          </p:nvSpPr>
          <p:spPr>
            <a:xfrm flipV="1">
              <a:off x="1627" y="1938"/>
              <a:ext cx="1664" cy="9"/>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69" name="Line 13"/>
            <p:cNvSpPr/>
            <p:nvPr/>
          </p:nvSpPr>
          <p:spPr>
            <a:xfrm>
              <a:off x="3288" y="1234"/>
              <a:ext cx="0" cy="713"/>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70" name="Line 14"/>
            <p:cNvSpPr/>
            <p:nvPr/>
          </p:nvSpPr>
          <p:spPr>
            <a:xfrm>
              <a:off x="2305" y="1225"/>
              <a:ext cx="0" cy="704"/>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71" name="Text Box 15"/>
            <p:cNvSpPr txBox="1"/>
            <p:nvPr/>
          </p:nvSpPr>
          <p:spPr>
            <a:xfrm>
              <a:off x="1572" y="1377"/>
              <a:ext cx="868" cy="672"/>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卫生间</a:t>
              </a:r>
            </a:p>
          </p:txBody>
        </p:sp>
        <p:sp>
          <p:nvSpPr>
            <p:cNvPr id="19472" name="Text Box 16"/>
            <p:cNvSpPr txBox="1"/>
            <p:nvPr/>
          </p:nvSpPr>
          <p:spPr>
            <a:xfrm>
              <a:off x="2368" y="1440"/>
              <a:ext cx="868" cy="365"/>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厨房</a:t>
              </a:r>
            </a:p>
          </p:txBody>
        </p:sp>
        <p:sp>
          <p:nvSpPr>
            <p:cNvPr id="19473" name="Text Box 17"/>
            <p:cNvSpPr txBox="1"/>
            <p:nvPr/>
          </p:nvSpPr>
          <p:spPr>
            <a:xfrm>
              <a:off x="3537" y="1622"/>
              <a:ext cx="868" cy="365"/>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客厅</a:t>
              </a:r>
            </a:p>
          </p:txBody>
        </p:sp>
        <p:sp>
          <p:nvSpPr>
            <p:cNvPr id="19474" name="Text Box 18"/>
            <p:cNvSpPr txBox="1"/>
            <p:nvPr/>
          </p:nvSpPr>
          <p:spPr>
            <a:xfrm>
              <a:off x="1891" y="2728"/>
              <a:ext cx="1133" cy="672"/>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父母卧室</a:t>
              </a:r>
            </a:p>
          </p:txBody>
        </p:sp>
        <p:sp>
          <p:nvSpPr>
            <p:cNvPr id="19475" name="Text Box 19"/>
            <p:cNvSpPr txBox="1"/>
            <p:nvPr/>
          </p:nvSpPr>
          <p:spPr>
            <a:xfrm>
              <a:off x="3535" y="2662"/>
              <a:ext cx="1133" cy="672"/>
            </a:xfrm>
            <a:prstGeom prst="rect">
              <a:avLst/>
            </a:prstGeom>
            <a:noFill/>
            <a:ln w="9525">
              <a:noFill/>
            </a:ln>
          </p:spPr>
          <p:txBody>
            <a:bodyPr lIns="90000" tIns="46800" rIns="90000" bIns="46800">
              <a:spAutoFit/>
            </a:bodyPr>
            <a:lstStyle/>
            <a:p>
              <a:r>
                <a:rPr lang="zh-CN" altLang="en-US" sz="3200" dirty="0">
                  <a:latin typeface="Arial" panose="020B0604020202020204" pitchFamily="34" charset="0"/>
                </a:rPr>
                <a:t>笑笑卧室</a:t>
              </a:r>
            </a:p>
          </p:txBody>
        </p:sp>
        <p:sp>
          <p:nvSpPr>
            <p:cNvPr id="19476" name="Line 20"/>
            <p:cNvSpPr/>
            <p:nvPr/>
          </p:nvSpPr>
          <p:spPr>
            <a:xfrm flipV="1">
              <a:off x="5303" y="1125"/>
              <a:ext cx="0" cy="1197"/>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sp>
          <p:nvSpPr>
            <p:cNvPr id="19477" name="Text Box 21"/>
            <p:cNvSpPr txBox="1"/>
            <p:nvPr/>
          </p:nvSpPr>
          <p:spPr>
            <a:xfrm>
              <a:off x="5270" y="1316"/>
              <a:ext cx="371" cy="365"/>
            </a:xfrm>
            <a:prstGeom prst="rect">
              <a:avLst/>
            </a:prstGeom>
            <a:noFill/>
            <a:ln w="9525">
              <a:noFill/>
            </a:ln>
          </p:spPr>
          <p:txBody>
            <a:bodyPr wrap="none" lIns="90000" tIns="46800" rIns="90000" bIns="46800">
              <a:spAutoFit/>
            </a:bodyPr>
            <a:lstStyle/>
            <a:p>
              <a:r>
                <a:rPr lang="zh-CN" altLang="en-US" sz="3200" b="0" dirty="0">
                  <a:latin typeface="Arial" panose="020B0604020202020204" pitchFamily="34" charset="0"/>
                </a:rPr>
                <a:t>北</a:t>
              </a:r>
            </a:p>
          </p:txBody>
        </p:sp>
        <p:sp>
          <p:nvSpPr>
            <p:cNvPr id="19478" name="Text Box 22"/>
            <p:cNvSpPr txBox="1"/>
            <p:nvPr/>
          </p:nvSpPr>
          <p:spPr>
            <a:xfrm>
              <a:off x="1478" y="3549"/>
              <a:ext cx="2053" cy="442"/>
            </a:xfrm>
            <a:prstGeom prst="rect">
              <a:avLst/>
            </a:prstGeom>
            <a:noFill/>
            <a:ln w="9525">
              <a:noFill/>
            </a:ln>
          </p:spPr>
          <p:txBody>
            <a:bodyPr wrap="none" lIns="90000" tIns="46800" rIns="90000" bIns="46800">
              <a:spAutoFit/>
            </a:bodyPr>
            <a:lstStyle/>
            <a:p>
              <a:r>
                <a:rPr lang="zh-CN" altLang="en-US" sz="4000" b="0" dirty="0">
                  <a:latin typeface="Arial" panose="020B0604020202020204" pitchFamily="34" charset="0"/>
                </a:rPr>
                <a:t>比例尺</a:t>
              </a:r>
              <a:r>
                <a:rPr lang="en-US" altLang="zh-CN" sz="4000" b="0" dirty="0">
                  <a:latin typeface="Arial" panose="020B0604020202020204" pitchFamily="34" charset="0"/>
                </a:rPr>
                <a:t>: </a:t>
              </a:r>
              <a:r>
                <a:rPr lang="en-US" altLang="zh-CN" sz="4000" b="0" dirty="0">
                  <a:solidFill>
                    <a:srgbClr val="FF3300"/>
                  </a:solidFill>
                  <a:latin typeface="Arial" panose="020B0604020202020204" pitchFamily="34" charset="0"/>
                </a:rPr>
                <a:t>1:100</a:t>
              </a:r>
            </a:p>
          </p:txBody>
        </p:sp>
      </p:grpSp>
    </p:spTree>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p:nvPr/>
        </p:nvSpPr>
        <p:spPr>
          <a:xfrm>
            <a:off x="1187450" y="692150"/>
            <a:ext cx="5867400" cy="701675"/>
          </a:xfrm>
          <a:prstGeom prst="rect">
            <a:avLst/>
          </a:prstGeom>
          <a:noFill/>
          <a:ln w="9525">
            <a:noFill/>
          </a:ln>
        </p:spPr>
        <p:txBody>
          <a:bodyPr wrap="none" lIns="90000" tIns="46800" rIns="90000" bIns="46800">
            <a:spAutoFit/>
          </a:bodyPr>
          <a:lstStyle/>
          <a:p>
            <a:r>
              <a:rPr lang="zh-CN" altLang="en-US" sz="4000" dirty="0">
                <a:latin typeface="Arial" panose="020B0604020202020204" pitchFamily="34" charset="0"/>
              </a:rPr>
              <a:t>比例尺</a:t>
            </a:r>
            <a:r>
              <a:rPr lang="en-US" altLang="zh-CN" sz="4000" dirty="0">
                <a:latin typeface="Arial" panose="020B0604020202020204" pitchFamily="34" charset="0"/>
              </a:rPr>
              <a:t>1:100</a:t>
            </a:r>
            <a:r>
              <a:rPr lang="zh-CN" altLang="en-US" sz="4000" dirty="0">
                <a:latin typeface="Arial" panose="020B0604020202020204" pitchFamily="34" charset="0"/>
              </a:rPr>
              <a:t>是什么意思</a:t>
            </a:r>
            <a:r>
              <a:rPr lang="en-US" altLang="zh-CN" sz="4000" dirty="0">
                <a:latin typeface="Arial" panose="020B0604020202020204" pitchFamily="34" charset="0"/>
              </a:rPr>
              <a:t>?</a:t>
            </a:r>
          </a:p>
        </p:txBody>
      </p:sp>
      <p:pic>
        <p:nvPicPr>
          <p:cNvPr id="20484" name="Picture 4" descr="有有有有"/>
          <p:cNvPicPr>
            <a:picLocks noChangeAspect="1"/>
          </p:cNvPicPr>
          <p:nvPr/>
        </p:nvPicPr>
        <p:blipFill>
          <a:blip r:embed="rId2"/>
          <a:stretch>
            <a:fillRect/>
          </a:stretch>
        </p:blipFill>
        <p:spPr>
          <a:xfrm>
            <a:off x="5938838" y="3887788"/>
            <a:ext cx="2139950" cy="2154237"/>
          </a:xfrm>
          <a:prstGeom prst="rect">
            <a:avLst/>
          </a:prstGeom>
          <a:noFill/>
          <a:ln w="9525">
            <a:noFill/>
          </a:ln>
        </p:spPr>
      </p:pic>
      <p:sp>
        <p:nvSpPr>
          <p:cNvPr id="20485" name="AutoShape 5"/>
          <p:cNvSpPr/>
          <p:nvPr/>
        </p:nvSpPr>
        <p:spPr>
          <a:xfrm>
            <a:off x="2409825" y="1873250"/>
            <a:ext cx="4049713" cy="1916113"/>
          </a:xfrm>
          <a:prstGeom prst="cloudCallout">
            <a:avLst>
              <a:gd name="adj1" fmla="val 55921"/>
              <a:gd name="adj2" fmla="val 81236"/>
            </a:avLst>
          </a:prstGeom>
          <a:solidFill>
            <a:srgbClr val="FFFFCC"/>
          </a:solidFill>
          <a:ln w="9525" cap="flat" cmpd="sng">
            <a:solidFill>
              <a:schemeClr val="tx1"/>
            </a:solidFill>
            <a:prstDash val="solid"/>
            <a:headEnd type="none" w="med" len="med"/>
            <a:tailEnd type="none" w="med" len="med"/>
          </a:ln>
        </p:spPr>
        <p:txBody>
          <a:bodyPr lIns="90000" tIns="46800" rIns="90000" bIns="46800" anchor="ctr" anchorCtr="0"/>
          <a:lstStyle/>
          <a:p>
            <a:r>
              <a:rPr lang="zh-CN" altLang="en-US" b="0" dirty="0">
                <a:latin typeface="Arial" panose="020B0604020202020204" pitchFamily="34" charset="0"/>
              </a:rPr>
              <a:t>图上</a:t>
            </a:r>
            <a:r>
              <a:rPr lang="en-US" altLang="zh-CN" b="0" dirty="0">
                <a:latin typeface="Arial" panose="020B0604020202020204" pitchFamily="34" charset="0"/>
              </a:rPr>
              <a:t>1</a:t>
            </a:r>
            <a:r>
              <a:rPr lang="zh-CN" altLang="en-US" b="0" dirty="0">
                <a:latin typeface="Arial" panose="020B0604020202020204" pitchFamily="34" charset="0"/>
              </a:rPr>
              <a:t>厘米长的线段表示实际</a:t>
            </a:r>
            <a:r>
              <a:rPr lang="en-US" altLang="zh-CN" b="0" dirty="0">
                <a:latin typeface="Arial" panose="020B0604020202020204" pitchFamily="34" charset="0"/>
              </a:rPr>
              <a:t>1</a:t>
            </a:r>
            <a:r>
              <a:rPr lang="zh-CN" altLang="en-US" b="0" dirty="0">
                <a:latin typeface="Arial" panose="020B0604020202020204" pitchFamily="34" charset="0"/>
              </a:rPr>
              <a:t>米</a:t>
            </a:r>
            <a:r>
              <a:rPr lang="en-US" altLang="zh-CN" b="0" dirty="0">
                <a:latin typeface="Arial" panose="020B0604020202020204" pitchFamily="34" charset="0"/>
              </a:rPr>
              <a:t>.</a:t>
            </a:r>
          </a:p>
        </p:txBody>
      </p:sp>
      <p:grpSp>
        <p:nvGrpSpPr>
          <p:cNvPr id="776198" name="Group 6"/>
          <p:cNvGrpSpPr/>
          <p:nvPr/>
        </p:nvGrpSpPr>
        <p:grpSpPr>
          <a:xfrm>
            <a:off x="938213" y="4222750"/>
            <a:ext cx="4816475" cy="1347788"/>
            <a:chOff x="2090" y="2989"/>
            <a:chExt cx="3034" cy="849"/>
          </a:xfrm>
        </p:grpSpPr>
        <p:sp>
          <p:nvSpPr>
            <p:cNvPr id="20487" name="Rectangle 7"/>
            <p:cNvSpPr/>
            <p:nvPr/>
          </p:nvSpPr>
          <p:spPr>
            <a:xfrm>
              <a:off x="2090" y="2989"/>
              <a:ext cx="1788" cy="442"/>
            </a:xfrm>
            <a:prstGeom prst="rect">
              <a:avLst/>
            </a:prstGeom>
            <a:noFill/>
            <a:ln w="9525">
              <a:noFill/>
            </a:ln>
          </p:spPr>
          <p:txBody>
            <a:bodyPr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图上距离</a:t>
              </a:r>
            </a:p>
          </p:txBody>
        </p:sp>
        <p:sp>
          <p:nvSpPr>
            <p:cNvPr id="20488" name="Rectangle 8"/>
            <p:cNvSpPr/>
            <p:nvPr/>
          </p:nvSpPr>
          <p:spPr>
            <a:xfrm>
              <a:off x="2173" y="3396"/>
              <a:ext cx="1633" cy="442"/>
            </a:xfrm>
            <a:prstGeom prst="rect">
              <a:avLst/>
            </a:prstGeom>
            <a:noFill/>
            <a:ln w="9525">
              <a:noFill/>
            </a:ln>
          </p:spPr>
          <p:txBody>
            <a:bodyPr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实际距离</a:t>
              </a:r>
            </a:p>
          </p:txBody>
        </p:sp>
        <p:sp>
          <p:nvSpPr>
            <p:cNvPr id="20489" name="Line 9"/>
            <p:cNvSpPr/>
            <p:nvPr/>
          </p:nvSpPr>
          <p:spPr>
            <a:xfrm>
              <a:off x="2336" y="3430"/>
              <a:ext cx="1315" cy="0"/>
            </a:xfrm>
            <a:prstGeom prst="line">
              <a:avLst/>
            </a:prstGeom>
            <a:ln w="38100" cap="flat" cmpd="sng">
              <a:solidFill>
                <a:srgbClr val="993300"/>
              </a:solidFill>
              <a:prstDash val="solid"/>
              <a:headEnd type="none" w="med" len="med"/>
              <a:tailEnd type="none" w="med" len="med"/>
            </a:ln>
          </p:spPr>
          <p:txBody>
            <a:bodyPr/>
            <a:lstStyle/>
            <a:p>
              <a:endParaRPr lang="zh-CN" altLang="en-US"/>
            </a:p>
          </p:txBody>
        </p:sp>
        <p:sp>
          <p:nvSpPr>
            <p:cNvPr id="20490" name="Rectangle 10"/>
            <p:cNvSpPr/>
            <p:nvPr/>
          </p:nvSpPr>
          <p:spPr>
            <a:xfrm>
              <a:off x="3609" y="3183"/>
              <a:ext cx="466" cy="480"/>
            </a:xfrm>
            <a:prstGeom prst="rect">
              <a:avLst/>
            </a:prstGeom>
            <a:noFill/>
            <a:ln w="9525">
              <a:noFill/>
            </a:ln>
          </p:spPr>
          <p:txBody>
            <a:bodyPr wrap="none" lIns="90000" tIns="46800" rIns="90000" bIns="46800">
              <a:spAutoFit/>
            </a:bodyPr>
            <a:lstStyle/>
            <a:p>
              <a:r>
                <a:rPr lang="zh-CN" altLang="en-US" sz="4400" dirty="0">
                  <a:solidFill>
                    <a:srgbClr val="993300"/>
                  </a:solidFill>
                  <a:latin typeface="Arial" panose="020B0604020202020204" pitchFamily="34" charset="0"/>
                </a:rPr>
                <a:t>＝</a:t>
              </a:r>
            </a:p>
          </p:txBody>
        </p:sp>
        <p:sp>
          <p:nvSpPr>
            <p:cNvPr id="20491" name="Rectangle 11"/>
            <p:cNvSpPr/>
            <p:nvPr/>
          </p:nvSpPr>
          <p:spPr>
            <a:xfrm>
              <a:off x="4050" y="3251"/>
              <a:ext cx="1074" cy="442"/>
            </a:xfrm>
            <a:prstGeom prst="rect">
              <a:avLst/>
            </a:prstGeom>
            <a:noFill/>
            <a:ln w="9525">
              <a:noFill/>
            </a:ln>
          </p:spPr>
          <p:txBody>
            <a:bodyPr wrap="none"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比例尺</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6198"/>
                                        </p:tgtEl>
                                        <p:attrNameLst>
                                          <p:attrName>style.visibility</p:attrName>
                                        </p:attrNameLst>
                                      </p:cBhvr>
                                      <p:to>
                                        <p:strVal val="visible"/>
                                      </p:to>
                                    </p:set>
                                    <p:animEffect transition="in" filter="wipe(left)">
                                      <p:cBhvr>
                                        <p:cTn id="7" dur="2000"/>
                                        <p:tgtEl>
                                          <p:spTgt spid="77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p:nvPr/>
        </p:nvSpPr>
        <p:spPr>
          <a:xfrm>
            <a:off x="323850" y="620713"/>
            <a:ext cx="8820150" cy="5903912"/>
          </a:xfrm>
          <a:prstGeom prst="rect">
            <a:avLst/>
          </a:prstGeom>
          <a:solidFill>
            <a:schemeClr val="bg1"/>
          </a:solidFill>
          <a:ln w="9525">
            <a:noFill/>
          </a:ln>
        </p:spPr>
        <p:txBody>
          <a:bodyPr wrap="none" lIns="90000" tIns="46800" rIns="90000" bIns="46800" anchor="ctr" anchorCtr="0"/>
          <a:lstStyle/>
          <a:p>
            <a:endParaRPr lang="zh-CN" altLang="zh-CN" dirty="0">
              <a:latin typeface="Arial" panose="020B0604020202020204" pitchFamily="34" charset="0"/>
            </a:endParaRPr>
          </a:p>
        </p:txBody>
      </p:sp>
      <p:sp>
        <p:nvSpPr>
          <p:cNvPr id="21507" name="AutoShape 3"/>
          <p:cNvSpPr/>
          <p:nvPr/>
        </p:nvSpPr>
        <p:spPr>
          <a:xfrm>
            <a:off x="684213" y="3500438"/>
            <a:ext cx="7921625" cy="2881312"/>
          </a:xfrm>
          <a:prstGeom prst="roundRect">
            <a:avLst>
              <a:gd name="adj" fmla="val 16667"/>
            </a:avLst>
          </a:prstGeom>
          <a:solidFill>
            <a:srgbClr val="FFFFCC"/>
          </a:solidFill>
          <a:ln w="9525" cap="flat" cmpd="sng">
            <a:solidFill>
              <a:schemeClr val="tx1"/>
            </a:solidFill>
            <a:prstDash val="solid"/>
            <a:headEnd type="none" w="med" len="med"/>
            <a:tailEnd type="none" w="med" len="med"/>
          </a:ln>
        </p:spPr>
        <p:txBody>
          <a:bodyPr wrap="none" lIns="90000" tIns="46800" rIns="90000" bIns="46800" anchor="ctr" anchorCtr="0"/>
          <a:lstStyle/>
          <a:p>
            <a:endParaRPr lang="zh-CN" altLang="en-US" dirty="0">
              <a:latin typeface="Arial" panose="020B0604020202020204" pitchFamily="34" charset="0"/>
            </a:endParaRPr>
          </a:p>
        </p:txBody>
      </p:sp>
      <p:sp>
        <p:nvSpPr>
          <p:cNvPr id="21508" name="Text Box 4"/>
          <p:cNvSpPr txBox="1"/>
          <p:nvPr/>
        </p:nvSpPr>
        <p:spPr>
          <a:xfrm>
            <a:off x="-90487" y="-1481137"/>
            <a:ext cx="180975" cy="641350"/>
          </a:xfrm>
          <a:prstGeom prst="rect">
            <a:avLst/>
          </a:prstGeom>
          <a:noFill/>
          <a:ln w="9525">
            <a:noFill/>
          </a:ln>
        </p:spPr>
        <p:txBody>
          <a:bodyPr wrap="none" lIns="90000" tIns="46800" rIns="90000" bIns="46800">
            <a:spAutoFit/>
          </a:bodyPr>
          <a:lstStyle/>
          <a:p>
            <a:endParaRPr lang="zh-CN" altLang="zh-CN" dirty="0">
              <a:latin typeface="Arial" panose="020B0604020202020204" pitchFamily="34" charset="0"/>
            </a:endParaRPr>
          </a:p>
        </p:txBody>
      </p:sp>
      <p:pic>
        <p:nvPicPr>
          <p:cNvPr id="21509" name="Picture 5" descr="图片2"/>
          <p:cNvPicPr>
            <a:picLocks noChangeAspect="1"/>
          </p:cNvPicPr>
          <p:nvPr/>
        </p:nvPicPr>
        <p:blipFill>
          <a:blip r:embed="rId2"/>
          <a:stretch>
            <a:fillRect/>
          </a:stretch>
        </p:blipFill>
        <p:spPr>
          <a:xfrm>
            <a:off x="34925" y="4652963"/>
            <a:ext cx="2160588" cy="1936750"/>
          </a:xfrm>
          <a:prstGeom prst="rect">
            <a:avLst/>
          </a:prstGeom>
          <a:noFill/>
          <a:ln w="9525">
            <a:noFill/>
          </a:ln>
        </p:spPr>
      </p:pic>
      <p:sp>
        <p:nvSpPr>
          <p:cNvPr id="777222" name="Text Box 6"/>
          <p:cNvSpPr txBox="1"/>
          <p:nvPr/>
        </p:nvSpPr>
        <p:spPr>
          <a:xfrm>
            <a:off x="1331913" y="1341438"/>
            <a:ext cx="6408737" cy="1431925"/>
          </a:xfrm>
          <a:prstGeom prst="rect">
            <a:avLst/>
          </a:prstGeom>
          <a:noFill/>
          <a:ln w="9525">
            <a:noFill/>
          </a:ln>
        </p:spPr>
        <p:txBody>
          <a:bodyPr lIns="90000" tIns="46800" rIns="90000" bIns="46800">
            <a:spAutoFit/>
          </a:bodyPr>
          <a:lstStyle/>
          <a:p>
            <a:r>
              <a:rPr lang="zh-CN" altLang="en-US" sz="4400" dirty="0">
                <a:latin typeface="Arial" panose="020B0604020202020204" pitchFamily="34" charset="0"/>
              </a:rPr>
              <a:t>图上距离和实际距离的比叫做这幅图的</a:t>
            </a:r>
            <a:r>
              <a:rPr lang="zh-CN" altLang="en-US" sz="4400" dirty="0">
                <a:solidFill>
                  <a:srgbClr val="FF3300"/>
                </a:solidFill>
                <a:latin typeface="Arial" panose="020B0604020202020204" pitchFamily="34" charset="0"/>
              </a:rPr>
              <a:t>比例尺</a:t>
            </a:r>
            <a:r>
              <a:rPr lang="zh-CN" altLang="en-US" sz="4400" dirty="0">
                <a:latin typeface="Arial" panose="020B0604020202020204" pitchFamily="34" charset="0"/>
              </a:rPr>
              <a:t>。</a:t>
            </a:r>
          </a:p>
        </p:txBody>
      </p:sp>
      <p:sp>
        <p:nvSpPr>
          <p:cNvPr id="777223" name="Text Box 7"/>
          <p:cNvSpPr txBox="1"/>
          <p:nvPr/>
        </p:nvSpPr>
        <p:spPr>
          <a:xfrm>
            <a:off x="1433513" y="3879850"/>
            <a:ext cx="6784975" cy="701675"/>
          </a:xfrm>
          <a:prstGeom prst="rect">
            <a:avLst/>
          </a:prstGeom>
          <a:noFill/>
          <a:ln w="9525">
            <a:noFill/>
          </a:ln>
        </p:spPr>
        <p:txBody>
          <a:bodyPr wrap="none"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图上距离</a:t>
            </a:r>
            <a:r>
              <a:rPr lang="en-US" altLang="zh-CN" sz="4000" dirty="0">
                <a:solidFill>
                  <a:srgbClr val="993300"/>
                </a:solidFill>
                <a:latin typeface="Arial" panose="020B0604020202020204" pitchFamily="34" charset="0"/>
                <a:ea typeface="华文新魏" panose="02010800040101010101" pitchFamily="2" charset="-122"/>
              </a:rPr>
              <a:t>︰</a:t>
            </a:r>
            <a:r>
              <a:rPr lang="zh-CN" altLang="en-US" sz="4000" dirty="0">
                <a:solidFill>
                  <a:srgbClr val="993300"/>
                </a:solidFill>
                <a:latin typeface="Arial" panose="020B0604020202020204" pitchFamily="34" charset="0"/>
                <a:ea typeface="华文新魏" panose="02010800040101010101" pitchFamily="2" charset="-122"/>
              </a:rPr>
              <a:t>实际距离＝比例尺</a:t>
            </a:r>
          </a:p>
        </p:txBody>
      </p:sp>
      <p:grpSp>
        <p:nvGrpSpPr>
          <p:cNvPr id="777224" name="Group 8"/>
          <p:cNvGrpSpPr/>
          <p:nvPr/>
        </p:nvGrpSpPr>
        <p:grpSpPr>
          <a:xfrm>
            <a:off x="3317875" y="4745038"/>
            <a:ext cx="4816475" cy="1347787"/>
            <a:chOff x="2090" y="2989"/>
            <a:chExt cx="3034" cy="849"/>
          </a:xfrm>
        </p:grpSpPr>
        <p:sp>
          <p:nvSpPr>
            <p:cNvPr id="21522" name="Rectangle 9"/>
            <p:cNvSpPr/>
            <p:nvPr/>
          </p:nvSpPr>
          <p:spPr>
            <a:xfrm>
              <a:off x="2090" y="2989"/>
              <a:ext cx="1788" cy="442"/>
            </a:xfrm>
            <a:prstGeom prst="rect">
              <a:avLst/>
            </a:prstGeom>
            <a:noFill/>
            <a:ln w="9525">
              <a:noFill/>
            </a:ln>
          </p:spPr>
          <p:txBody>
            <a:bodyPr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图上距离</a:t>
              </a:r>
            </a:p>
          </p:txBody>
        </p:sp>
        <p:sp>
          <p:nvSpPr>
            <p:cNvPr id="21523" name="Rectangle 10"/>
            <p:cNvSpPr/>
            <p:nvPr/>
          </p:nvSpPr>
          <p:spPr>
            <a:xfrm>
              <a:off x="2173" y="3396"/>
              <a:ext cx="1633" cy="442"/>
            </a:xfrm>
            <a:prstGeom prst="rect">
              <a:avLst/>
            </a:prstGeom>
            <a:noFill/>
            <a:ln w="9525">
              <a:noFill/>
            </a:ln>
          </p:spPr>
          <p:txBody>
            <a:bodyPr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实际距离</a:t>
              </a:r>
            </a:p>
          </p:txBody>
        </p:sp>
        <p:sp>
          <p:nvSpPr>
            <p:cNvPr id="21524" name="Line 11"/>
            <p:cNvSpPr/>
            <p:nvPr/>
          </p:nvSpPr>
          <p:spPr>
            <a:xfrm>
              <a:off x="2336" y="3430"/>
              <a:ext cx="1315" cy="0"/>
            </a:xfrm>
            <a:prstGeom prst="line">
              <a:avLst/>
            </a:prstGeom>
            <a:ln w="38100" cap="flat" cmpd="sng">
              <a:solidFill>
                <a:srgbClr val="993300"/>
              </a:solidFill>
              <a:prstDash val="solid"/>
              <a:headEnd type="none" w="med" len="med"/>
              <a:tailEnd type="none" w="med" len="med"/>
            </a:ln>
          </p:spPr>
          <p:txBody>
            <a:bodyPr/>
            <a:lstStyle/>
            <a:p>
              <a:endParaRPr lang="zh-CN" altLang="en-US"/>
            </a:p>
          </p:txBody>
        </p:sp>
        <p:sp>
          <p:nvSpPr>
            <p:cNvPr id="21525" name="Rectangle 12"/>
            <p:cNvSpPr/>
            <p:nvPr/>
          </p:nvSpPr>
          <p:spPr>
            <a:xfrm>
              <a:off x="3609" y="3183"/>
              <a:ext cx="466" cy="480"/>
            </a:xfrm>
            <a:prstGeom prst="rect">
              <a:avLst/>
            </a:prstGeom>
            <a:noFill/>
            <a:ln w="9525">
              <a:noFill/>
            </a:ln>
          </p:spPr>
          <p:txBody>
            <a:bodyPr wrap="none" lIns="90000" tIns="46800" rIns="90000" bIns="46800">
              <a:spAutoFit/>
            </a:bodyPr>
            <a:lstStyle/>
            <a:p>
              <a:r>
                <a:rPr lang="zh-CN" altLang="en-US" sz="4400" dirty="0">
                  <a:solidFill>
                    <a:srgbClr val="993300"/>
                  </a:solidFill>
                  <a:latin typeface="Arial" panose="020B0604020202020204" pitchFamily="34" charset="0"/>
                </a:rPr>
                <a:t>＝</a:t>
              </a:r>
            </a:p>
          </p:txBody>
        </p:sp>
        <p:sp>
          <p:nvSpPr>
            <p:cNvPr id="21526" name="Rectangle 13"/>
            <p:cNvSpPr/>
            <p:nvPr/>
          </p:nvSpPr>
          <p:spPr>
            <a:xfrm>
              <a:off x="4050" y="3251"/>
              <a:ext cx="1074" cy="442"/>
            </a:xfrm>
            <a:prstGeom prst="rect">
              <a:avLst/>
            </a:prstGeom>
            <a:noFill/>
            <a:ln w="9525">
              <a:noFill/>
            </a:ln>
          </p:spPr>
          <p:txBody>
            <a:bodyPr wrap="none" lIns="90000" tIns="46800" rIns="90000" bIns="46800">
              <a:spAutoFit/>
            </a:bodyPr>
            <a:lstStyle/>
            <a:p>
              <a:r>
                <a:rPr lang="zh-CN" altLang="en-US" sz="4000" dirty="0">
                  <a:solidFill>
                    <a:srgbClr val="993300"/>
                  </a:solidFill>
                  <a:latin typeface="Arial" panose="020B0604020202020204" pitchFamily="34" charset="0"/>
                  <a:ea typeface="华文新魏" panose="02010800040101010101" pitchFamily="2" charset="-122"/>
                </a:rPr>
                <a:t>比例尺</a:t>
              </a:r>
            </a:p>
          </p:txBody>
        </p:sp>
      </p:grpSp>
      <p:sp>
        <p:nvSpPr>
          <p:cNvPr id="777230" name="Text Box 14"/>
          <p:cNvSpPr txBox="1"/>
          <p:nvPr/>
        </p:nvSpPr>
        <p:spPr>
          <a:xfrm>
            <a:off x="2411413" y="5013325"/>
            <a:ext cx="639762" cy="641350"/>
          </a:xfrm>
          <a:prstGeom prst="rect">
            <a:avLst/>
          </a:prstGeom>
          <a:noFill/>
          <a:ln w="9525">
            <a:noFill/>
          </a:ln>
        </p:spPr>
        <p:txBody>
          <a:bodyPr wrap="none" lIns="90000" tIns="46800" rIns="90000" bIns="46800">
            <a:spAutoFit/>
          </a:bodyPr>
          <a:lstStyle/>
          <a:p>
            <a:r>
              <a:rPr lang="zh-CN" altLang="en-US" dirty="0">
                <a:latin typeface="Arial" panose="020B0604020202020204" pitchFamily="34" charset="0"/>
              </a:rPr>
              <a:t>或</a:t>
            </a:r>
          </a:p>
        </p:txBody>
      </p:sp>
      <p:sp>
        <p:nvSpPr>
          <p:cNvPr id="777231" name="Text Box 15"/>
          <p:cNvSpPr txBox="1"/>
          <p:nvPr/>
        </p:nvSpPr>
        <p:spPr>
          <a:xfrm>
            <a:off x="755650" y="2722563"/>
            <a:ext cx="5616575" cy="701675"/>
          </a:xfrm>
          <a:prstGeom prst="rect">
            <a:avLst/>
          </a:prstGeom>
          <a:noFill/>
          <a:ln w="9525">
            <a:noFill/>
          </a:ln>
        </p:spPr>
        <p:txBody>
          <a:bodyPr lIns="90000" tIns="46800" rIns="90000" bIns="46800">
            <a:spAutoFit/>
          </a:bodyPr>
          <a:lstStyle/>
          <a:p>
            <a:r>
              <a:rPr lang="en-US" altLang="zh-CN" sz="4000" dirty="0">
                <a:solidFill>
                  <a:srgbClr val="0000FF"/>
                </a:solidFill>
                <a:latin typeface="Arial" panose="020B0604020202020204" pitchFamily="34" charset="0"/>
              </a:rPr>
              <a:t>1︰100</a:t>
            </a:r>
          </a:p>
        </p:txBody>
      </p:sp>
      <p:grpSp>
        <p:nvGrpSpPr>
          <p:cNvPr id="777232" name="Group 16"/>
          <p:cNvGrpSpPr/>
          <p:nvPr/>
        </p:nvGrpSpPr>
        <p:grpSpPr>
          <a:xfrm>
            <a:off x="4829175" y="2630488"/>
            <a:ext cx="2479675" cy="1152525"/>
            <a:chOff x="4140" y="2704"/>
            <a:chExt cx="1381" cy="726"/>
          </a:xfrm>
        </p:grpSpPr>
        <p:grpSp>
          <p:nvGrpSpPr>
            <p:cNvPr id="21517" name="Group 17"/>
            <p:cNvGrpSpPr/>
            <p:nvPr/>
          </p:nvGrpSpPr>
          <p:grpSpPr>
            <a:xfrm>
              <a:off x="4728" y="2704"/>
              <a:ext cx="535" cy="726"/>
              <a:chOff x="3660" y="-2100"/>
              <a:chExt cx="535" cy="726"/>
            </a:xfrm>
          </p:grpSpPr>
          <p:sp>
            <p:nvSpPr>
              <p:cNvPr id="21519" name="Text Box 18"/>
              <p:cNvSpPr txBox="1"/>
              <p:nvPr/>
            </p:nvSpPr>
            <p:spPr>
              <a:xfrm>
                <a:off x="3660" y="-1778"/>
                <a:ext cx="525" cy="404"/>
              </a:xfrm>
              <a:prstGeom prst="rect">
                <a:avLst/>
              </a:prstGeom>
              <a:noFill/>
              <a:ln w="9525">
                <a:noFill/>
              </a:ln>
            </p:spPr>
            <p:txBody>
              <a:bodyPr wrap="none" lIns="90000" tIns="46800" rIns="90000" bIns="46800">
                <a:spAutoFit/>
              </a:bodyPr>
              <a:lstStyle/>
              <a:p>
                <a:r>
                  <a:rPr lang="en-US" altLang="zh-CN" dirty="0">
                    <a:solidFill>
                      <a:srgbClr val="993300"/>
                    </a:solidFill>
                    <a:latin typeface="Arial" panose="020B0604020202020204" pitchFamily="34" charset="0"/>
                  </a:rPr>
                  <a:t>100</a:t>
                </a:r>
              </a:p>
            </p:txBody>
          </p:sp>
          <p:sp>
            <p:nvSpPr>
              <p:cNvPr id="21520" name="Text Box 19"/>
              <p:cNvSpPr txBox="1"/>
              <p:nvPr/>
            </p:nvSpPr>
            <p:spPr>
              <a:xfrm>
                <a:off x="3800" y="-2100"/>
                <a:ext cx="243" cy="404"/>
              </a:xfrm>
              <a:prstGeom prst="rect">
                <a:avLst/>
              </a:prstGeom>
              <a:noFill/>
              <a:ln w="9525">
                <a:noFill/>
              </a:ln>
            </p:spPr>
            <p:txBody>
              <a:bodyPr wrap="none" lIns="90000" tIns="46800" rIns="90000" bIns="46800">
                <a:spAutoFit/>
              </a:bodyPr>
              <a:lstStyle/>
              <a:p>
                <a:r>
                  <a:rPr lang="en-US" altLang="zh-CN" dirty="0">
                    <a:solidFill>
                      <a:srgbClr val="993300"/>
                    </a:solidFill>
                    <a:latin typeface="Arial" panose="020B0604020202020204" pitchFamily="34" charset="0"/>
                  </a:rPr>
                  <a:t>1</a:t>
                </a:r>
              </a:p>
            </p:txBody>
          </p:sp>
          <p:sp>
            <p:nvSpPr>
              <p:cNvPr id="21521" name="Line 20"/>
              <p:cNvSpPr/>
              <p:nvPr/>
            </p:nvSpPr>
            <p:spPr>
              <a:xfrm>
                <a:off x="3696" y="-1741"/>
                <a:ext cx="499" cy="0"/>
              </a:xfrm>
              <a:prstGeom prst="line">
                <a:avLst/>
              </a:prstGeom>
              <a:ln w="38100" cap="flat" cmpd="sng">
                <a:solidFill>
                  <a:srgbClr val="993300"/>
                </a:solidFill>
                <a:prstDash val="solid"/>
                <a:headEnd type="none" w="med" len="med"/>
                <a:tailEnd type="none" w="med" len="med"/>
              </a:ln>
            </p:spPr>
            <p:txBody>
              <a:bodyPr/>
              <a:lstStyle/>
              <a:p>
                <a:endParaRPr lang="zh-CN" altLang="en-US"/>
              </a:p>
            </p:txBody>
          </p:sp>
        </p:grpSp>
        <p:sp>
          <p:nvSpPr>
            <p:cNvPr id="21518" name="Text Box 21"/>
            <p:cNvSpPr txBox="1"/>
            <p:nvPr/>
          </p:nvSpPr>
          <p:spPr>
            <a:xfrm>
              <a:off x="4140" y="2886"/>
              <a:ext cx="1381" cy="404"/>
            </a:xfrm>
            <a:prstGeom prst="rect">
              <a:avLst/>
            </a:prstGeom>
            <a:noFill/>
            <a:ln w="9525">
              <a:noFill/>
            </a:ln>
          </p:spPr>
          <p:txBody>
            <a:bodyPr lIns="90000" tIns="46800" rIns="90000" bIns="46800">
              <a:spAutoFit/>
            </a:bodyPr>
            <a:lstStyle/>
            <a:p>
              <a:r>
                <a:rPr lang="zh-CN" altLang="en-US" dirty="0">
                  <a:solidFill>
                    <a:srgbClr val="993300"/>
                  </a:solidFill>
                  <a:latin typeface="Arial" panose="020B0604020202020204" pitchFamily="34" charset="0"/>
                </a:rPr>
                <a:t>（或     ）</a:t>
              </a:r>
            </a:p>
          </p:txBody>
        </p:sp>
      </p:grpSp>
      <p:sp>
        <p:nvSpPr>
          <p:cNvPr id="777238" name="Text Box 22"/>
          <p:cNvSpPr txBox="1"/>
          <p:nvPr/>
        </p:nvSpPr>
        <p:spPr>
          <a:xfrm>
            <a:off x="225425" y="582613"/>
            <a:ext cx="8918575" cy="579437"/>
          </a:xfrm>
          <a:prstGeom prst="rect">
            <a:avLst/>
          </a:prstGeom>
          <a:noFill/>
          <a:ln w="9525">
            <a:noFill/>
          </a:ln>
        </p:spPr>
        <p:txBody>
          <a:bodyPr wrap="none" lIns="90000" tIns="46800" rIns="90000" bIns="46800">
            <a:spAutoFit/>
          </a:bodyPr>
          <a:lstStyle/>
          <a:p>
            <a:r>
              <a:rPr lang="zh-CN" altLang="en-US" sz="3200" b="0" dirty="0">
                <a:latin typeface="黑体" panose="02010609060101010101" pitchFamily="49" charset="-122"/>
                <a:ea typeface="黑体" panose="02010609060101010101" pitchFamily="49" charset="-122"/>
              </a:rPr>
              <a:t>为了计算简便，通常把比例尺写成前项为</a:t>
            </a:r>
            <a:r>
              <a:rPr lang="en-US" altLang="zh-CN" sz="3200" b="0" dirty="0">
                <a:latin typeface="黑体" panose="02010609060101010101" pitchFamily="49" charset="-122"/>
                <a:ea typeface="黑体" panose="02010609060101010101" pitchFamily="49" charset="-122"/>
              </a:rPr>
              <a:t>1</a:t>
            </a:r>
            <a:r>
              <a:rPr lang="zh-CN" altLang="en-US" sz="3200" b="0" dirty="0">
                <a:latin typeface="黑体" panose="02010609060101010101" pitchFamily="49" charset="-122"/>
                <a:ea typeface="黑体" panose="02010609060101010101" pitchFamily="49" charset="-122"/>
              </a:rPr>
              <a:t>的比。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7223"/>
                                        </p:tgtEl>
                                        <p:attrNameLst>
                                          <p:attrName>style.visibility</p:attrName>
                                        </p:attrNameLst>
                                      </p:cBhvr>
                                      <p:to>
                                        <p:strVal val="visible"/>
                                      </p:to>
                                    </p:set>
                                    <p:animEffect transition="in" filter="wipe(left)">
                                      <p:cBhvr>
                                        <p:cTn id="7" dur="2000"/>
                                        <p:tgtEl>
                                          <p:spTgt spid="7772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77230"/>
                                        </p:tgtEl>
                                        <p:attrNameLst>
                                          <p:attrName>style.visibility</p:attrName>
                                        </p:attrNameLst>
                                      </p:cBhvr>
                                      <p:to>
                                        <p:strVal val="visible"/>
                                      </p:to>
                                    </p:set>
                                    <p:anim calcmode="lin" valueType="num">
                                      <p:cBhvr>
                                        <p:cTn id="12" dur="500" fill="hold"/>
                                        <p:tgtEl>
                                          <p:spTgt spid="777230"/>
                                        </p:tgtEl>
                                        <p:attrNameLst>
                                          <p:attrName>ppt_w</p:attrName>
                                        </p:attrNameLst>
                                      </p:cBhvr>
                                      <p:tavLst>
                                        <p:tav tm="0">
                                          <p:val>
                                            <p:fltVal val="0"/>
                                          </p:val>
                                        </p:tav>
                                        <p:tav tm="100000">
                                          <p:val>
                                            <p:strVal val="#ppt_w"/>
                                          </p:val>
                                        </p:tav>
                                      </p:tavLst>
                                    </p:anim>
                                    <p:anim calcmode="lin" valueType="num">
                                      <p:cBhvr>
                                        <p:cTn id="13" dur="500" fill="hold"/>
                                        <p:tgtEl>
                                          <p:spTgt spid="77723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77224"/>
                                        </p:tgtEl>
                                        <p:attrNameLst>
                                          <p:attrName>style.visibility</p:attrName>
                                        </p:attrNameLst>
                                      </p:cBhvr>
                                      <p:to>
                                        <p:strVal val="visible"/>
                                      </p:to>
                                    </p:set>
                                    <p:animEffect transition="in" filter="wipe(left)">
                                      <p:cBhvr>
                                        <p:cTn id="18" dur="2000"/>
                                        <p:tgtEl>
                                          <p:spTgt spid="77722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0" nodeType="clickEffect">
                                  <p:stCondLst>
                                    <p:cond delay="0"/>
                                  </p:stCondLst>
                                  <p:childTnLst>
                                    <p:anim calcmode="lin" valueType="num">
                                      <p:cBhvr additive="base">
                                        <p:cTn id="22" dur="500"/>
                                        <p:tgtEl>
                                          <p:spTgt spid="777222"/>
                                        </p:tgtEl>
                                        <p:attrNameLst>
                                          <p:attrName>ppt_x</p:attrName>
                                        </p:attrNameLst>
                                      </p:cBhvr>
                                      <p:tavLst>
                                        <p:tav tm="0">
                                          <p:val>
                                            <p:strVal val="ppt_x"/>
                                          </p:val>
                                        </p:tav>
                                        <p:tav tm="100000">
                                          <p:val>
                                            <p:strVal val="1+ppt_w/2"/>
                                          </p:val>
                                        </p:tav>
                                      </p:tavLst>
                                    </p:anim>
                                    <p:anim calcmode="lin" valueType="num">
                                      <p:cBhvr additive="base">
                                        <p:cTn id="23" dur="500"/>
                                        <p:tgtEl>
                                          <p:spTgt spid="777222"/>
                                        </p:tgtEl>
                                        <p:attrNameLst>
                                          <p:attrName>ppt_y</p:attrName>
                                        </p:attrNameLst>
                                      </p:cBhvr>
                                      <p:tavLst>
                                        <p:tav tm="0">
                                          <p:val>
                                            <p:strVal val="ppt_y"/>
                                          </p:val>
                                        </p:tav>
                                        <p:tav tm="100000">
                                          <p:val>
                                            <p:strVal val="ppt_y"/>
                                          </p:val>
                                        </p:tav>
                                      </p:tavLst>
                                    </p:anim>
                                    <p:set>
                                      <p:cBhvr>
                                        <p:cTn id="24" dur="1" fill="hold">
                                          <p:stCondLst>
                                            <p:cond delay="499"/>
                                          </p:stCondLst>
                                        </p:cTn>
                                        <p:tgtEl>
                                          <p:spTgt spid="777222"/>
                                        </p:tgtEl>
                                        <p:attrNameLst>
                                          <p:attrName>style.visibility</p:attrName>
                                        </p:attrNameLst>
                                      </p:cBhvr>
                                      <p:to>
                                        <p:strVal val="hidden"/>
                                      </p:to>
                                    </p:se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777238"/>
                                        </p:tgtEl>
                                        <p:attrNameLst>
                                          <p:attrName>style.visibility</p:attrName>
                                        </p:attrNameLst>
                                      </p:cBhvr>
                                      <p:to>
                                        <p:strVal val="visible"/>
                                      </p:to>
                                    </p:set>
                                    <p:animEffect transition="in" filter="fade">
                                      <p:cBhvr>
                                        <p:cTn id="28" dur="1000"/>
                                        <p:tgtEl>
                                          <p:spTgt spid="777238"/>
                                        </p:tgtEl>
                                      </p:cBhvr>
                                    </p:animEffect>
                                    <p:anim calcmode="lin" valueType="num">
                                      <p:cBhvr>
                                        <p:cTn id="29" dur="1000" fill="hold"/>
                                        <p:tgtEl>
                                          <p:spTgt spid="777238"/>
                                        </p:tgtEl>
                                        <p:attrNameLst>
                                          <p:attrName>ppt_x</p:attrName>
                                        </p:attrNameLst>
                                      </p:cBhvr>
                                      <p:tavLst>
                                        <p:tav tm="0">
                                          <p:val>
                                            <p:strVal val="#ppt_x"/>
                                          </p:val>
                                        </p:tav>
                                        <p:tav tm="100000">
                                          <p:val>
                                            <p:strVal val="#ppt_x"/>
                                          </p:val>
                                        </p:tav>
                                      </p:tavLst>
                                    </p:anim>
                                    <p:anim calcmode="lin" valueType="num">
                                      <p:cBhvr>
                                        <p:cTn id="30" dur="1000" fill="hold"/>
                                        <p:tgtEl>
                                          <p:spTgt spid="7772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77231"/>
                                        </p:tgtEl>
                                        <p:attrNameLst>
                                          <p:attrName>style.visibility</p:attrName>
                                        </p:attrNameLst>
                                      </p:cBhvr>
                                      <p:to>
                                        <p:strVal val="visible"/>
                                      </p:to>
                                    </p:set>
                                    <p:animEffect transition="in" filter="randombar(horizontal)">
                                      <p:cBhvr>
                                        <p:cTn id="35" dur="500"/>
                                        <p:tgtEl>
                                          <p:spTgt spid="77723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77232"/>
                                        </p:tgtEl>
                                        <p:attrNameLst>
                                          <p:attrName>style.visibility</p:attrName>
                                        </p:attrNameLst>
                                      </p:cBhvr>
                                      <p:to>
                                        <p:strVal val="visible"/>
                                      </p:to>
                                    </p:set>
                                    <p:animEffect transition="in" filter="randombar(horizontal)">
                                      <p:cBhvr>
                                        <p:cTn id="40" dur="500"/>
                                        <p:tgtEl>
                                          <p:spTgt spid="777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2" grpId="0"/>
      <p:bldP spid="777223" grpId="0"/>
      <p:bldP spid="777230" grpId="0"/>
      <p:bldP spid="777231" grpId="0"/>
      <p:bldP spid="7772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ain"/>
          <p:cNvPicPr>
            <a:picLocks noChangeAspect="1"/>
          </p:cNvPicPr>
          <p:nvPr/>
        </p:nvPicPr>
        <p:blipFill>
          <a:blip r:embed="rId2">
            <a:clrChange>
              <a:clrFrom>
                <a:srgbClr val="FFFFFF"/>
              </a:clrFrom>
              <a:clrTo>
                <a:srgbClr val="FFFFFF">
                  <a:alpha val="0"/>
                </a:srgbClr>
              </a:clrTo>
            </a:clrChange>
          </a:blip>
          <a:stretch>
            <a:fillRect/>
          </a:stretch>
        </p:blipFill>
        <p:spPr>
          <a:xfrm>
            <a:off x="611188" y="706438"/>
            <a:ext cx="7777162" cy="5976937"/>
          </a:xfrm>
          <a:prstGeom prst="rect">
            <a:avLst/>
          </a:prstGeom>
          <a:noFill/>
          <a:ln w="9525">
            <a:noFill/>
          </a:ln>
        </p:spPr>
      </p:pic>
      <p:sp>
        <p:nvSpPr>
          <p:cNvPr id="22531" name="Text Box 5"/>
          <p:cNvSpPr txBox="1"/>
          <p:nvPr/>
        </p:nvSpPr>
        <p:spPr>
          <a:xfrm>
            <a:off x="6227763" y="3913188"/>
            <a:ext cx="692150" cy="396875"/>
          </a:xfrm>
          <a:prstGeom prst="rect">
            <a:avLst/>
          </a:prstGeom>
          <a:solidFill>
            <a:srgbClr val="FFFFCC"/>
          </a:solidFill>
          <a:ln w="9525">
            <a:noFill/>
          </a:ln>
        </p:spPr>
        <p:txBody>
          <a:bodyPr wrap="none" lIns="90000" tIns="46800" rIns="90000" bIns="46800">
            <a:spAutoFit/>
          </a:bodyPr>
          <a:lstStyle/>
          <a:p>
            <a:r>
              <a:rPr lang="zh-CN" altLang="en-US" sz="2000" dirty="0">
                <a:solidFill>
                  <a:srgbClr val="FF3300"/>
                </a:solidFill>
                <a:latin typeface="Arial" panose="020B0604020202020204" pitchFamily="34" charset="0"/>
              </a:rPr>
              <a:t>南京</a:t>
            </a:r>
          </a:p>
        </p:txBody>
      </p:sp>
      <p:sp>
        <p:nvSpPr>
          <p:cNvPr id="22532" name="Text Box 6"/>
          <p:cNvSpPr txBox="1"/>
          <p:nvPr/>
        </p:nvSpPr>
        <p:spPr>
          <a:xfrm>
            <a:off x="5364163" y="2563813"/>
            <a:ext cx="692150" cy="396875"/>
          </a:xfrm>
          <a:prstGeom prst="rect">
            <a:avLst/>
          </a:prstGeom>
          <a:solidFill>
            <a:srgbClr val="FFFFCC"/>
          </a:solidFill>
          <a:ln w="9525">
            <a:noFill/>
          </a:ln>
        </p:spPr>
        <p:txBody>
          <a:bodyPr wrap="none" lIns="90000" tIns="46800" rIns="90000" bIns="46800">
            <a:spAutoFit/>
          </a:bodyPr>
          <a:lstStyle/>
          <a:p>
            <a:r>
              <a:rPr lang="zh-CN" altLang="en-US" sz="2000" dirty="0">
                <a:solidFill>
                  <a:srgbClr val="FF3300"/>
                </a:solidFill>
                <a:latin typeface="Arial" panose="020B0604020202020204" pitchFamily="34" charset="0"/>
              </a:rPr>
              <a:t>北京</a:t>
            </a:r>
          </a:p>
        </p:txBody>
      </p:sp>
      <p:sp>
        <p:nvSpPr>
          <p:cNvPr id="761865" name="Rectangle 9"/>
          <p:cNvSpPr/>
          <p:nvPr/>
        </p:nvSpPr>
        <p:spPr>
          <a:xfrm>
            <a:off x="823913" y="5349875"/>
            <a:ext cx="5102225" cy="701675"/>
          </a:xfrm>
          <a:prstGeom prst="rect">
            <a:avLst/>
          </a:prstGeom>
          <a:solidFill>
            <a:schemeClr val="bg1"/>
          </a:solidFill>
          <a:ln w="9525">
            <a:noFill/>
          </a:ln>
        </p:spPr>
        <p:txBody>
          <a:bodyPr lIns="90000" tIns="46800" rIns="90000" bIns="46800">
            <a:spAutoFit/>
          </a:bodyPr>
          <a:lstStyle/>
          <a:p>
            <a:r>
              <a:rPr lang="zh-CN" altLang="en-US" sz="4000" dirty="0">
                <a:latin typeface="Arial" panose="020B0604020202020204" pitchFamily="34" charset="0"/>
              </a:rPr>
              <a:t>比例尺：</a:t>
            </a:r>
            <a:r>
              <a:rPr lang="en-US" altLang="zh-CN" sz="4000" dirty="0">
                <a:solidFill>
                  <a:srgbClr val="FF3300"/>
                </a:solidFill>
                <a:latin typeface="Arial" panose="020B0604020202020204" pitchFamily="34" charset="0"/>
              </a:rPr>
              <a:t>1∶6000000</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1865"/>
                                        </p:tgtEl>
                                        <p:attrNameLst>
                                          <p:attrName>style.visibility</p:attrName>
                                        </p:attrNameLst>
                                      </p:cBhvr>
                                      <p:to>
                                        <p:strVal val="visible"/>
                                      </p:to>
                                    </p:set>
                                    <p:anim calcmode="lin" valueType="num">
                                      <p:cBhvr>
                                        <p:cTn id="7" dur="1000" fill="hold"/>
                                        <p:tgtEl>
                                          <p:spTgt spid="761865"/>
                                        </p:tgtEl>
                                        <p:attrNameLst>
                                          <p:attrName>ppt_w</p:attrName>
                                        </p:attrNameLst>
                                      </p:cBhvr>
                                      <p:tavLst>
                                        <p:tav tm="0">
                                          <p:val>
                                            <p:fltVal val="0"/>
                                          </p:val>
                                        </p:tav>
                                        <p:tav tm="100000">
                                          <p:val>
                                            <p:strVal val="#ppt_w"/>
                                          </p:val>
                                        </p:tav>
                                      </p:tavLst>
                                    </p:anim>
                                    <p:anim calcmode="lin" valueType="num">
                                      <p:cBhvr>
                                        <p:cTn id="8" dur="1000" fill="hold"/>
                                        <p:tgtEl>
                                          <p:spTgt spid="761865"/>
                                        </p:tgtEl>
                                        <p:attrNameLst>
                                          <p:attrName>ppt_h</p:attrName>
                                        </p:attrNameLst>
                                      </p:cBhvr>
                                      <p:tavLst>
                                        <p:tav tm="0">
                                          <p:val>
                                            <p:fltVal val="0"/>
                                          </p:val>
                                        </p:tav>
                                        <p:tav tm="100000">
                                          <p:val>
                                            <p:strVal val="#ppt_h"/>
                                          </p:val>
                                        </p:tav>
                                      </p:tavLst>
                                    </p:anim>
                                    <p:animEffect transition="in" filter="fade">
                                      <p:cBhvr>
                                        <p:cTn id="9" dur="1000"/>
                                        <p:tgtEl>
                                          <p:spTgt spid="76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00662083732"/>
          <p:cNvPicPr>
            <a:picLocks noChangeAspect="1"/>
          </p:cNvPicPr>
          <p:nvPr/>
        </p:nvPicPr>
        <p:blipFill>
          <a:blip r:embed="rId2"/>
          <a:stretch>
            <a:fillRect/>
          </a:stretch>
        </p:blipFill>
        <p:spPr>
          <a:xfrm>
            <a:off x="611188" y="1196975"/>
            <a:ext cx="7345362" cy="5329238"/>
          </a:xfrm>
          <a:prstGeom prst="rect">
            <a:avLst/>
          </a:prstGeom>
          <a:noFill/>
          <a:ln w="9525">
            <a:noFill/>
          </a:ln>
        </p:spPr>
      </p:pic>
      <p:sp>
        <p:nvSpPr>
          <p:cNvPr id="23555" name="Text Box 3"/>
          <p:cNvSpPr txBox="1"/>
          <p:nvPr/>
        </p:nvSpPr>
        <p:spPr>
          <a:xfrm>
            <a:off x="5483225" y="544513"/>
            <a:ext cx="3660775" cy="727075"/>
          </a:xfrm>
          <a:prstGeom prst="rect">
            <a:avLst/>
          </a:prstGeom>
          <a:solidFill>
            <a:srgbClr val="FFFF00"/>
          </a:solidFill>
          <a:ln w="25400" cap="flat" cmpd="sng">
            <a:solidFill>
              <a:srgbClr val="000000"/>
            </a:solidFill>
            <a:prstDash val="solid"/>
            <a:miter/>
            <a:headEnd type="none" w="med" len="med"/>
            <a:tailEnd type="none" w="med" len="med"/>
          </a:ln>
        </p:spPr>
        <p:txBody>
          <a:bodyPr>
            <a:spAutoFit/>
          </a:bodyPr>
          <a:lstStyle/>
          <a:p>
            <a:r>
              <a:rPr lang="zh-CN" altLang="en-US" sz="4000" dirty="0">
                <a:solidFill>
                  <a:srgbClr val="FF0000"/>
                </a:solidFill>
                <a:latin typeface="黑体" panose="02010609060101010101" pitchFamily="49" charset="-122"/>
                <a:ea typeface="黑体" panose="02010609060101010101" pitchFamily="49" charset="-122"/>
              </a:rPr>
              <a:t>比例尺：</a:t>
            </a:r>
            <a:r>
              <a:rPr lang="en-US" altLang="zh-CN" sz="4000" dirty="0">
                <a:solidFill>
                  <a:srgbClr val="FF0000"/>
                </a:solidFill>
                <a:latin typeface="黑体" panose="02010609060101010101" pitchFamily="49" charset="-122"/>
                <a:ea typeface="黑体" panose="02010609060101010101" pitchFamily="49" charset="-122"/>
              </a:rPr>
              <a:t>1:100</a:t>
            </a:r>
          </a:p>
        </p:txBody>
      </p:sp>
      <p:sp>
        <p:nvSpPr>
          <p:cNvPr id="23556" name="Text Box 4"/>
          <p:cNvSpPr txBox="1"/>
          <p:nvPr/>
        </p:nvSpPr>
        <p:spPr>
          <a:xfrm>
            <a:off x="1403350" y="549275"/>
            <a:ext cx="3395663" cy="641350"/>
          </a:xfrm>
          <a:prstGeom prst="rect">
            <a:avLst/>
          </a:prstGeom>
          <a:noFill/>
          <a:ln w="9525">
            <a:noFill/>
          </a:ln>
        </p:spPr>
        <p:txBody>
          <a:bodyPr wrap="none">
            <a:spAutoFit/>
          </a:bodyPr>
          <a:lstStyle/>
          <a:p>
            <a:r>
              <a:rPr lang="zh-CN" altLang="en-US" dirty="0">
                <a:solidFill>
                  <a:srgbClr val="FF0000"/>
                </a:solidFill>
                <a:latin typeface="Arial" panose="020B0604020202020204" pitchFamily="34" charset="0"/>
                <a:ea typeface="黑体" panose="02010609060101010101" pitchFamily="49" charset="-122"/>
              </a:rPr>
              <a:t>房屋平面设计图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p:nvPr/>
        </p:nvSpPr>
        <p:spPr>
          <a:xfrm>
            <a:off x="3059113" y="1484313"/>
            <a:ext cx="2881312" cy="2160587"/>
          </a:xfrm>
          <a:prstGeom prst="rect">
            <a:avLst/>
          </a:prstGeom>
          <a:solidFill>
            <a:srgbClr val="3366FF"/>
          </a:solidFill>
          <a:ln w="25400" cap="flat" cmpd="sng">
            <a:solidFill>
              <a:srgbClr val="000000"/>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24579" name="Text Box 3"/>
          <p:cNvSpPr txBox="1"/>
          <p:nvPr/>
        </p:nvSpPr>
        <p:spPr>
          <a:xfrm>
            <a:off x="3708400" y="3860800"/>
            <a:ext cx="1482725" cy="701675"/>
          </a:xfrm>
          <a:prstGeom prst="rect">
            <a:avLst/>
          </a:prstGeom>
          <a:noFill/>
          <a:ln w="9525">
            <a:noFill/>
          </a:ln>
        </p:spPr>
        <p:txBody>
          <a:bodyPr wrap="none">
            <a:spAutoFit/>
          </a:bodyPr>
          <a:lstStyle/>
          <a:p>
            <a:r>
              <a:rPr lang="en-US" altLang="zh-CN" sz="4000" dirty="0">
                <a:solidFill>
                  <a:srgbClr val="FF0000"/>
                </a:solidFill>
                <a:latin typeface="Arial" panose="020B0604020202020204" pitchFamily="34" charset="0"/>
                <a:ea typeface="宋体" panose="02010600030101010101" pitchFamily="2" charset="-122"/>
              </a:rPr>
              <a:t>5</a:t>
            </a:r>
            <a:r>
              <a:rPr lang="zh-CN" altLang="en-US" sz="4000" dirty="0">
                <a:solidFill>
                  <a:srgbClr val="FF0000"/>
                </a:solidFill>
                <a:latin typeface="Arial" panose="020B0604020202020204" pitchFamily="34" charset="0"/>
                <a:ea typeface="宋体" panose="02010600030101010101" pitchFamily="2" charset="-122"/>
              </a:rPr>
              <a:t>厘米</a:t>
            </a:r>
          </a:p>
        </p:txBody>
      </p:sp>
      <p:sp>
        <p:nvSpPr>
          <p:cNvPr id="24580" name="Text Box 4"/>
          <p:cNvSpPr txBox="1"/>
          <p:nvPr/>
        </p:nvSpPr>
        <p:spPr>
          <a:xfrm>
            <a:off x="6300788" y="2205038"/>
            <a:ext cx="1352550" cy="641350"/>
          </a:xfrm>
          <a:prstGeom prst="rect">
            <a:avLst/>
          </a:prstGeom>
          <a:noFill/>
          <a:ln w="9525">
            <a:noFill/>
          </a:ln>
        </p:spPr>
        <p:txBody>
          <a:bodyPr wrap="none">
            <a:spAutoFit/>
          </a:bodyPr>
          <a:lstStyle/>
          <a:p>
            <a:r>
              <a:rPr lang="en-US" altLang="zh-CN" dirty="0">
                <a:solidFill>
                  <a:srgbClr val="FF0000"/>
                </a:solidFill>
                <a:latin typeface="Arial" panose="020B0604020202020204" pitchFamily="34" charset="0"/>
                <a:ea typeface="宋体" panose="02010600030101010101" pitchFamily="2" charset="-122"/>
              </a:rPr>
              <a:t>3</a:t>
            </a:r>
            <a:r>
              <a:rPr lang="zh-CN" altLang="en-US" dirty="0">
                <a:solidFill>
                  <a:srgbClr val="FF0000"/>
                </a:solidFill>
                <a:latin typeface="Arial" panose="020B0604020202020204" pitchFamily="34" charset="0"/>
                <a:ea typeface="宋体" panose="02010600030101010101" pitchFamily="2" charset="-122"/>
              </a:rPr>
              <a:t>厘米</a:t>
            </a:r>
          </a:p>
        </p:txBody>
      </p:sp>
      <p:sp>
        <p:nvSpPr>
          <p:cNvPr id="24581" name="Text Box 5"/>
          <p:cNvSpPr txBox="1"/>
          <p:nvPr/>
        </p:nvSpPr>
        <p:spPr>
          <a:xfrm>
            <a:off x="1474788" y="620713"/>
            <a:ext cx="6102350" cy="579437"/>
          </a:xfrm>
          <a:prstGeom prst="rect">
            <a:avLst/>
          </a:prstGeom>
          <a:noFill/>
          <a:ln w="9525">
            <a:noFill/>
          </a:ln>
        </p:spPr>
        <p:txBody>
          <a:bodyPr wrap="none">
            <a:spAutoFit/>
          </a:bodyPr>
          <a:lstStyle/>
          <a:p>
            <a:r>
              <a:rPr lang="zh-CN" altLang="en-US" sz="3200" dirty="0">
                <a:solidFill>
                  <a:srgbClr val="000000"/>
                </a:solidFill>
                <a:latin typeface="黑体" panose="02010609060101010101" pitchFamily="49" charset="-122"/>
                <a:ea typeface="黑体" panose="02010609060101010101" pitchFamily="49" charset="-122"/>
              </a:rPr>
              <a:t>北关小学小学六</a:t>
            </a:r>
            <a:r>
              <a:rPr lang="en-US" altLang="zh-CN" sz="3200" dirty="0">
                <a:solidFill>
                  <a:srgbClr val="000000"/>
                </a:solidFill>
                <a:latin typeface="黑体" panose="02010609060101010101" pitchFamily="49" charset="-122"/>
                <a:ea typeface="黑体" panose="02010609060101010101" pitchFamily="49" charset="-122"/>
              </a:rPr>
              <a:t>(2)</a:t>
            </a:r>
            <a:r>
              <a:rPr lang="zh-CN" altLang="en-US" sz="3200" dirty="0">
                <a:solidFill>
                  <a:srgbClr val="000000"/>
                </a:solidFill>
                <a:latin typeface="黑体" panose="02010609060101010101" pitchFamily="49" charset="-122"/>
                <a:ea typeface="黑体" panose="02010609060101010101" pitchFamily="49" charset="-122"/>
              </a:rPr>
              <a:t>班教室平面图</a:t>
            </a:r>
          </a:p>
        </p:txBody>
      </p:sp>
      <p:sp>
        <p:nvSpPr>
          <p:cNvPr id="24582" name="Text Box 6"/>
          <p:cNvSpPr txBox="1"/>
          <p:nvPr/>
        </p:nvSpPr>
        <p:spPr>
          <a:xfrm>
            <a:off x="2816225" y="4986338"/>
            <a:ext cx="3627438" cy="641350"/>
          </a:xfrm>
          <a:prstGeom prst="rect">
            <a:avLst/>
          </a:prstGeom>
          <a:solidFill>
            <a:srgbClr val="FFFF00"/>
          </a:solidFill>
          <a:ln w="19050">
            <a:noFill/>
          </a:ln>
        </p:spPr>
        <p:txBody>
          <a:bodyPr>
            <a:spAutoFit/>
          </a:bodyPr>
          <a:lstStyle/>
          <a:p>
            <a:r>
              <a:rPr lang="zh-CN" altLang="en-US" dirty="0">
                <a:solidFill>
                  <a:srgbClr val="FF0000"/>
                </a:solidFill>
                <a:latin typeface="黑体" panose="02010609060101010101" pitchFamily="49" charset="-122"/>
                <a:ea typeface="黑体" panose="02010609060101010101" pitchFamily="49" charset="-122"/>
              </a:rPr>
              <a:t>比例尺：</a:t>
            </a:r>
            <a:r>
              <a:rPr lang="en-US" altLang="zh-CN" dirty="0">
                <a:solidFill>
                  <a:srgbClr val="FF0000"/>
                </a:solidFill>
                <a:latin typeface="黑体" panose="02010609060101010101" pitchFamily="49" charset="-122"/>
                <a:ea typeface="黑体" panose="02010609060101010101" pitchFamily="49" charset="-122"/>
              </a:rPr>
              <a:t>1</a:t>
            </a:r>
            <a:r>
              <a:rPr lang="zh-CN" altLang="en-US" dirty="0">
                <a:solidFill>
                  <a:srgbClr val="FF0000"/>
                </a:solidFill>
                <a:latin typeface="黑体" panose="02010609060101010101" pitchFamily="49" charset="-122"/>
                <a:ea typeface="黑体" panose="02010609060101010101" pitchFamily="49" charset="-122"/>
              </a:rPr>
              <a:t>：</a:t>
            </a:r>
            <a:r>
              <a:rPr lang="en-US" altLang="zh-CN" dirty="0">
                <a:solidFill>
                  <a:srgbClr val="FF0000"/>
                </a:solidFill>
                <a:latin typeface="黑体" panose="02010609060101010101" pitchFamily="49" charset="-122"/>
                <a:ea typeface="黑体" panose="02010609060101010101" pitchFamily="49" charset="-122"/>
              </a:rPr>
              <a:t>200</a:t>
            </a:r>
          </a:p>
        </p:txBody>
      </p:sp>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全屏显示(4:3)</PresentationFormat>
  <Paragraphs>197</Paragraphs>
  <Slides>38</Slides>
  <Notes>5</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0" baseType="lpstr">
      <vt:lpstr>仿宋_GB2312</vt:lpstr>
      <vt:lpstr>黑体</vt:lpstr>
      <vt:lpstr>华文彩云</vt:lpstr>
      <vt:lpstr>华文新魏</vt:lpstr>
      <vt:lpstr>楷体_GB2312</vt:lpstr>
      <vt:lpstr>宋体</vt:lpstr>
      <vt:lpstr>微软雅黑</vt:lpstr>
      <vt:lpstr>Arial</vt:lpstr>
      <vt:lpstr>Calibri</vt:lpstr>
      <vt:lpstr>Times New Roman</vt:lpstr>
      <vt:lpstr>WWW.2PPT.COM
</vt:lpstr>
      <vt:lpstr>Equation.3</vt:lpstr>
      <vt:lpstr>PowerPoint 演示文稿</vt:lpstr>
      <vt:lpstr>考考你： 南京到北京的实际距离是900千米，一只蚂蚁不到1分钟就从南京爬到了北京，你知道是怎么回事吗？ </vt:lpstr>
      <vt:lpstr>考考你： 在一幅地图上测得广州到北京的直线距离是32厘米，一位老师从广州坐飞机到北京开会，却用了2小时，这又是怎么回事呢？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你知道吗？  像1：6000000、1：100、     1：200、           、       等用数  字形式表示的比例尺叫数值比例尺</vt:lpstr>
      <vt:lpstr>你知道吗？   像上面这种用注有数量的线段来表示和地面上相对应的实际距离的比例尺叫线段比例尺；它表示图上1厘米的距离相当于实际10米的距离。改写成数值比例尺为：1:1000</vt:lpstr>
      <vt:lpstr>你知道吗？  像比例尺比例尺一百万分之一，四百五十万分之一叫做文字比例尺</vt:lpstr>
      <vt:lpstr>比例尺的特征</vt:lpstr>
      <vt:lpstr>PowerPoint 演示文稿</vt:lpstr>
      <vt:lpstr>PowerPoint 演示文稿</vt:lpstr>
      <vt:lpstr>客厅</vt:lpstr>
      <vt:lpstr>1、笑笑的父母卧室的南墙正中有一扇宽为2米的窗户，你能在平面图上标出来吗？ </vt:lpstr>
      <vt:lpstr>1、笑笑的父母卧室的南墙正中有一扇宽为2米的窗户，你能在平面图上标出来吗？ </vt:lpstr>
      <vt:lpstr>PowerPoint 演示文稿</vt:lpstr>
      <vt:lpstr>PowerPoint 演示文稿</vt:lpstr>
      <vt:lpstr>PowerPoint 演示文稿</vt:lpstr>
      <vt:lpstr>PowerPoint 演示文稿</vt:lpstr>
      <vt:lpstr>你知道吗？  精密零件图纸上的比例尺，一般都写成后项是1的比，如，在一张精密零件图纸上，用1厘米表示实际长度1毫米，这张精密零件图纸的比例尺就是10:1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2005-03-24T11:45:55Z</dcterms:created>
  <dcterms:modified xsi:type="dcterms:W3CDTF">2023-01-17T03:27:34Z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B63A0463263B4A5A9715B5E17EFBA710</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