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1" r:id="rId4"/>
    <p:sldId id="328" r:id="rId5"/>
    <p:sldId id="330" r:id="rId6"/>
    <p:sldId id="295" r:id="rId7"/>
    <p:sldId id="323" r:id="rId8"/>
    <p:sldId id="293" r:id="rId9"/>
    <p:sldId id="351" r:id="rId10"/>
    <p:sldId id="353" r:id="rId11"/>
    <p:sldId id="354" r:id="rId12"/>
    <p:sldId id="288" r:id="rId13"/>
    <p:sldId id="258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13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BC64BB8-54AF-4247-81F9-7E2E0DEF8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5DED6DB-84FE-440F-AF28-2BFB9A2F46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D6DB-84FE-440F-AF28-2BFB9A2F469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193"/>
            <a:ext cx="3493311" cy="762066"/>
          </a:xfrm>
          <a:prstGeom prst="rect">
            <a:avLst/>
          </a:prstGeom>
          <a:ln>
            <a:solidFill>
              <a:srgbClr val="F98E13"/>
            </a:solidFill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005" y="434975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 marL="9144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 marL="13716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 marL="18288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smtClean="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marL="457200" lvl="0" indent="-45720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723039"/>
            <a:ext cx="57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二年级数学下册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3969026" y="2909920"/>
            <a:ext cx="7865746" cy="1599853"/>
            <a:chOff x="1447051" y="3338217"/>
            <a:chExt cx="7865746" cy="1599853"/>
          </a:xfrm>
        </p:grpSpPr>
        <p:sp>
          <p:nvSpPr>
            <p:cNvPr id="9" name="文本框 8"/>
            <p:cNvSpPr txBox="1"/>
            <p:nvPr/>
          </p:nvSpPr>
          <p:spPr>
            <a:xfrm>
              <a:off x="1494820" y="4691849"/>
              <a:ext cx="7085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MIXED OPERATIONS -- PROBLEM SOLVING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051" y="3338217"/>
              <a:ext cx="786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混合运算</a:t>
              </a:r>
              <a:r>
                <a:rPr lang="en-US" altLang="zh-CN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——</a:t>
              </a:r>
              <a:r>
                <a:rPr lang="zh-CN" altLang="en-US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解决问题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2" y="4545882"/>
              <a:ext cx="70118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659851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5.4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0"/>
          <p:cNvSpPr>
            <a:spLocks noChangeArrowheads="1"/>
          </p:cNvSpPr>
          <p:nvPr/>
        </p:nvSpPr>
        <p:spPr bwMode="auto">
          <a:xfrm>
            <a:off x="1241425" y="1167485"/>
            <a:ext cx="8491537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P55 T3)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剩下多少棵没种？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/>
          <a:stretch>
            <a:fillRect/>
          </a:stretch>
        </p:blipFill>
        <p:spPr bwMode="auto">
          <a:xfrm>
            <a:off x="1241425" y="1603376"/>
            <a:ext cx="97091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87489" y="4551403"/>
            <a:ext cx="406717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80－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25＋37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80－62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（棵）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32413" y="5622119"/>
            <a:ext cx="5618162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答：还剩下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棵没种。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632005" y="1317004"/>
            <a:ext cx="11354586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4.公共汽车上原有 36 人，到站时有 4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人下车，有 13 人上车。现在车上有多少人？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5998" y="2037657"/>
            <a:ext cx="2640627" cy="13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36－4＋13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32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＋13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869585" y="2967335"/>
            <a:ext cx="5618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答：现在车上有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人。</a:t>
            </a:r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32005" y="3644707"/>
            <a:ext cx="11205499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5.二（2）班 46 名同学乘车出去游玩，每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辆大客车限乘 22 人，每辆小汽车限乘 4 人。需要租 1 辆大客车和几辆小汽车？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35999" y="4759796"/>
            <a:ext cx="2641658" cy="13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46－22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）÷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＝ 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24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（辆）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69585" y="5689474"/>
            <a:ext cx="837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答：需要租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辆大客车和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辆小汽车。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2114" y="2391914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2514" y="3289272"/>
            <a:ext cx="10055225" cy="1841851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如果一个问题需要多个步骤才能解决，要想好先解答什么，再解答什么。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929902"/>
            <a:ext cx="575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5959397" y="4030501"/>
            <a:ext cx="5827605" cy="407577"/>
            <a:chOff x="1494821" y="4545882"/>
            <a:chExt cx="5827605" cy="407577"/>
          </a:xfrm>
        </p:grpSpPr>
        <p:sp>
          <p:nvSpPr>
            <p:cNvPr id="9" name="文本框 8"/>
            <p:cNvSpPr txBox="1"/>
            <p:nvPr/>
          </p:nvSpPr>
          <p:spPr>
            <a:xfrm>
              <a:off x="1494821" y="4691849"/>
              <a:ext cx="5386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THANKS FOR WATCHING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3" y="4545882"/>
              <a:ext cx="5754193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572767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5.4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843102" y="1298300"/>
            <a:ext cx="9841464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学会用两步计算的方法解决问题，能正确使用小括号列综合算式。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能从题中收集信息、发现问题并解决问题。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  <p:sp>
        <p:nvSpPr>
          <p:cNvPr id="6" name="文本占位符 1"/>
          <p:cNvSpPr txBox="1"/>
          <p:nvPr/>
        </p:nvSpPr>
        <p:spPr>
          <a:xfrm>
            <a:off x="632005" y="3490389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7" name="文本占位符 2"/>
          <p:cNvSpPr txBox="1"/>
          <p:nvPr/>
        </p:nvSpPr>
        <p:spPr>
          <a:xfrm>
            <a:off x="1244600" y="3490389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smtClean="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400" kern="1200" smtClean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复习导入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62375" y="4139761"/>
            <a:ext cx="62357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把下列算式写成综合算式。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096000" y="4961043"/>
            <a:ext cx="388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25－20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）×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373534" y="4750152"/>
            <a:ext cx="4321174" cy="133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25－20=5      5×3=15</a:t>
            </a: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45－38=7      21÷7=3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83946" y="5627673"/>
            <a:ext cx="3884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21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÷（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45－38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endParaRPr lang="en-US" altLang="zh-CN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37458" y="1216551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573340" y="1216551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用两步计算解决问题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23034" y="178593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573340" y="1867426"/>
            <a:ext cx="92281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剩下的还要烤几次？</a:t>
            </a:r>
          </a:p>
        </p:txBody>
      </p:sp>
      <p:sp>
        <p:nvSpPr>
          <p:cNvPr id="6" name="对话气泡: 圆角矩形 20"/>
          <p:cNvSpPr/>
          <p:nvPr/>
        </p:nvSpPr>
        <p:spPr>
          <a:xfrm flipH="1">
            <a:off x="1333054" y="3563636"/>
            <a:ext cx="3297238" cy="1788586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noFill/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</a:t>
            </a:r>
            <a:r>
              <a:rPr lang="zh-CN" altLang="en-US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知道了哪些</a:t>
            </a:r>
            <a:endParaRPr lang="en-US" altLang="zh-CN" sz="3200" b="1" noProof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数学信息</a:t>
            </a:r>
            <a:r>
              <a:rPr lang="en-US" altLang="zh-CN" sz="32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?</a:t>
            </a:r>
          </a:p>
        </p:txBody>
      </p:sp>
      <p:pic>
        <p:nvPicPr>
          <p:cNvPr id="7179" name="Picture 11" descr="未标题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/>
          <a:stretch>
            <a:fillRect/>
          </a:stretch>
        </p:blipFill>
        <p:spPr bwMode="auto">
          <a:xfrm>
            <a:off x="5267325" y="2589282"/>
            <a:ext cx="6273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87463" y="1766074"/>
          <a:ext cx="9791700" cy="2895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94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已知条件</a:t>
                      </a:r>
                    </a:p>
                  </a:txBody>
                  <a:tcPr marL="91437" marR="91437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800" b="1"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所提问题</a:t>
                      </a:r>
                    </a:p>
                  </a:txBody>
                  <a:tcPr marL="91437" marR="91437" marT="46800" marB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580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10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91437" marR="91437" marT="46800" marB="46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lang="zh-CN" altLang="en-US" sz="1100">
                        <a:latin typeface="FandolFang R" panose="00000500000000000000" pitchFamily="50" charset="-122"/>
                        <a:ea typeface="FandolFang R" panose="00000500000000000000" pitchFamily="50" charset="-122"/>
                      </a:endParaRPr>
                    </a:p>
                  </a:txBody>
                  <a:tcPr marL="91437" marR="91437" marT="46800" marB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54604" y="2666449"/>
            <a:ext cx="4903787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①一共要烤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个面包。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②已经烤了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③每次能烤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042566" y="3267992"/>
            <a:ext cx="4503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剩下的还要烤几次？</a:t>
            </a:r>
          </a:p>
        </p:txBody>
      </p:sp>
      <p:sp>
        <p:nvSpPr>
          <p:cNvPr id="7" name="对话气泡: 圆角矩形 20"/>
          <p:cNvSpPr/>
          <p:nvPr/>
        </p:nvSpPr>
        <p:spPr>
          <a:xfrm>
            <a:off x="2329657" y="5532436"/>
            <a:ext cx="7532687" cy="899146"/>
          </a:xfrm>
          <a:prstGeom prst="wedgeRoundRectCallout">
            <a:avLst>
              <a:gd name="adj1" fmla="val -28271"/>
              <a:gd name="adj2" fmla="val -88972"/>
              <a:gd name="adj3" fmla="val 16667"/>
            </a:avLst>
          </a:prstGeom>
          <a:noFill/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你</a:t>
            </a: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能根据这些数学信息画出线段图吗？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>
            <a:spLocks noChangeArrowheads="1"/>
          </p:cNvSpPr>
          <p:nvPr/>
        </p:nvSpPr>
        <p:spPr bwMode="auto">
          <a:xfrm>
            <a:off x="975167" y="1247776"/>
            <a:ext cx="4505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方法一：分步计算</a:t>
            </a:r>
          </a:p>
        </p:txBody>
      </p:sp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975167" y="1847354"/>
            <a:ext cx="301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没烤的面包：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997994" y="1847354"/>
            <a:ext cx="4538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90－36＝54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975167" y="2469064"/>
            <a:ext cx="3586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还需要烤几次：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132932" y="2469064"/>
            <a:ext cx="3844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54÷9＝6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（次）</a:t>
            </a:r>
          </a:p>
        </p:txBody>
      </p:sp>
      <p:sp>
        <p:nvSpPr>
          <p:cNvPr id="11270" name="文本框 6"/>
          <p:cNvSpPr txBox="1">
            <a:spLocks noChangeArrowheads="1"/>
          </p:cNvSpPr>
          <p:nvPr/>
        </p:nvSpPr>
        <p:spPr bwMode="auto">
          <a:xfrm>
            <a:off x="975167" y="3090774"/>
            <a:ext cx="559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答：剩下的还要烤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次。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975167" y="3891685"/>
            <a:ext cx="6775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方法二：列综合算式计算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4179434" y="3863194"/>
            <a:ext cx="2708384" cy="12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（90－36）÷9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＝54÷9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＝6（次）</a:t>
            </a: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975169" y="5652262"/>
            <a:ext cx="4829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答：剩下的还要烤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次。</a:t>
            </a: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7148968" y="3891685"/>
            <a:ext cx="161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验算：</a:t>
            </a:r>
          </a:p>
        </p:txBody>
      </p:sp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8200583" y="3863194"/>
            <a:ext cx="3016250" cy="12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6×9＋36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＝54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＋36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（个）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0" grpId="0"/>
      <p:bldP spid="11268" grpId="0"/>
      <p:bldP spid="4" grpId="0"/>
      <p:bldP spid="1127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506000" y="1274957"/>
            <a:ext cx="525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P24 T1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707625" y="1874191"/>
            <a:ext cx="784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第一组比第二组多花了多少钱？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139" y="2676676"/>
            <a:ext cx="6075084" cy="33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085838" y="2703663"/>
            <a:ext cx="3141663" cy="669925"/>
          </a:xfrm>
          <a:prstGeom prst="wedgeRoundRectCallout">
            <a:avLst>
              <a:gd name="adj1" fmla="val 56284"/>
              <a:gd name="adj2" fmla="val -569"/>
              <a:gd name="adj3" fmla="val 16667"/>
            </a:avLst>
          </a:prstGeom>
          <a:solidFill>
            <a:schemeClr val="bg1"/>
          </a:solidFill>
          <a:ln w="25400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每个面包</a:t>
            </a:r>
            <a:r>
              <a:rPr lang="en-US" altLang="zh-CN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1034913" y="3567262"/>
            <a:ext cx="2632075" cy="1123950"/>
          </a:xfrm>
          <a:prstGeom prst="wedgeRoundRectCallout">
            <a:avLst>
              <a:gd name="adj1" fmla="val -2437"/>
              <a:gd name="adj2" fmla="val 77714"/>
              <a:gd name="adj3" fmla="val 16667"/>
            </a:avLst>
          </a:prstGeom>
          <a:solidFill>
            <a:schemeClr val="bg1"/>
          </a:solidFill>
          <a:ln w="25400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我们第一组买了</a:t>
            </a:r>
            <a:r>
              <a:rPr lang="en-US" altLang="zh-CN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895588" y="4281638"/>
            <a:ext cx="2632075" cy="1122363"/>
          </a:xfrm>
          <a:prstGeom prst="wedgeRoundRectCallout">
            <a:avLst>
              <a:gd name="adj1" fmla="val 58445"/>
              <a:gd name="adj2" fmla="val 24660"/>
              <a:gd name="adj3" fmla="val 16667"/>
            </a:avLst>
          </a:prstGeom>
          <a:solidFill>
            <a:schemeClr val="bg1"/>
          </a:solidFill>
          <a:ln w="25400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我们第二组买了</a:t>
            </a:r>
            <a:r>
              <a:rPr lang="en-US" altLang="zh-CN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3600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7360445" y="3362079"/>
            <a:ext cx="347781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第一组：</a:t>
            </a:r>
            <a:r>
              <a:rPr lang="en-US" altLang="zh-CN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3×9=27</a:t>
            </a: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7360444" y="2703663"/>
            <a:ext cx="1960563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7360445" y="4020495"/>
            <a:ext cx="3477818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第二组：</a:t>
            </a:r>
            <a:r>
              <a:rPr lang="en-US" altLang="zh-CN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3×6=18</a:t>
            </a: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  <a:endParaRPr lang="en-US" altLang="zh-CN" sz="2400" b="1">
              <a:solidFill>
                <a:srgbClr val="FF33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8571340" y="4678911"/>
            <a:ext cx="2286801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27－18=9</a:t>
            </a: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  <a:endParaRPr lang="en-US" altLang="zh-CN" sz="2400" b="1">
              <a:solidFill>
                <a:srgbClr val="FF33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7360443" y="5337326"/>
            <a:ext cx="4735479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答：第一组比第二组多花</a:t>
            </a:r>
            <a:r>
              <a:rPr lang="en-US" altLang="zh-CN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r>
              <a:rPr lang="zh-CN" altLang="en-US" sz="2400" b="1">
                <a:solidFill>
                  <a:srgbClr val="FF33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882926" y="1267002"/>
            <a:ext cx="10256838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例：在一次植树活动中，二年级一班植树28 棵，二年级二班比二年级一班多植树13棵，两个班一共植树多少棵？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882926" y="2577765"/>
            <a:ext cx="2459038" cy="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805252" y="2526344"/>
            <a:ext cx="6751637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28＋13＝41（棵）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答：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两个班一共植树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41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棵。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882926" y="3905552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2536066" y="3836505"/>
            <a:ext cx="6215063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28＋（28＋13）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＝28＋41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＝69（棵）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答：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两个班一共植树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69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棵。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55939" y="5961360"/>
            <a:ext cx="1658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755557" y="5961360"/>
            <a:ext cx="8783774" cy="4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在做题时，没有弄清题意，错把二年级二班的植树棵数当作了两个班的植树总棵数。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716384" y="1120776"/>
            <a:ext cx="464026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P55 T1)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507" name="文本框 4"/>
          <p:cNvSpPr txBox="1">
            <a:spLocks noChangeArrowheads="1"/>
          </p:cNvSpPr>
          <p:nvPr/>
        </p:nvSpPr>
        <p:spPr bwMode="auto">
          <a:xfrm>
            <a:off x="7356475" y="2400576"/>
            <a:ext cx="4597400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小杰和爸爸、妈妈一起去公园玩。用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元钱买票够吗？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7356475" y="3608237"/>
            <a:ext cx="459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8×2＋5＝21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356475" y="5021112"/>
            <a:ext cx="3148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答：不够。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28549"/>
          <a:stretch>
            <a:fillRect/>
          </a:stretch>
        </p:blipFill>
        <p:spPr bwMode="auto">
          <a:xfrm>
            <a:off x="632005" y="1912938"/>
            <a:ext cx="64595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7343534" y="4299931"/>
            <a:ext cx="1586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21＞20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632005" y="1177160"/>
            <a:ext cx="96012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P55 T2)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小明买了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套明信片，每套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张。</a:t>
            </a:r>
          </a:p>
        </p:txBody>
      </p:sp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6554098" y="4765200"/>
            <a:ext cx="3333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8×4－5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＝32－5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＝27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（张）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850132" y="5965529"/>
            <a:ext cx="2900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答：还剩下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27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张。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/>
          <a:stretch>
            <a:fillRect/>
          </a:stretch>
        </p:blipFill>
        <p:spPr bwMode="auto">
          <a:xfrm>
            <a:off x="820738" y="2368550"/>
            <a:ext cx="87804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对话气泡: 圆角矩形 20"/>
          <p:cNvSpPr/>
          <p:nvPr/>
        </p:nvSpPr>
        <p:spPr>
          <a:xfrm flipH="1">
            <a:off x="4752975" y="1828801"/>
            <a:ext cx="6319215" cy="1054102"/>
          </a:xfrm>
          <a:prstGeom prst="wedgeRoundRectCallout">
            <a:avLst>
              <a:gd name="adj1" fmla="val 59233"/>
              <a:gd name="adj2" fmla="val -1855"/>
              <a:gd name="adj3" fmla="val 16667"/>
            </a:avLst>
          </a:prstGeom>
          <a:noFill/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说一说先求什么，再求什么，然后再解答。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81207" y="4891293"/>
            <a:ext cx="4848225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先求小明一共有多少张明信片。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再求剩下多少张。</a:t>
            </a: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宽屏</PresentationFormat>
  <Paragraphs>126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FandolFang R</vt:lpstr>
      <vt:lpstr>等线</vt:lpstr>
      <vt:lpstr>思源黑体 CN Bold</vt:lpstr>
      <vt:lpstr>思源黑体 CN Heavy</vt:lpstr>
      <vt:lpstr>思源黑体 CN Light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2020-07-28T09:03:00Z</cp:lastPrinted>
  <dcterms:created xsi:type="dcterms:W3CDTF">2020-07-28T09:03:00Z</dcterms:created>
  <dcterms:modified xsi:type="dcterms:W3CDTF">2023-01-17T03:27:40Z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2427165332F74A2D98B37B27CFE42154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